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4" r:id="rId3"/>
    <p:sldId id="265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99"/>
    <a:srgbClr val="0000CC"/>
    <a:srgbClr val="00D2AA"/>
    <a:srgbClr val="9900CC"/>
    <a:srgbClr val="FFCC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ลักษณะ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ลักษณะสีปานกลาง 4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2514" y="-1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C003E-B815-438D-AF17-29F8BEF6229C}" type="datetimeFigureOut">
              <a:rPr lang="th-TH" smtClean="0"/>
              <a:t>25/11/65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8B59E-EBB3-4114-B98D-BF3FFC4CBC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70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95E13D-6852-4E1B-B7A6-1C9092E90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E609CC-F66A-4F70-9AC0-0C906BB4D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65DA97-2095-463C-BEA5-A0E53C5FE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25/11/65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06BB36-24FA-4D73-A0F4-90E92CBF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CC71CCC-5C68-4C2B-A8AD-E54A5E3F6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580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92E803-B008-4294-ACF5-4405D611C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C8B65C7-1130-49BE-A945-CC9CBCCBA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37C3F8-E744-499D-AA75-2F6926DEF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25/11/65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E9CDF10-8B94-4026-A0EA-217040D6E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653B13-4B80-48A8-80EC-51DF4CEA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271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CBA008B-962F-49C6-9623-641A62C0C0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6A8F65E-D44B-44C0-B446-6C00125AD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3DFA22-6F2E-49B8-A4A2-745ECE8D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25/11/65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DDF098-1B9C-404D-ACCB-5532DD6D9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3BE753-EB04-463E-8417-3542154F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627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1AD4C9-4D6C-4FE8-B2A8-5BC09BAF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675B4B-34D8-4697-8C33-06319B358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B677CC-B06A-4CDA-AAE6-D43D8A254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25/11/65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ADD584-4C02-4A8F-8B6F-82E5C7E92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70A0EF9-A160-43DD-AAE3-689FC648E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543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4CE546-9CDD-4401-8537-9E864E94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DFF47CF-578C-4CB3-8D46-043925E1D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3EC079-CF51-44ED-9BB5-B2914880F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25/11/65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F19ADD-1B44-48C7-B76F-A60391F4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F87D88-E783-4730-B7AE-F45C673D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934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16EDB3-A1BC-4182-869C-7E48285C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902F90-2B41-4C32-9F08-48E3EEC1A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12DB099-A058-446E-842C-8FC66754C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FFB8083-A211-4791-9923-3C830721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25/11/65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0F78E03-044D-45AB-92D0-46065982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D881A4-E95D-4A81-8162-2F45C9023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626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220B23-3126-4F60-BE97-C828BACD8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05037E-C1A7-4E42-8BD0-3AC5C3360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29B5608-D95F-43BC-B617-21CA6904F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5EBB333-54C2-47E2-AA5B-B8B9109B5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61B2CEF-DA5D-48A2-A460-D5F3D2E4A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0BD1456-3688-4F91-861C-62D05C461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25/11/65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614F919-2E48-48F4-AFBC-8BA4E6F2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AD9E7FD-0E61-45C6-8484-DB0043510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37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ED7335-28CE-414C-BFD1-AE3132166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12A7CA9-6549-4A77-9F89-B490C867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25/11/65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AADF0E0-56DE-475E-8D8A-AE6558B73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4983AB7-02ED-400F-847E-84C1599A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676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8B7322B-01FD-45A8-A9BC-DF4936924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25/11/65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6237151-05B9-4669-8F7F-FE4EC0249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CDA86A1-86EF-4A40-AC46-8C99F8622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785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386DC2-7CE6-40EB-B991-0F7C9F609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02078E-CC96-4632-8F76-4013DF47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5F4D444-2031-470D-AC1C-7A978A73F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AB0EAAF-29FF-4517-9A0D-AA2E9362B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25/11/65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ECCAEBA-2B17-402E-BC6A-91DA1077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3258B55-7A5F-408D-81B8-EC6C66E4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049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C83022-EE8A-4773-B719-E2753A19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9209BC1-2A74-4D67-91AB-E87EEDE7B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0D416C9-B221-446C-BCF7-20601BD10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56EC428-94FD-497F-B7BF-B15E5000E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AC12-8FE4-4738-84AD-953AFEB2E9F5}" type="datetimeFigureOut">
              <a:rPr lang="th-TH" smtClean="0"/>
              <a:t>25/11/65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51CFB96-5083-4ECD-A72C-96346265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F7C213F-AF35-4026-B9DC-1F47FF36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119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1C03BA9-28BE-49E1-AB2A-E625FF854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039AE19-AF6F-4968-8FE5-6CB882D44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8382B2-2F0C-4291-8730-143DEEE8E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5AC12-8FE4-4738-84AD-953AFEB2E9F5}" type="datetimeFigureOut">
              <a:rPr lang="th-TH" smtClean="0"/>
              <a:t>25/11/65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F43418-C986-4B9B-AA17-2D3715654D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FC24FDC-E17D-4E83-91E9-CE1A09FF4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54A46-2A62-48A0-AFD7-7BF1B8CD2A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580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425C39DC-F8EE-4D3B-81D8-DD53770C4B9A}"/>
              </a:ext>
            </a:extLst>
          </p:cNvPr>
          <p:cNvCxnSpPr/>
          <p:nvPr/>
        </p:nvCxnSpPr>
        <p:spPr>
          <a:xfrm>
            <a:off x="464233" y="0"/>
            <a:ext cx="0" cy="685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FE94EA50-45F4-4084-8E5A-3A56FF2772B1}"/>
              </a:ext>
            </a:extLst>
          </p:cNvPr>
          <p:cNvCxnSpPr/>
          <p:nvPr/>
        </p:nvCxnSpPr>
        <p:spPr>
          <a:xfrm>
            <a:off x="1010528" y="0"/>
            <a:ext cx="0" cy="685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3C9D0786-57AD-4AB9-B6C8-8F00A22D634E}"/>
              </a:ext>
            </a:extLst>
          </p:cNvPr>
          <p:cNvCxnSpPr/>
          <p:nvPr/>
        </p:nvCxnSpPr>
        <p:spPr>
          <a:xfrm>
            <a:off x="1542756" y="0"/>
            <a:ext cx="0" cy="685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รูปภาพ 3">
            <a:extLst>
              <a:ext uri="{FF2B5EF4-FFF2-40B4-BE49-F238E27FC236}">
                <a16:creationId xmlns="" xmlns:a16="http://schemas.microsoft.com/office/drawing/2014/main" id="{E80A5828-7511-47A0-83D3-CC98BA1C9AE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65412" y="302064"/>
            <a:ext cx="2133600" cy="2143125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รูปภาพ 4">
            <a:extLst>
              <a:ext uri="{FF2B5EF4-FFF2-40B4-BE49-F238E27FC236}">
                <a16:creationId xmlns="" xmlns:a16="http://schemas.microsoft.com/office/drawing/2014/main" id="{A32C0300-73B3-4052-BDBC-21C891C3D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910" y="2655799"/>
            <a:ext cx="2143125" cy="2143125"/>
          </a:xfrm>
          <a:prstGeom prst="ellipse">
            <a:avLst/>
          </a:prstGeom>
        </p:spPr>
      </p:pic>
      <p:sp>
        <p:nvSpPr>
          <p:cNvPr id="12" name="Google Shape;124;p15">
            <a:extLst>
              <a:ext uri="{FF2B5EF4-FFF2-40B4-BE49-F238E27FC236}">
                <a16:creationId xmlns="" xmlns:a16="http://schemas.microsoft.com/office/drawing/2014/main" id="{1A4E5BEC-BA36-4CDD-8897-086C1C600E9B}"/>
              </a:ext>
            </a:extLst>
          </p:cNvPr>
          <p:cNvSpPr txBox="1"/>
          <p:nvPr/>
        </p:nvSpPr>
        <p:spPr>
          <a:xfrm>
            <a:off x="6856564" y="6257270"/>
            <a:ext cx="533543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 New" pitchFamily="34" charset="-34"/>
                <a:cs typeface="TH Sarabun New" pitchFamily="34" charset="-34"/>
                <a:sym typeface="Arial"/>
              </a:rPr>
              <a:t>กลุ่มงานคุ้มครองผู้บริโภคและเภสัชสาธารณสุข</a:t>
            </a:r>
            <a:endParaRPr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 New" pitchFamily="34" charset="-34"/>
              <a:cs typeface="TH Sarabun New" pitchFamily="34" charset="-34"/>
              <a:sym typeface="Arial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="" xmlns:a16="http://schemas.microsoft.com/office/drawing/2014/main" id="{429E2280-278F-44E7-819A-2966764C09B0}"/>
              </a:ext>
            </a:extLst>
          </p:cNvPr>
          <p:cNvSpPr/>
          <p:nvPr/>
        </p:nvSpPr>
        <p:spPr>
          <a:xfrm>
            <a:off x="-16409" y="390481"/>
            <a:ext cx="482636" cy="1071563"/>
          </a:xfrm>
          <a:prstGeom prst="roundRect">
            <a:avLst/>
          </a:prstGeom>
          <a:solidFill>
            <a:srgbClr val="00D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BB9D154E-F8A5-4DF6-B06A-27DEC919F6F3}"/>
              </a:ext>
            </a:extLst>
          </p:cNvPr>
          <p:cNvSpPr/>
          <p:nvPr/>
        </p:nvSpPr>
        <p:spPr>
          <a:xfrm>
            <a:off x="536416" y="744590"/>
            <a:ext cx="472631" cy="107156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ectangle: Rounded Corners 14">
            <a:extLst>
              <a:ext uri="{FF2B5EF4-FFF2-40B4-BE49-F238E27FC236}">
                <a16:creationId xmlns="" xmlns:a16="http://schemas.microsoft.com/office/drawing/2014/main" id="{D2C34E44-BAFC-420A-BEC3-9F830352BD8E}"/>
              </a:ext>
            </a:extLst>
          </p:cNvPr>
          <p:cNvSpPr/>
          <p:nvPr/>
        </p:nvSpPr>
        <p:spPr>
          <a:xfrm>
            <a:off x="1079509" y="1307293"/>
            <a:ext cx="463247" cy="1071563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502BF01-D0E5-4B06-9374-073D99A10379}"/>
              </a:ext>
            </a:extLst>
          </p:cNvPr>
          <p:cNvSpPr txBox="1"/>
          <p:nvPr/>
        </p:nvSpPr>
        <p:spPr>
          <a:xfrm>
            <a:off x="1757144" y="2976923"/>
            <a:ext cx="807926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0850" indent="-450850"/>
            <a:r>
              <a:rPr lang="th-TH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H SarabunPSK" panose="020B0500040200020003" pitchFamily="34" charset="-34"/>
              </a:rPr>
              <a:t>การ</a:t>
            </a:r>
            <a:r>
              <a:rPr lang="th-TH" sz="3600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H SarabunPSK" panose="020B0500040200020003" pitchFamily="34" charset="-34"/>
              </a:rPr>
              <a:t>ต่อ</a:t>
            </a:r>
            <a:r>
              <a:rPr lang="th-TH" sz="36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H SarabunPSK" panose="020B0500040200020003" pitchFamily="34" charset="-34"/>
              </a:rPr>
              <a:t>อายุใบอนุญาตและชำระค่าธรรมเนียม 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H SarabunPSK" panose="020B0500040200020003" pitchFamily="34" charset="-34"/>
              </a:rPr>
              <a:t>ประจำปี 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H SarabunPSK" panose="020B0500040200020003" pitchFamily="34" charset="-34"/>
              </a:rPr>
              <a:t>2566</a:t>
            </a:r>
            <a:endParaRPr lang="th-TH" sz="3600" dirty="0"/>
          </a:p>
        </p:txBody>
      </p:sp>
      <p:sp>
        <p:nvSpPr>
          <p:cNvPr id="17" name="Google Shape;124;p15">
            <a:extLst>
              <a:ext uri="{FF2B5EF4-FFF2-40B4-BE49-F238E27FC236}">
                <a16:creationId xmlns="" xmlns:a16="http://schemas.microsoft.com/office/drawing/2014/main" id="{1A4E5BEC-BA36-4CDD-8897-086C1C600E9B}"/>
              </a:ext>
            </a:extLst>
          </p:cNvPr>
          <p:cNvSpPr txBox="1"/>
          <p:nvPr/>
        </p:nvSpPr>
        <p:spPr>
          <a:xfrm>
            <a:off x="1757145" y="353877"/>
            <a:ext cx="8079265" cy="23019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b="1" i="0" u="none" strike="noStrik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 New" pitchFamily="34" charset="-34"/>
                <a:cs typeface="TH Sarabun New" pitchFamily="34" charset="-34"/>
                <a:sym typeface="Arial"/>
              </a:rPr>
              <a:t>วาระจาก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b="1" i="0" u="none" strike="noStrik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 New" pitchFamily="34" charset="-34"/>
                <a:cs typeface="TH Sarabun New" pitchFamily="34" charset="-34"/>
                <a:sym typeface="Arial"/>
              </a:rPr>
              <a:t>กลุ่ม</a:t>
            </a:r>
            <a:r>
              <a:rPr lang="th-TH" sz="4400" b="1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 New" pitchFamily="34" charset="-34"/>
                <a:cs typeface="TH Sarabun New" pitchFamily="34" charset="-34"/>
                <a:sym typeface="Arial"/>
              </a:rPr>
              <a:t>งานคุ้มครองผู้บริโภคและเภสัช</a:t>
            </a:r>
            <a:r>
              <a:rPr lang="th-TH" sz="4400" b="1" i="0" u="none" strike="noStrik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 New" pitchFamily="34" charset="-34"/>
                <a:cs typeface="TH Sarabun New" pitchFamily="34" charset="-34"/>
                <a:sym typeface="Arial"/>
              </a:rPr>
              <a:t>สาธารณสุข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 New" pitchFamily="34" charset="-34"/>
                <a:cs typeface="TH Sarabun New" pitchFamily="34" charset="-34"/>
                <a:sym typeface="Arial"/>
              </a:rPr>
              <a:t> วันที่ 30 </a:t>
            </a:r>
            <a:r>
              <a:rPr lang="th-TH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 New" pitchFamily="34" charset="-34"/>
                <a:cs typeface="TH Sarabun New" pitchFamily="34" charset="-34"/>
                <a:sym typeface="Arial"/>
              </a:rPr>
              <a:t>พฤศจิกายน 2565</a:t>
            </a:r>
            <a:endParaRPr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 New" pitchFamily="34" charset="-34"/>
              <a:cs typeface="TH Sarabun New" pitchFamily="34" charset="-34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32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A5CAC03-90BE-43B3-A8C0-2B82ABB1356E}"/>
              </a:ext>
            </a:extLst>
          </p:cNvPr>
          <p:cNvSpPr/>
          <p:nvPr/>
        </p:nvSpPr>
        <p:spPr>
          <a:xfrm>
            <a:off x="0" y="492787"/>
            <a:ext cx="12192000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34988" algn="l"/>
                <a:tab pos="742950" algn="l"/>
              </a:tabLst>
            </a:pP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H SarabunPSK" panose="020B0500040200020003" pitchFamily="34" charset="-34"/>
              </a:rPr>
              <a:t>กลุ่มงานคุ้มครองผู้บริโภคและเภสัชสาธารณสุข สำนักงานสาธารณสุขจังหวัดเพชรบูรณ์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34988" algn="l"/>
                <a:tab pos="742950" algn="l"/>
              </a:tabLst>
            </a:pP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H SarabunPSK" panose="020B0500040200020003" pitchFamily="34" charset="-34"/>
              </a:rPr>
              <a:t>เปิดให้บริการ </a:t>
            </a:r>
            <a:r>
              <a:rPr lang="th-TH" sz="36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H SarabunPSK" panose="020B0500040200020003" pitchFamily="34" charset="-34"/>
              </a:rPr>
              <a:t>ต่ออายุใบอนุญาตและชำระค่าธรรมเนียม 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H SarabunPSK" panose="020B0500040200020003" pitchFamily="34" charset="-34"/>
              </a:rPr>
              <a:t>ประจำปี 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H SarabunPSK" panose="020B0500040200020003" pitchFamily="34" charset="-34"/>
              </a:rPr>
              <a:t>2566</a:t>
            </a:r>
            <a:endParaRPr lang="th-TH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752F2710-9B1A-451A-AC85-789CB7574E1B}"/>
              </a:ext>
            </a:extLst>
          </p:cNvPr>
          <p:cNvCxnSpPr/>
          <p:nvPr/>
        </p:nvCxnSpPr>
        <p:spPr>
          <a:xfrm>
            <a:off x="166467" y="2274724"/>
            <a:ext cx="118590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B1611C4-93B9-446E-82FF-7F7C6629880F}"/>
              </a:ext>
            </a:extLst>
          </p:cNvPr>
          <p:cNvSpPr/>
          <p:nvPr/>
        </p:nvSpPr>
        <p:spPr>
          <a:xfrm>
            <a:off x="986973" y="2888404"/>
            <a:ext cx="4470400" cy="540596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0B6E85E-CDD7-4FBD-91FD-EC63F50D1EF2}"/>
              </a:ext>
            </a:extLst>
          </p:cNvPr>
          <p:cNvSpPr/>
          <p:nvPr/>
        </p:nvSpPr>
        <p:spPr>
          <a:xfrm>
            <a:off x="986971" y="3534735"/>
            <a:ext cx="44704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th-TH" sz="3600" b="1" dirty="0">
                <a:cs typeface="TH SarabunPSK" panose="020B0500040200020003" pitchFamily="34" charset="-34"/>
              </a:rPr>
              <a:t>ยา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th-TH" sz="3600" b="1" dirty="0">
                <a:cs typeface="TH SarabunPSK" panose="020B0500040200020003" pitchFamily="34" charset="-34"/>
              </a:rPr>
              <a:t>อาหาร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th-TH" sz="3600" b="1" dirty="0">
                <a:cs typeface="TH SarabunPSK" panose="020B0500040200020003" pitchFamily="34" charset="-34"/>
              </a:rPr>
              <a:t>สถานพยาบาล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th-TH" sz="3600" b="1" dirty="0">
                <a:cs typeface="TH SarabunPSK" panose="020B0500040200020003" pitchFamily="34" charset="-34"/>
              </a:rPr>
              <a:t>สถานประกอบการเพื่อสุขภาพ</a:t>
            </a:r>
            <a:endParaRPr lang="th-TH" sz="360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C2C0991-6388-4867-B165-376DD12A4A95}"/>
              </a:ext>
            </a:extLst>
          </p:cNvPr>
          <p:cNvSpPr/>
          <p:nvPr/>
        </p:nvSpPr>
        <p:spPr>
          <a:xfrm>
            <a:off x="6626412" y="3473556"/>
            <a:ext cx="4470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th-TH" sz="3600" b="1" dirty="0">
                <a:cs typeface="TH SarabunPSK" panose="020B0500040200020003" pitchFamily="34" charset="-34"/>
              </a:rPr>
              <a:t>วันที่ </a:t>
            </a:r>
            <a:r>
              <a:rPr lang="th-TH" sz="3600" b="1" dirty="0" smtClean="0">
                <a:cs typeface="TH SarabunPSK" panose="020B0500040200020003" pitchFamily="34" charset="-34"/>
              </a:rPr>
              <a:t>1-29 </a:t>
            </a:r>
            <a:r>
              <a:rPr lang="th-TH" sz="3600" b="1" dirty="0">
                <a:cs typeface="TH SarabunPSK" panose="020B0500040200020003" pitchFamily="34" charset="-34"/>
              </a:rPr>
              <a:t>ธันวาคม </a:t>
            </a:r>
            <a:r>
              <a:rPr lang="th-TH" sz="3600" b="1" dirty="0" smtClean="0">
                <a:cs typeface="TH SarabunPSK" panose="020B0500040200020003" pitchFamily="34" charset="-34"/>
              </a:rPr>
              <a:t>2565 </a:t>
            </a:r>
            <a:r>
              <a:rPr lang="en-US" sz="3600" b="1" dirty="0" smtClean="0">
                <a:cs typeface="TH SarabunPSK" panose="020B0500040200020003" pitchFamily="34" charset="-34"/>
              </a:rPr>
              <a:t>(One </a:t>
            </a:r>
            <a:r>
              <a:rPr lang="en-US" sz="3600" b="1" dirty="0">
                <a:cs typeface="TH SarabunPSK" panose="020B0500040200020003" pitchFamily="34" charset="-34"/>
              </a:rPr>
              <a:t>S</a:t>
            </a:r>
            <a:r>
              <a:rPr lang="en-US" sz="3600" b="1" dirty="0" smtClean="0">
                <a:cs typeface="TH SarabunPSK" panose="020B0500040200020003" pitchFamily="34" charset="-34"/>
              </a:rPr>
              <a:t>top Service)</a:t>
            </a:r>
            <a:endParaRPr lang="th-TH" sz="3600" b="1" dirty="0">
              <a:cs typeface="TH SarabunPSK" panose="020B0500040200020003" pitchFamily="34" charset="-34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th-TH" sz="3600" b="1" dirty="0">
                <a:cs typeface="TH SarabunPSK" panose="020B0500040200020003" pitchFamily="34" charset="-34"/>
              </a:rPr>
              <a:t>ในวันและเวลาราชการ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th-TH" sz="3600" b="1" dirty="0">
                <a:ea typeface="Cordia New" panose="020B0304020202020204" pitchFamily="34" charset="-34"/>
                <a:cs typeface="TH SarabunPSK" panose="020B0500040200020003" pitchFamily="34" charset="-34"/>
              </a:rPr>
              <a:t>ณ อาคารเพชรปุระ ชั้น 2 กลุ่มงานคุ้มครองผู้บริโภคฯ</a:t>
            </a:r>
            <a:endParaRPr lang="th-TH" sz="3600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6C44351-34A0-473E-A6F2-C76007CCC1A1}"/>
              </a:ext>
            </a:extLst>
          </p:cNvPr>
          <p:cNvSpPr/>
          <p:nvPr/>
        </p:nvSpPr>
        <p:spPr>
          <a:xfrm>
            <a:off x="986972" y="2888404"/>
            <a:ext cx="4470401" cy="3010802"/>
          </a:xfrm>
          <a:prstGeom prst="rect">
            <a:avLst/>
          </a:prstGeom>
          <a:noFill/>
          <a:ln w="28575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35244EF-C3FB-4C53-9B71-6CD400709732}"/>
              </a:ext>
            </a:extLst>
          </p:cNvPr>
          <p:cNvSpPr/>
          <p:nvPr/>
        </p:nvSpPr>
        <p:spPr>
          <a:xfrm>
            <a:off x="2156014" y="2832253"/>
            <a:ext cx="21323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H SarabunPSK" panose="020B0500040200020003" pitchFamily="34" charset="-34"/>
              </a:rPr>
              <a:t>พระราชบัญญัติ</a:t>
            </a:r>
            <a:endParaRPr lang="th-TH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37DAF311-640B-4798-9216-4AD65C3293B2}"/>
              </a:ext>
            </a:extLst>
          </p:cNvPr>
          <p:cNvSpPr/>
          <p:nvPr/>
        </p:nvSpPr>
        <p:spPr>
          <a:xfrm>
            <a:off x="6626414" y="2888404"/>
            <a:ext cx="4470400" cy="540596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A6572DDB-03F7-405D-AB51-3882839B30A9}"/>
              </a:ext>
            </a:extLst>
          </p:cNvPr>
          <p:cNvSpPr/>
          <p:nvPr/>
        </p:nvSpPr>
        <p:spPr>
          <a:xfrm>
            <a:off x="6626413" y="2888403"/>
            <a:ext cx="4470401" cy="3606989"/>
          </a:xfrm>
          <a:prstGeom prst="rect">
            <a:avLst/>
          </a:prstGeom>
          <a:noFill/>
          <a:ln w="28575"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980F61D4-718D-40F0-B3C1-8A26ED43DFF3}"/>
              </a:ext>
            </a:extLst>
          </p:cNvPr>
          <p:cNvSpPr/>
          <p:nvPr/>
        </p:nvSpPr>
        <p:spPr>
          <a:xfrm>
            <a:off x="7637559" y="2875795"/>
            <a:ext cx="24481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วัน-เวลา-สถานที่</a:t>
            </a:r>
          </a:p>
        </p:txBody>
      </p:sp>
    </p:spTree>
    <p:extLst>
      <p:ext uri="{BB962C8B-B14F-4D97-AF65-F5344CB8AC3E}">
        <p14:creationId xmlns:p14="http://schemas.microsoft.com/office/powerpoint/2010/main" val="8893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425C39DC-F8EE-4D3B-81D8-DD53770C4B9A}"/>
              </a:ext>
            </a:extLst>
          </p:cNvPr>
          <p:cNvCxnSpPr>
            <a:cxnSpLocks/>
          </p:cNvCxnSpPr>
          <p:nvPr/>
        </p:nvCxnSpPr>
        <p:spPr>
          <a:xfrm>
            <a:off x="11139268" y="0"/>
            <a:ext cx="0" cy="685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FE94EA50-45F4-4084-8E5A-3A56FF2772B1}"/>
              </a:ext>
            </a:extLst>
          </p:cNvPr>
          <p:cNvCxnSpPr>
            <a:cxnSpLocks/>
          </p:cNvCxnSpPr>
          <p:nvPr/>
        </p:nvCxnSpPr>
        <p:spPr>
          <a:xfrm>
            <a:off x="10604697" y="14068"/>
            <a:ext cx="0" cy="685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3C9D0786-57AD-4AB9-B6C8-8F00A22D634E}"/>
              </a:ext>
            </a:extLst>
          </p:cNvPr>
          <p:cNvCxnSpPr>
            <a:cxnSpLocks/>
          </p:cNvCxnSpPr>
          <p:nvPr/>
        </p:nvCxnSpPr>
        <p:spPr>
          <a:xfrm>
            <a:off x="11671496" y="0"/>
            <a:ext cx="0" cy="685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502BF01-D0E5-4B06-9374-073D99A10379}"/>
              </a:ext>
            </a:extLst>
          </p:cNvPr>
          <p:cNvSpPr txBox="1"/>
          <p:nvPr/>
        </p:nvSpPr>
        <p:spPr>
          <a:xfrm>
            <a:off x="1786596" y="3231152"/>
            <a:ext cx="73996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ขอบคุณค่ะ</a:t>
            </a:r>
          </a:p>
        </p:txBody>
      </p:sp>
      <p:pic>
        <p:nvPicPr>
          <p:cNvPr id="10" name="รูปภาพ 3">
            <a:extLst>
              <a:ext uri="{FF2B5EF4-FFF2-40B4-BE49-F238E27FC236}">
                <a16:creationId xmlns="" xmlns:a16="http://schemas.microsoft.com/office/drawing/2014/main" id="{E80A5828-7511-47A0-83D3-CC98BA1C9AE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6845" y="153214"/>
            <a:ext cx="2133600" cy="2143125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รูปภาพ 4">
            <a:extLst>
              <a:ext uri="{FF2B5EF4-FFF2-40B4-BE49-F238E27FC236}">
                <a16:creationId xmlns="" xmlns:a16="http://schemas.microsoft.com/office/drawing/2014/main" id="{A32C0300-73B3-4052-BDBC-21C891C3D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865" y="150240"/>
            <a:ext cx="2143125" cy="2143125"/>
          </a:xfrm>
          <a:prstGeom prst="ellipse">
            <a:avLst/>
          </a:prstGeom>
        </p:spPr>
      </p:pic>
      <p:sp>
        <p:nvSpPr>
          <p:cNvPr id="12" name="Google Shape;124;p15">
            <a:extLst>
              <a:ext uri="{FF2B5EF4-FFF2-40B4-BE49-F238E27FC236}">
                <a16:creationId xmlns="" xmlns:a16="http://schemas.microsoft.com/office/drawing/2014/main" id="{1A4E5BEC-BA36-4CDD-8897-086C1C600E9B}"/>
              </a:ext>
            </a:extLst>
          </p:cNvPr>
          <p:cNvSpPr txBox="1"/>
          <p:nvPr/>
        </p:nvSpPr>
        <p:spPr>
          <a:xfrm>
            <a:off x="0" y="6287293"/>
            <a:ext cx="533543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 New" pitchFamily="34" charset="-34"/>
                <a:cs typeface="TH Sarabun New" pitchFamily="34" charset="-34"/>
                <a:sym typeface="Arial"/>
              </a:rPr>
              <a:t>กลุ่มงานคุ้มครองผู้บริโภคและเภสัชสาธารณสุข</a:t>
            </a:r>
            <a:endParaRPr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 New" pitchFamily="34" charset="-34"/>
              <a:cs typeface="TH Sarabun New" pitchFamily="34" charset="-34"/>
              <a:sym typeface="Arial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="" xmlns:a16="http://schemas.microsoft.com/office/drawing/2014/main" id="{429E2280-278F-44E7-819A-2966764C09B0}"/>
              </a:ext>
            </a:extLst>
          </p:cNvPr>
          <p:cNvSpPr/>
          <p:nvPr/>
        </p:nvSpPr>
        <p:spPr>
          <a:xfrm>
            <a:off x="11727767" y="488955"/>
            <a:ext cx="482636" cy="1071563"/>
          </a:xfrm>
          <a:prstGeom prst="roundRect">
            <a:avLst/>
          </a:prstGeom>
          <a:solidFill>
            <a:srgbClr val="00D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BB9D154E-F8A5-4DF6-B06A-27DEC919F6F3}"/>
              </a:ext>
            </a:extLst>
          </p:cNvPr>
          <p:cNvSpPr/>
          <p:nvPr/>
        </p:nvSpPr>
        <p:spPr>
          <a:xfrm>
            <a:off x="11195540" y="926261"/>
            <a:ext cx="472631" cy="107156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ectangle: Rounded Corners 14">
            <a:extLst>
              <a:ext uri="{FF2B5EF4-FFF2-40B4-BE49-F238E27FC236}">
                <a16:creationId xmlns="" xmlns:a16="http://schemas.microsoft.com/office/drawing/2014/main" id="{D2C34E44-BAFC-420A-BEC3-9F830352BD8E}"/>
              </a:ext>
            </a:extLst>
          </p:cNvPr>
          <p:cNvSpPr/>
          <p:nvPr/>
        </p:nvSpPr>
        <p:spPr>
          <a:xfrm>
            <a:off x="10660290" y="1377632"/>
            <a:ext cx="463247" cy="1071563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47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99</Words>
  <Application>Microsoft Office PowerPoint</Application>
  <PresentationFormat>กำหนดเอง</PresentationFormat>
  <Paragraphs>18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Office Theme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SSJ-Darkon</cp:lastModifiedBy>
  <cp:revision>67</cp:revision>
  <dcterms:created xsi:type="dcterms:W3CDTF">2019-11-27T08:19:38Z</dcterms:created>
  <dcterms:modified xsi:type="dcterms:W3CDTF">2022-11-25T08:49:15Z</dcterms:modified>
</cp:coreProperties>
</file>