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419" r:id="rId2"/>
    <p:sldId id="405" r:id="rId3"/>
    <p:sldId id="432" r:id="rId4"/>
    <p:sldId id="433" r:id="rId5"/>
    <p:sldId id="434" r:id="rId6"/>
    <p:sldId id="435" r:id="rId7"/>
    <p:sldId id="436" r:id="rId8"/>
    <p:sldId id="437" r:id="rId9"/>
    <p:sldId id="446" r:id="rId10"/>
    <p:sldId id="442" r:id="rId11"/>
    <p:sldId id="443" r:id="rId12"/>
    <p:sldId id="447" r:id="rId13"/>
    <p:sldId id="423" r:id="rId14"/>
    <p:sldId id="429" r:id="rId15"/>
    <p:sldId id="425" r:id="rId16"/>
    <p:sldId id="445" r:id="rId17"/>
    <p:sldId id="448" r:id="rId18"/>
    <p:sldId id="369" r:id="rId19"/>
  </p:sldIdLst>
  <p:sldSz cx="12192000" cy="6858000"/>
  <p:notesSz cx="10018713" cy="6888163"/>
  <p:embeddedFontLst>
    <p:embeddedFont>
      <p:font typeface="TH SarabunPSK" pitchFamily="34" charset="-34"/>
      <p:regular r:id="rId22"/>
      <p:bold r:id="rId23"/>
      <p:italic r:id="rId24"/>
      <p:boldItalic r:id="rId25"/>
    </p:embeddedFont>
    <p:embeddedFont>
      <p:font typeface="Cordia New" charset="-34"/>
      <p:regular r:id="rId26"/>
      <p:bold r:id="rId27"/>
      <p:italic r:id="rId28"/>
      <p:boldItalic r:id="rId29"/>
    </p:embeddedFont>
    <p:embeddedFont>
      <p:font typeface="Angsana New" pitchFamily="18" charset="-34"/>
      <p:regular r:id="rId30"/>
      <p:bold r:id="rId31"/>
      <p:italic r:id="rId32"/>
      <p:bold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7C6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ลักษณะ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ลักษณะสีปานกลาง 4 - เน้น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ลักษณะ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ลักษณะ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ลักษณะ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ลักษณะ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ลักษณะ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5" autoAdjust="0"/>
    <p:restoredTop sz="95907" autoAdjust="0"/>
  </p:normalViewPr>
  <p:slideViewPr>
    <p:cSldViewPr snapToGrid="0">
      <p:cViewPr>
        <p:scale>
          <a:sx n="60" d="100"/>
          <a:sy n="60" d="100"/>
        </p:scale>
        <p:origin x="-924" y="-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Microsoft_Excel5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48863689718168E-2"/>
          <c:y val="4.8562497012641669E-2"/>
          <c:w val="0.89610220453536871"/>
          <c:h val="0.7788457936241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rgbClr val="00B0F0"/>
            </a:solidFill>
            <a:ln w="1905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99</c:v>
                </c:pt>
                <c:pt idx="1">
                  <c:v>31</c:v>
                </c:pt>
                <c:pt idx="2">
                  <c:v>73</c:v>
                </c:pt>
                <c:pt idx="3">
                  <c:v>20</c:v>
                </c:pt>
                <c:pt idx="4">
                  <c:v>49</c:v>
                </c:pt>
                <c:pt idx="5">
                  <c:v>31</c:v>
                </c:pt>
                <c:pt idx="6">
                  <c:v>27</c:v>
                </c:pt>
                <c:pt idx="7">
                  <c:v>31</c:v>
                </c:pt>
                <c:pt idx="8">
                  <c:v>19</c:v>
                </c:pt>
                <c:pt idx="9">
                  <c:v>16</c:v>
                </c:pt>
                <c:pt idx="10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7030A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77</c:v>
                </c:pt>
                <c:pt idx="1">
                  <c:v>48</c:v>
                </c:pt>
                <c:pt idx="2">
                  <c:v>70</c:v>
                </c:pt>
                <c:pt idx="3">
                  <c:v>25</c:v>
                </c:pt>
                <c:pt idx="4">
                  <c:v>84</c:v>
                </c:pt>
                <c:pt idx="5">
                  <c:v>48</c:v>
                </c:pt>
                <c:pt idx="6">
                  <c:v>28</c:v>
                </c:pt>
                <c:pt idx="7">
                  <c:v>30</c:v>
                </c:pt>
                <c:pt idx="8">
                  <c:v>21</c:v>
                </c:pt>
                <c:pt idx="9">
                  <c:v>39</c:v>
                </c:pt>
                <c:pt idx="10">
                  <c:v>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87</c:v>
                </c:pt>
                <c:pt idx="1">
                  <c:v>25</c:v>
                </c:pt>
                <c:pt idx="2">
                  <c:v>70</c:v>
                </c:pt>
                <c:pt idx="3">
                  <c:v>30</c:v>
                </c:pt>
                <c:pt idx="4">
                  <c:v>59</c:v>
                </c:pt>
                <c:pt idx="5">
                  <c:v>36</c:v>
                </c:pt>
                <c:pt idx="6">
                  <c:v>17</c:v>
                </c:pt>
                <c:pt idx="7">
                  <c:v>23</c:v>
                </c:pt>
                <c:pt idx="8">
                  <c:v>11</c:v>
                </c:pt>
                <c:pt idx="9">
                  <c:v>34</c:v>
                </c:pt>
                <c:pt idx="10">
                  <c:v>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73</c:v>
                </c:pt>
                <c:pt idx="1">
                  <c:v>46</c:v>
                </c:pt>
                <c:pt idx="2">
                  <c:v>66</c:v>
                </c:pt>
                <c:pt idx="3">
                  <c:v>29</c:v>
                </c:pt>
                <c:pt idx="4">
                  <c:v>31</c:v>
                </c:pt>
                <c:pt idx="5">
                  <c:v>54</c:v>
                </c:pt>
                <c:pt idx="6">
                  <c:v>20</c:v>
                </c:pt>
                <c:pt idx="7">
                  <c:v>37</c:v>
                </c:pt>
                <c:pt idx="8">
                  <c:v>12</c:v>
                </c:pt>
                <c:pt idx="9">
                  <c:v>23</c:v>
                </c:pt>
                <c:pt idx="10">
                  <c:v>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2565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69</c:v>
                </c:pt>
                <c:pt idx="1">
                  <c:v>38</c:v>
                </c:pt>
                <c:pt idx="2">
                  <c:v>57</c:v>
                </c:pt>
                <c:pt idx="3">
                  <c:v>36</c:v>
                </c:pt>
                <c:pt idx="4">
                  <c:v>37</c:v>
                </c:pt>
                <c:pt idx="5">
                  <c:v>40</c:v>
                </c:pt>
                <c:pt idx="6">
                  <c:v>19</c:v>
                </c:pt>
                <c:pt idx="7">
                  <c:v>32</c:v>
                </c:pt>
                <c:pt idx="8">
                  <c:v>17</c:v>
                </c:pt>
                <c:pt idx="9">
                  <c:v>26</c:v>
                </c:pt>
                <c:pt idx="1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9216128"/>
        <c:axId val="259217664"/>
      </c:barChart>
      <c:catAx>
        <c:axId val="25921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9217664"/>
        <c:crosses val="autoZero"/>
        <c:auto val="1"/>
        <c:lblAlgn val="ctr"/>
        <c:lblOffset val="100"/>
        <c:noMultiLvlLbl val="0"/>
      </c:catAx>
      <c:valAx>
        <c:axId val="259217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9216128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848863689718168E-2"/>
          <c:y val="4.8562497012641669E-2"/>
          <c:w val="0.89610220453536871"/>
          <c:h val="0.7788457936241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7030A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ปี 2564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4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ปี 2565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Sheet1!$A$2:$A$12</c:f>
              <c:strCache>
                <c:ptCount val="11"/>
                <c:pt idx="0">
                  <c:v>เมืองเพชรบูรณ์</c:v>
                </c:pt>
                <c:pt idx="1">
                  <c:v>วิเชียรบุรี</c:v>
                </c:pt>
                <c:pt idx="2">
                  <c:v>หล่มสัก</c:v>
                </c:pt>
                <c:pt idx="3">
                  <c:v>หล่มเก่า</c:v>
                </c:pt>
                <c:pt idx="4">
                  <c:v>หนองไผ่</c:v>
                </c:pt>
                <c:pt idx="5">
                  <c:v>บึงสามพัน</c:v>
                </c:pt>
                <c:pt idx="6">
                  <c:v>ชนแดน</c:v>
                </c:pt>
                <c:pt idx="7">
                  <c:v>ศรีเทพ</c:v>
                </c:pt>
                <c:pt idx="8">
                  <c:v>วังโป่ง</c:v>
                </c:pt>
                <c:pt idx="9">
                  <c:v>เขาค้อ</c:v>
                </c:pt>
                <c:pt idx="10">
                  <c:v>น้ำหนาว</c:v>
                </c:pt>
              </c:strCache>
            </c:strRef>
          </c:cat>
          <c:val>
            <c:numRef>
              <c:f>Sheet1!$F$2:$F$12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8965504"/>
        <c:axId val="258967040"/>
      </c:barChart>
      <c:catAx>
        <c:axId val="25896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8967040"/>
        <c:crosses val="autoZero"/>
        <c:auto val="1"/>
        <c:lblAlgn val="ctr"/>
        <c:lblOffset val="100"/>
        <c:noMultiLvlLbl val="0"/>
      </c:catAx>
      <c:valAx>
        <c:axId val="258967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896550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2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4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274246832380516"/>
          <c:y val="0.1788778702053187"/>
          <c:w val="0.85113209220815111"/>
          <c:h val="0.6291881763618033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ช่วงอายุ</c:v>
                </c:pt>
              </c:strCache>
            </c:strRef>
          </c:tx>
          <c:spPr>
            <a:ln w="38100"/>
          </c:spPr>
          <c:marker>
            <c:spPr>
              <a:solidFill>
                <a:srgbClr val="F567C6"/>
              </a:solidFill>
              <a:ln w="38100"/>
            </c:spPr>
          </c:marker>
          <c:dLbls>
            <c:dLbl>
              <c:idx val="0"/>
              <c:layout>
                <c:manualLayout>
                  <c:x val="-8.2313479463193534E-2"/>
                  <c:y val="-7.04742594655477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3518000145199269E-2"/>
                  <c:y val="-8.888618704762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4544720258731744E-2"/>
                  <c:y val="-9.4797774590443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0938018081433586E-2"/>
                  <c:y val="-8.0004247222890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8562966816793592E-2"/>
                  <c:y val="-9.429922885890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938018081433502E-2"/>
                  <c:y val="-5.61792778295340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972099569275502E-2"/>
                  <c:y val="-7.0757082572634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0-14 ปี</c:v>
                </c:pt>
                <c:pt idx="1">
                  <c:v>15-24 ปี</c:v>
                </c:pt>
                <c:pt idx="2">
                  <c:v>25-34 ปี</c:v>
                </c:pt>
                <c:pt idx="3">
                  <c:v>35-44 ปี</c:v>
                </c:pt>
                <c:pt idx="4">
                  <c:v>45-54 ปี</c:v>
                </c:pt>
                <c:pt idx="5">
                  <c:v>55-64 ปี</c:v>
                </c:pt>
                <c:pt idx="6">
                  <c:v>&gt; 64 ปี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15.4</c:v>
                </c:pt>
                <c:pt idx="1">
                  <c:v>22.98</c:v>
                </c:pt>
                <c:pt idx="2">
                  <c:v>19.440000000000001</c:v>
                </c:pt>
                <c:pt idx="3">
                  <c:v>13.38</c:v>
                </c:pt>
                <c:pt idx="4" formatCode="0.00">
                  <c:v>11.62</c:v>
                </c:pt>
                <c:pt idx="5" formatCode="0.00">
                  <c:v>10.1</c:v>
                </c:pt>
                <c:pt idx="6" formatCode="0.00">
                  <c:v>4.8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8476672"/>
        <c:axId val="258508288"/>
      </c:lineChart>
      <c:catAx>
        <c:axId val="2584766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58508288"/>
        <c:crosses val="autoZero"/>
        <c:auto val="1"/>
        <c:lblAlgn val="ctr"/>
        <c:lblOffset val="100"/>
        <c:noMultiLvlLbl val="0"/>
      </c:catAx>
      <c:valAx>
        <c:axId val="258508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584766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62331847683075"/>
          <c:y val="2.6876420314764501E-2"/>
        </c:manualLayout>
      </c:layout>
      <c:overlay val="0"/>
      <c:txPr>
        <a:bodyPr/>
        <a:lstStyle/>
        <a:p>
          <a:pPr>
            <a:defRPr sz="22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131911757631543"/>
          <c:y val="0.21466974134222269"/>
          <c:w val="0.83403995534618358"/>
          <c:h val="0.38611049618443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ช่วงเวลา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pPr>
              <a:solidFill>
                <a:srgbClr val="FFFF00"/>
              </a:solidFill>
              <a:ln w="38100"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5.2856859400518361E-2"/>
                  <c:y val="-6.4413217409911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313069346073586E-2"/>
                  <c:y val="-6.8768404523496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2929750691709941E-2"/>
                  <c:y val="-6.53477407172124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236495751776162E-2"/>
                  <c:y val="-6.232597205984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2856859400518361E-2"/>
                  <c:y val="-6.4413217409911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Sheet1!$A$2:$A$7</c:f>
              <c:strCache>
                <c:ptCount val="6"/>
                <c:pt idx="0">
                  <c:v>06.00-09.59 น.</c:v>
                </c:pt>
                <c:pt idx="1">
                  <c:v>10.00-13.59 น.</c:v>
                </c:pt>
                <c:pt idx="2">
                  <c:v>14.00-17.59 น.</c:v>
                </c:pt>
                <c:pt idx="3">
                  <c:v>18.00-21.59 น.</c:v>
                </c:pt>
                <c:pt idx="4">
                  <c:v>22.00-01.59 น.</c:v>
                </c:pt>
                <c:pt idx="5">
                  <c:v>02.00-05.59 น.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10.1</c:v>
                </c:pt>
                <c:pt idx="1">
                  <c:v>21.97</c:v>
                </c:pt>
                <c:pt idx="2">
                  <c:v>26.01</c:v>
                </c:pt>
                <c:pt idx="3">
                  <c:v>17.93</c:v>
                </c:pt>
                <c:pt idx="4">
                  <c:v>16.920000000000002</c:v>
                </c:pt>
                <c:pt idx="5">
                  <c:v>6.57</c:v>
                </c:pt>
              </c:numCache>
            </c:numRef>
          </c:val>
          <c:smooth val="1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8544000"/>
        <c:axId val="258546688"/>
      </c:lineChart>
      <c:catAx>
        <c:axId val="258544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58546688"/>
        <c:crosses val="autoZero"/>
        <c:auto val="1"/>
        <c:lblAlgn val="ctr"/>
        <c:lblOffset val="100"/>
        <c:noMultiLvlLbl val="0"/>
      </c:catAx>
      <c:valAx>
        <c:axId val="25854668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25854400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381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 sz="1800" b="1">
          <a:solidFill>
            <a:schemeClr val="dk1"/>
          </a:solidFill>
          <a:latin typeface="TH SarabunPSK" pitchFamily="34" charset="-34"/>
          <a:ea typeface="+mn-ea"/>
          <a:cs typeface="TH SarabunPSK" pitchFamily="34" charset="-34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1875305123223"/>
          <c:y val="0.22468854395166962"/>
          <c:w val="0.84751724251507787"/>
          <c:h val="0.583729851394615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บาดเจ็บ </c:v>
                </c:pt>
              </c:strCache>
            </c:strRef>
          </c:tx>
          <c:spPr>
            <a:ln w="57150">
              <a:solidFill>
                <a:srgbClr val="00B050"/>
              </a:solidFill>
            </a:ln>
          </c:spPr>
          <c:marker>
            <c:spPr>
              <a:solidFill>
                <a:srgbClr val="FFFF00"/>
              </a:solidFill>
              <a:ln w="57150"/>
            </c:spPr>
          </c:marker>
          <c:dLbls>
            <c:dLbl>
              <c:idx val="0"/>
              <c:layout>
                <c:manualLayout>
                  <c:x val="-2.790036660840604E-2"/>
                  <c:y val="-7.3862332864957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374986004150441E-2"/>
                  <c:y val="-7.68448241304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374986004150441E-2"/>
                  <c:y val="-7.6844824130484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322883241785162E-2"/>
                  <c:y val="-8.5196673648117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270817004842181E-2"/>
                  <c:y val="-9.6056030163106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236500727812413E-2"/>
                  <c:y val="-8.519702713928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41286687347367E-2"/>
                  <c:y val="-8.777573175706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29 ธ.ค.64</c:v>
                </c:pt>
                <c:pt idx="1">
                  <c:v>30 ธ.ค.64</c:v>
                </c:pt>
                <c:pt idx="2">
                  <c:v>31 ธ.ค.64</c:v>
                </c:pt>
                <c:pt idx="3">
                  <c:v>1 ม.ค.65</c:v>
                </c:pt>
                <c:pt idx="4">
                  <c:v>2 ม.ค.65</c:v>
                </c:pt>
                <c:pt idx="5">
                  <c:v>3 ม.ค.65</c:v>
                </c:pt>
                <c:pt idx="6">
                  <c:v>4 ม.ค.65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35</c:v>
                </c:pt>
                <c:pt idx="1">
                  <c:v>61</c:v>
                </c:pt>
                <c:pt idx="2">
                  <c:v>90</c:v>
                </c:pt>
                <c:pt idx="3">
                  <c:v>85</c:v>
                </c:pt>
                <c:pt idx="4">
                  <c:v>44</c:v>
                </c:pt>
                <c:pt idx="5">
                  <c:v>48</c:v>
                </c:pt>
                <c:pt idx="6">
                  <c:v>23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เสียชีวิต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square"/>
            <c:size val="8"/>
            <c:spPr>
              <a:solidFill>
                <a:srgbClr val="FFFF00"/>
              </a:solidFill>
              <a:ln w="57150"/>
            </c:spPr>
          </c:marker>
          <c:dLbls>
            <c:dLbl>
              <c:idx val="0"/>
              <c:layout>
                <c:manualLayout>
                  <c:x val="-2.0440155765515531E-2"/>
                  <c:y val="-7.4474933057610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669857044695582E-2"/>
                  <c:y val="-8.2771017259206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774745770462633E-2"/>
                  <c:y val="-7.5546718276377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561769032546964E-2"/>
                  <c:y val="-7.9686217403200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02963571370455E-2"/>
                  <c:y val="-7.556934171107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1661906636900891E-2"/>
                  <c:y val="-8.4363275471068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5318494393379785E-3"/>
                  <c:y val="-2.66129360092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29 ธ.ค.64</c:v>
                </c:pt>
                <c:pt idx="1">
                  <c:v>30 ธ.ค.64</c:v>
                </c:pt>
                <c:pt idx="2">
                  <c:v>31 ธ.ค.64</c:v>
                </c:pt>
                <c:pt idx="3">
                  <c:v>1 ม.ค.65</c:v>
                </c:pt>
                <c:pt idx="4">
                  <c:v>2 ม.ค.65</c:v>
                </c:pt>
                <c:pt idx="5">
                  <c:v>3 ม.ค.65</c:v>
                </c:pt>
                <c:pt idx="6">
                  <c:v>4 ม.ค.65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8584960"/>
        <c:axId val="258586496"/>
      </c:lineChart>
      <c:catAx>
        <c:axId val="25858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58586496"/>
        <c:crosses val="autoZero"/>
        <c:auto val="1"/>
        <c:lblAlgn val="ctr"/>
        <c:lblOffset val="100"/>
        <c:noMultiLvlLbl val="0"/>
      </c:catAx>
      <c:valAx>
        <c:axId val="25858649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8584960"/>
        <c:crosses val="autoZero"/>
        <c:crossBetween val="between"/>
        <c:majorUnit val="50"/>
      </c:valAx>
    </c:plotArea>
    <c:legend>
      <c:legendPos val="r"/>
      <c:layout>
        <c:manualLayout>
          <c:xMode val="edge"/>
          <c:yMode val="edge"/>
          <c:x val="0.58198042181643683"/>
          <c:y val="6.7012620969540207E-2"/>
          <c:w val="0.33528164935061788"/>
          <c:h val="0.1107275241226413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ED7D31"/>
      </a:solidFill>
      <a:prstDash val="solid"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TH SarabunPSK" pitchFamily="34" charset="-34"/>
          <a:ea typeface="+mn-ea"/>
          <a:cs typeface="TH SarabunPSK" pitchFamily="34" charset="-34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5674045" y="1"/>
            <a:ext cx="4342307" cy="34468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A648261B-B032-405F-BAD3-C5929AEA20B0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4" y="6542370"/>
            <a:ext cx="4342308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5674045" y="6542370"/>
            <a:ext cx="4342307" cy="344685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63FD8DCA-8CAB-4E5A-B162-8878CD4EE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5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674045" y="2"/>
            <a:ext cx="4342307" cy="345794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8DF2DEF3-00EF-4F61-B17F-4D391F093B1E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226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1" tIns="46551" rIns="93101" bIns="46551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1001166" y="3314964"/>
            <a:ext cx="8016388" cy="2712041"/>
          </a:xfrm>
          <a:prstGeom prst="rect">
            <a:avLst/>
          </a:prstGeom>
        </p:spPr>
        <p:txBody>
          <a:bodyPr vert="horz" lIns="93101" tIns="46551" rIns="93101" bIns="46551" rtlCol="0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4" y="6542370"/>
            <a:ext cx="4342308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674045" y="6542370"/>
            <a:ext cx="4342307" cy="34579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1CFE85C0-8751-42D5-B677-A0625804E96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1409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70863A9A-904D-40C9-A0CB-94B5DA2AE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8B7AE890-9722-414E-B880-082F12B3F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2B43367D-AF0F-41EF-8B47-A8D66A82D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C2B96B2F-342A-4F54-8A7D-4E8F0323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52230CB0-BF91-49D5-B359-CB38C60E3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152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2875656-7473-459D-90CA-0301548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819D2A3B-539A-40C3-A2A4-03ACF9DC6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E2C44D76-5D04-4F32-A186-D74AA4306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380EF33F-23B4-4774-A8E6-198AF9A1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943AD147-5D74-4442-B4B3-83BB25E0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5820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21F5BD76-D7DF-4C37-8045-532A98831E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6A5CE22B-13B5-4025-8FEC-E89338E42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A195CCFC-66FF-48D1-94BB-CC26E502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FBAE524C-AC21-4DAD-B271-5D8DA2AFD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3F8AA980-E7ED-4958-9C25-4CB02E139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353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FBE25B7-7732-4AA5-86AF-909D519C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7C72B1E-8474-4901-AD2E-1E96DDA12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E57DECB8-9AFB-4EFC-BC67-FFD64198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C614DE36-6A02-4126-A52E-C3D8AA85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966BA3B1-1DAD-4DDC-846C-47420456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240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333B5CF-B710-4440-8B6F-F194EE27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D9866493-A6E8-4EF2-B8A1-756457152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37213C99-D53E-4327-BEB5-CAB0F532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0C7E01F5-1111-4002-9C4E-ABC3723C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C8578A75-5C3A-4BF3-AB08-CF381D74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021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4767F39-A79C-4790-9B77-77F346370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32052DB2-2B88-42FC-A63F-B1FC7486C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C57AB115-BBA2-4894-8AEA-E05D9379E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C75B4FA1-01BC-4D3B-BEE3-1AF63DE5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99556102-9A08-4CA2-8871-3BA2D666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55A3D5B1-C11F-4263-A26C-1351F3D4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952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DD1FACF-E125-4B59-AD41-C0FAEB75F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5AE70945-3F7A-47C8-8CB1-FE91EA68E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4244B588-1BCD-4789-9B5F-C0F116D59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6C27C451-8994-4908-A1F6-7DC05845D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ED8803C0-5319-48C7-B4BD-272D6685B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38D599DA-CB7A-42ED-A675-316B954D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B3CB79A5-A904-4B9E-96C7-C2CFBBC4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BC1453E3-84FB-41C2-8A85-771C29488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275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899F029-4020-4458-B3D7-7BBF551A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ED0FF2A0-2334-4017-A0BA-0AC3867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AAF96CBF-3C48-4895-8EF9-5406956C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B0F113FD-A2E6-4481-B278-428ED8C1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450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A330CDC8-B406-4DAC-8DF6-812DE023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9224026D-723E-4430-BF0C-03C3FCFA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DE92EE6B-2F9D-4A65-A2B9-CB83528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15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B1A493E-D6C9-4AF4-B601-F15542410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1E4014B4-3A5D-40C0-A385-3C0D92B7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B74DFB79-1EA2-4720-89B6-D942CECB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23CEFB8D-79FC-40EB-9F68-FBDE8CA3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D41AAC9A-CC8E-4417-AF9A-6AA6AEA4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CC0CD3E0-DFFF-47D1-B4F4-26DBC1E8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87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3E9A8D7-8A20-475C-8E2A-96114DFBA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585EB2A5-B0A0-4DED-A632-249721C7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317725EA-0CB6-4DE5-AA04-33EAFA8DF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BC125994-E205-4D9E-A461-2D2611C84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E06069A0-01E8-48A5-BD2A-67937EBB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4B85E311-5442-4AF5-821F-A6ED969D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584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816A3728-2219-470F-88A7-E8DC14D01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6E197FEF-71CE-47A8-B9D5-0B44A9160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C9501B7F-4040-45EB-A2D7-AB3B63B88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50034-98ED-492D-9A9D-9090426F1DD7}" type="datetimeFigureOut">
              <a:rPr lang="th-TH" smtClean="0"/>
              <a:t>30/11/65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F7F94E2A-4DB7-4EF2-939D-885A4172A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26E466EC-319B-424C-A47F-70CD9CAA2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4C14-0C31-4602-BFCF-5E93E08D9A8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832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2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ct-pher.moph.go.th/" TargetMode="Externa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ct-pher.moph.go.th/" TargetMode="Externa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microsoft.com/office/2007/relationships/hdphoto" Target="../media/hdphoto2.wdp"/><Relationship Id="rId21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5" Type="http://schemas.microsoft.com/office/2007/relationships/hdphoto" Target="../media/hdphoto5.wdp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image" Target="../media/image21.jpe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31" Type="http://schemas.openxmlformats.org/officeDocument/2006/relationships/hyperlink" Target="http://ict-pher.moph.go.th/" TargetMode="External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3.png"/><Relationship Id="rId22" Type="http://schemas.microsoft.com/office/2007/relationships/hdphoto" Target="../media/hdphoto12.wdp"/><Relationship Id="rId27" Type="http://schemas.openxmlformats.org/officeDocument/2006/relationships/image" Target="../media/image20.png"/><Relationship Id="rId30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320541" y="416122"/>
            <a:ext cx="8936037" cy="2148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4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การเตรียม</a:t>
            </a:r>
            <a:r>
              <a:rPr lang="th-TH" sz="4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ความ</a:t>
            </a:r>
            <a:r>
              <a:rPr lang="th-TH" sz="4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พร้อมการดำเนินงานป้องกัน</a:t>
            </a:r>
          </a:p>
          <a:p>
            <a:pPr algn="ctr">
              <a:lnSpc>
                <a:spcPct val="107000"/>
              </a:lnSpc>
            </a:pPr>
            <a:r>
              <a:rPr lang="th-TH" sz="4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และ</a:t>
            </a:r>
            <a:r>
              <a:rPr lang="th-TH" sz="4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ลดอุบัติเหตุทาง</a:t>
            </a:r>
            <a:r>
              <a:rPr lang="th-TH" sz="4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ถนนในช่วง</a:t>
            </a:r>
            <a:r>
              <a:rPr lang="th-TH" sz="4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เทศกาลปีใหม่ พ.ศ.</a:t>
            </a:r>
            <a:r>
              <a:rPr lang="th-TH" sz="4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2566 </a:t>
            </a:r>
            <a:endParaRPr lang="en-US" sz="4000" dirty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algn="ctr"/>
            <a:r>
              <a:rPr lang="th-TH" sz="48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ระหว่างวันที่ 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29 </a:t>
            </a:r>
            <a:r>
              <a:rPr lang="th-TH" sz="48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ธันวาคม 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2565 </a:t>
            </a:r>
            <a:r>
              <a:rPr lang="th-TH" sz="48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– 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4 </a:t>
            </a:r>
            <a:r>
              <a:rPr lang="th-TH" sz="48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มกราคม </a:t>
            </a:r>
            <a:r>
              <a:rPr lang="th-TH" sz="48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2566</a:t>
            </a:r>
            <a:endParaRPr lang="th-TH" sz="4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19" y="2711658"/>
            <a:ext cx="3527521" cy="15276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23" y="2514159"/>
            <a:ext cx="4670519" cy="182699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ED872B9-32D2-47A4-9788-B77118A7B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4" y="183833"/>
            <a:ext cx="1863332" cy="1863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740" y="4561566"/>
            <a:ext cx="1000098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PSK" pitchFamily="34" charset="-34"/>
                <a:cs typeface="TH SarabunPSK" pitchFamily="34" charset="-34"/>
              </a:rPr>
              <a:t>“ชีวิตวิถีใหม่ ขับขี่อย่างปลอดภัย ไร้อุบัติเหตุ”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2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552432"/>
              </p:ext>
            </p:extLst>
          </p:nvPr>
        </p:nvGraphicFramePr>
        <p:xfrm>
          <a:off x="272955" y="228600"/>
          <a:ext cx="6222438" cy="6438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914"/>
                <a:gridCol w="1292772"/>
                <a:gridCol w="1277007"/>
                <a:gridCol w="898635"/>
                <a:gridCol w="898634"/>
                <a:gridCol w="1245476"/>
              </a:tblGrid>
              <a:tr h="39146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th-TH" sz="26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รายงานการตรวจเฝ้าระวังเครื่องดื่มแอลกอฮอล์ เทศกาลปีใหม่ </a:t>
                      </a:r>
                      <a:r>
                        <a:rPr lang="th-TH" sz="2600" b="1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256</a:t>
                      </a:r>
                      <a:r>
                        <a:rPr lang="en-US" sz="2600" b="1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th-TH" sz="26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9146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ลำดับ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อำเภอ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จำนวนร้านค้า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การกระทำความผิด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หมายเหตุ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 vMerge="1">
                  <a:txBody>
                    <a:bodyPr/>
                    <a:lstStyle/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ไม่พบ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พบ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หล่มเก่า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วิเชียรบุรี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หล่มสัก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194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เขาค้อ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สคร</a:t>
                      </a:r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</a:t>
                      </a:r>
                      <a:r>
                        <a:rPr lang="th-TH" sz="20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สสจ</a:t>
                      </a:r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</a:t>
                      </a:r>
                      <a:r>
                        <a:rPr lang="th-TH" sz="20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สสอ</a:t>
                      </a:r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.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ชนแดน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45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หนองไผ่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สสจ</a:t>
                      </a:r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,/</a:t>
                      </a:r>
                      <a:r>
                        <a:rPr lang="th-TH" sz="20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สสอ</a:t>
                      </a:r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.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เมือง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สระยาว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น้ำหนาว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194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บึงสามพัน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ศรีเทพ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59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 ปั้มน้ำมัน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11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วังโป่ง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สสจ</a:t>
                      </a:r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.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72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146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รวม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315</a:t>
                      </a:r>
                      <a:endParaRPr lang="th-TH" sz="2400" b="1" i="0" u="none" strike="noStrike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√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u="none" strike="noStrike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26" b="7401"/>
          <a:stretch/>
        </p:blipFill>
        <p:spPr bwMode="auto">
          <a:xfrm>
            <a:off x="7254816" y="220717"/>
            <a:ext cx="4490494" cy="2979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8" y="2820143"/>
            <a:ext cx="3594538" cy="264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C:\Users\ADMIN\Downloads\S__13869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80026" y="3854333"/>
            <a:ext cx="2364827" cy="2872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0877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583322" y="1575566"/>
            <a:ext cx="10941269" cy="3100387"/>
          </a:xfrm>
          <a:prstGeom prst="roundRect">
            <a:avLst/>
          </a:prstGeom>
          <a:solidFill>
            <a:srgbClr val="99CCFF"/>
          </a:solidFill>
          <a:ln w="7620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th-TH" sz="4400" b="1" dirty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การเตรียมความพร้อมการดำเนินงานป้องกันและลดอุบัติเหตุทาง</a:t>
            </a:r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ถนน</a:t>
            </a:r>
          </a:p>
          <a:p>
            <a:pPr algn="ctr">
              <a:spcAft>
                <a:spcPts val="1200"/>
              </a:spcAft>
            </a:pPr>
            <a:r>
              <a:rPr lang="th-TH" sz="5400" b="1" dirty="0" smtClean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ในช่วง</a:t>
            </a:r>
            <a:r>
              <a:rPr lang="th-TH" sz="5400" b="1" dirty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เทศกาลปีใหม่ พ.ศ.2566 </a:t>
            </a:r>
            <a:endParaRPr lang="th-TH" sz="4400" b="1" dirty="0" smtClean="0">
              <a:solidFill>
                <a:schemeClr val="tx1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pPr algn="ctr">
              <a:spcAft>
                <a:spcPts val="1200"/>
              </a:spcAft>
            </a:pPr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ระหว่าง</a:t>
            </a:r>
            <a:r>
              <a:rPr lang="th-TH" sz="4400" b="1" dirty="0">
                <a:solidFill>
                  <a:schemeClr val="tx1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วันที่ 29 ธันวาคม 2565 – 4 มกราคม 2566</a:t>
            </a:r>
            <a:endParaRPr lang="th-TH" sz="44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94" y="1286024"/>
            <a:ext cx="3931841" cy="541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75" y="1286024"/>
            <a:ext cx="3931841" cy="541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8" y="1296459"/>
            <a:ext cx="3783922" cy="5402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8834" y="205351"/>
            <a:ext cx="9077222" cy="46166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อำเภอเสี่ยงการบาดเจ็บและเสียชีวิตจากการจราจรทาง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ถนนจังหวัดเพชรบูรณ์ ช่วงเทศกาลปีใหม่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3677" y="194906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75396" y="34623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6683" y="242880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91279" y="280314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778" y="344148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098" y="399294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9969" y="441898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8834" y="541467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3550" y="502114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81505" y="6035859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43020" y="1647699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1982" y="5641688"/>
            <a:ext cx="1302416" cy="8478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721862" y="195406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33581" y="3467301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34868" y="243381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049464" y="2775489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92963" y="3446488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3283" y="3997947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96260" y="439245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7019" y="541968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29504" y="501299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39690" y="604086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1205" y="165270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0167" y="5646689"/>
            <a:ext cx="1302416" cy="8478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694837" y="1941126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น้ำหนาว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06556" y="3454366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เมืองเพชรบูรณ์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07843" y="2420875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หล่มสัก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022439" y="277511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เขาค้อ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65938" y="343355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วังโป่ง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56258" y="398501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ชนแดน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74193" y="447411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หนองไผ่</a:t>
            </a:r>
            <a:endParaRPr lang="en-US" sz="18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339994" y="5406745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วิเชียรบุรี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824710" y="501321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บึงสามพัน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612665" y="602792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ศรีเทพ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974180" y="163976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หล่มเก่า</a:t>
            </a:r>
            <a:endParaRPr lang="en-US" sz="18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0" name="รูปภาพ 5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142" y="5633754"/>
            <a:ext cx="1302416" cy="8478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9035" y="804755"/>
            <a:ext cx="740908" cy="40011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72240" y="806181"/>
            <a:ext cx="740908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2565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675961" y="795354"/>
            <a:ext cx="740908" cy="400110"/>
          </a:xfrm>
          <a:prstGeom prst="rect">
            <a:avLst/>
          </a:prstGeom>
          <a:solidFill>
            <a:srgbClr val="F567C6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2566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4" name="รูปภาพ 6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3925" y="4706069"/>
            <a:ext cx="228012" cy="242412"/>
          </a:xfrm>
          <a:prstGeom prst="rect">
            <a:avLst/>
          </a:prstGeom>
        </p:spPr>
      </p:pic>
      <p:pic>
        <p:nvPicPr>
          <p:cNvPr id="65" name="รูปภาพ 6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6979" y="4706069"/>
            <a:ext cx="228012" cy="242412"/>
          </a:xfrm>
          <a:prstGeom prst="rect">
            <a:avLst/>
          </a:prstGeom>
        </p:spPr>
      </p:pic>
      <p:pic>
        <p:nvPicPr>
          <p:cNvPr id="66" name="รูปภาพ 6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287" y="4703951"/>
            <a:ext cx="228012" cy="242412"/>
          </a:xfrm>
          <a:prstGeom prst="rect">
            <a:avLst/>
          </a:prstGeom>
        </p:spPr>
      </p:pic>
      <p:pic>
        <p:nvPicPr>
          <p:cNvPr id="67" name="รูปภาพ 6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5349" y="5654158"/>
            <a:ext cx="228012" cy="242412"/>
          </a:xfrm>
          <a:prstGeom prst="rect">
            <a:avLst/>
          </a:prstGeom>
        </p:spPr>
      </p:pic>
      <p:pic>
        <p:nvPicPr>
          <p:cNvPr id="68" name="รูปภาพ 6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6871" y="5654158"/>
            <a:ext cx="228012" cy="242412"/>
          </a:xfrm>
          <a:prstGeom prst="rect">
            <a:avLst/>
          </a:prstGeom>
        </p:spPr>
      </p:pic>
      <p:pic>
        <p:nvPicPr>
          <p:cNvPr id="69" name="รูปภาพ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2179" y="5652040"/>
            <a:ext cx="228012" cy="242412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6942" y="5654738"/>
            <a:ext cx="228012" cy="242412"/>
          </a:xfrm>
          <a:prstGeom prst="rect">
            <a:avLst/>
          </a:prstGeom>
        </p:spPr>
      </p:pic>
      <p:pic>
        <p:nvPicPr>
          <p:cNvPr id="71" name="รูปภาพ 7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1528" y="5060908"/>
            <a:ext cx="228012" cy="242412"/>
          </a:xfrm>
          <a:prstGeom prst="rect">
            <a:avLst/>
          </a:prstGeom>
        </p:spPr>
      </p:pic>
      <p:pic>
        <p:nvPicPr>
          <p:cNvPr id="72" name="รูปภาพ 7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3687" y="2717364"/>
            <a:ext cx="228012" cy="242412"/>
          </a:xfrm>
          <a:prstGeom prst="rect">
            <a:avLst/>
          </a:prstGeom>
        </p:spPr>
      </p:pic>
      <p:pic>
        <p:nvPicPr>
          <p:cNvPr id="73" name="รูปภาพ 7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5209" y="2717364"/>
            <a:ext cx="228012" cy="242412"/>
          </a:xfrm>
          <a:prstGeom prst="rect">
            <a:avLst/>
          </a:prstGeom>
        </p:spPr>
      </p:pic>
      <p:pic>
        <p:nvPicPr>
          <p:cNvPr id="76" name="รูปภาพ 7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74" y="4281515"/>
            <a:ext cx="228012" cy="242412"/>
          </a:xfrm>
          <a:prstGeom prst="rect">
            <a:avLst/>
          </a:prstGeom>
        </p:spPr>
      </p:pic>
      <p:pic>
        <p:nvPicPr>
          <p:cNvPr id="77" name="รูปภาพ 7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173" y="2702445"/>
            <a:ext cx="228012" cy="242412"/>
          </a:xfrm>
          <a:prstGeom prst="rect">
            <a:avLst/>
          </a:prstGeom>
        </p:spPr>
      </p:pic>
      <p:pic>
        <p:nvPicPr>
          <p:cNvPr id="78" name="รูปภาพ 7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5883" y="6154845"/>
            <a:ext cx="228012" cy="242412"/>
          </a:xfrm>
          <a:prstGeom prst="rect">
            <a:avLst/>
          </a:prstGeom>
        </p:spPr>
      </p:pic>
      <p:pic>
        <p:nvPicPr>
          <p:cNvPr id="79" name="รูปภาพ 7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7513" y="3789747"/>
            <a:ext cx="228012" cy="242412"/>
          </a:xfrm>
          <a:prstGeom prst="rect">
            <a:avLst/>
          </a:prstGeom>
        </p:spPr>
      </p:pic>
      <p:pic>
        <p:nvPicPr>
          <p:cNvPr id="80" name="รูปภาพ 7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9035" y="3789747"/>
            <a:ext cx="228012" cy="242412"/>
          </a:xfrm>
          <a:prstGeom prst="rect">
            <a:avLst/>
          </a:prstGeom>
        </p:spPr>
      </p:pic>
      <p:pic>
        <p:nvPicPr>
          <p:cNvPr id="81" name="รูปภาพ 8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343" y="3787629"/>
            <a:ext cx="228012" cy="242412"/>
          </a:xfrm>
          <a:prstGeom prst="rect">
            <a:avLst/>
          </a:prstGeom>
        </p:spPr>
      </p:pic>
      <p:pic>
        <p:nvPicPr>
          <p:cNvPr id="82" name="รูปภาพ 8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9106" y="3790327"/>
            <a:ext cx="228012" cy="242412"/>
          </a:xfrm>
          <a:prstGeom prst="rect">
            <a:avLst/>
          </a:prstGeom>
        </p:spPr>
      </p:pic>
      <p:pic>
        <p:nvPicPr>
          <p:cNvPr id="83" name="รูปภาพ 8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861" y="4734596"/>
            <a:ext cx="228012" cy="242412"/>
          </a:xfrm>
          <a:prstGeom prst="rect">
            <a:avLst/>
          </a:prstGeom>
        </p:spPr>
      </p:pic>
      <p:pic>
        <p:nvPicPr>
          <p:cNvPr id="84" name="รูปภาพ 8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5383" y="4734596"/>
            <a:ext cx="228012" cy="242412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691" y="4732478"/>
            <a:ext cx="228012" cy="242412"/>
          </a:xfrm>
          <a:prstGeom prst="rect">
            <a:avLst/>
          </a:prstGeom>
        </p:spPr>
      </p:pic>
      <p:pic>
        <p:nvPicPr>
          <p:cNvPr id="86" name="รูปภาพ 8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454" y="4735176"/>
            <a:ext cx="228012" cy="2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773" y="785498"/>
            <a:ext cx="1149745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ดำเนินงานป้องกันและลดอุบัติเหตุทางถนนในช่วงเทศกาลปีใหม่ พ.ศ.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2566</a:t>
            </a:r>
          </a:p>
          <a:p>
            <a:pPr>
              <a:spcAft>
                <a:spcPts val="1200"/>
              </a:spcAft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หัวข้อการ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รณรงค์ </a:t>
            </a:r>
            <a:r>
              <a:rPr lang="th-TH" sz="3200" b="1" dirty="0" smtClean="0">
                <a:effectLst/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200" b="1" dirty="0">
                <a:effectLst/>
                <a:latin typeface="TH SarabunPSK" pitchFamily="34" charset="-34"/>
                <a:cs typeface="TH SarabunPSK" pitchFamily="34" charset="-34"/>
              </a:rPr>
              <a:t>ชีวิตวิถีใหม่ ขับขี่อย่างปลอดภัย ไร้อุบัติเหตุ</a:t>
            </a:r>
            <a:r>
              <a:rPr lang="th-TH" sz="3200" b="1" dirty="0" smtClean="0">
                <a:effectLst/>
                <a:latin typeface="TH SarabunPSK" pitchFamily="34" charset="-34"/>
                <a:cs typeface="TH SarabunPSK" pitchFamily="34" charset="-34"/>
              </a:rPr>
              <a:t>”</a:t>
            </a:r>
          </a:p>
          <a:p>
            <a:pPr>
              <a:spcAft>
                <a:spcPts val="1200"/>
              </a:spcAft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ช่วงรณรงค์และประชาสัมพันธ์ ระหว่างวันที่ 1 – 21 ธันวาคม 2565</a:t>
            </a:r>
          </a:p>
          <a:p>
            <a:pPr>
              <a:spcAft>
                <a:spcPts val="1200"/>
              </a:spcAft>
            </a:pPr>
            <a:r>
              <a:rPr lang="th-TH" sz="3200" dirty="0">
                <a:effectLst/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effectLst/>
                <a:latin typeface="TH SarabunPSK" pitchFamily="34" charset="-34"/>
                <a:cs typeface="TH SarabunPSK" pitchFamily="34" charset="-34"/>
              </a:rPr>
              <a:t>- ช่วงดำเนินการ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ระหว่างวันที่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22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ธันวาคม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2565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–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11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มกราคม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2566 แบ่งเป็น 3 ช่วงดังนี้</a:t>
            </a:r>
            <a:endParaRPr lang="th-TH" sz="3200" dirty="0" smtClean="0">
              <a:effectLst/>
              <a:latin typeface="TH SarabunPSK" pitchFamily="34" charset="-34"/>
              <a:cs typeface="TH SarabunPSK" pitchFamily="34" charset="-34"/>
            </a:endParaRPr>
          </a:p>
          <a:p>
            <a:pPr>
              <a:spcAft>
                <a:spcPts val="1200"/>
              </a:spcAft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ช่วงก่อนควบคุมเข้มข้น 7 วัน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ระหว่างวันที่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22 – 28 ธันวาคม 2565</a:t>
            </a:r>
            <a:endParaRPr lang="en-US" sz="3200" dirty="0">
              <a:effectLst/>
              <a:latin typeface="TH SarabunPSK" pitchFamily="34" charset="-34"/>
              <a:cs typeface="TH SarabunPSK" pitchFamily="34" charset="-34"/>
            </a:endParaRP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ช่วงควบคุมเข้มข้น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ระหว่างวันที่ 29 ธันวาคม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2565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– 4 มกราคม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2566</a:t>
            </a:r>
          </a:p>
          <a:p>
            <a:pPr>
              <a:spcAft>
                <a:spcPts val="1200"/>
              </a:spcAft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ช่วงหลังควบคุมเข้มข้น ระหว่าง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5 – 11 มกราคม 2566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053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890" y="363904"/>
            <a:ext cx="114974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นโยบาย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การดำเนินงานป้องกันและลดอุบัติเหตุทางถนนในช่วงเทศกาลปีใหม่ พ.ศ.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2566 </a:t>
            </a:r>
          </a:p>
          <a:p>
            <a:pPr>
              <a:spcAft>
                <a:spcPts val="1200"/>
              </a:spcAft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ประชุมติดตามสถานการณ์อุบัติเหตุทางถนนช่วงเทศกาลปีใหม่ พ.ศ.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2566 (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ศปถ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.จังหวัด)</a:t>
            </a:r>
          </a:p>
          <a:p>
            <a:pPr>
              <a:spcAft>
                <a:spcPts val="1200"/>
              </a:spcAft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- ตรวจเยี่ยมจุดตรวจหลักและจุดตรวจรอง/จุดบริการ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ประชาชน</a:t>
            </a:r>
          </a:p>
          <a:p>
            <a:pPr>
              <a:spcAft>
                <a:spcPts val="1200"/>
              </a:spcAft>
            </a:pP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ออกสอบสวนอุบัติเหตุร่วมกับหน่วยงานที่เกี่ยวข้องตาม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เกณฑ์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	- 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มาตรการการดำเนินงาน 5 มาตรการ 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ประกอบด้วย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การบริหาร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จัดการ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ลดปัจจัย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เสี่ยงด้าน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ถนนและ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สภาพแวดล้อม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ลดปัจจัยเสี่ยงด้าน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ยานพาหนะ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ผู้ใช้รถใช้ถนนอย่าง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ปลอดภัย</a:t>
            </a:r>
          </a:p>
          <a:p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	- ด้าน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การช่วยเหลือหลังเกิด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อุบัติเหตุ</a:t>
            </a:r>
          </a:p>
        </p:txBody>
      </p:sp>
    </p:spTree>
    <p:extLst>
      <p:ext uri="{BB962C8B-B14F-4D97-AF65-F5344CB8AC3E}">
        <p14:creationId xmlns:p14="http://schemas.microsoft.com/office/powerpoint/2010/main" val="28183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346841" y="255252"/>
            <a:ext cx="1152459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แนว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ทางการรายงาน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ข้อมูล</a:t>
            </a:r>
            <a:endParaRPr lang="th-TH" b="1" u="sng" dirty="0" smtClean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en-US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	</a:t>
            </a:r>
            <a:r>
              <a:rPr lang="th-TH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รพ. รวบรวม</a:t>
            </a:r>
            <a:r>
              <a:rPr lang="th-TH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และส่งข้อมูลผู้บาดเจ็บ ทั้งผู้ป่วยนอก ผู้ป่วยใน และผู้เสียชีวิต ตามแบบ</a:t>
            </a:r>
            <a:r>
              <a:rPr lang="th-TH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รายงานและช่องทาง</a:t>
            </a:r>
            <a:br>
              <a:rPr lang="th-TH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ที่กำหนดให้แล้วเสร็จภายในเวลา 24.00 น. ของทุกวัน</a:t>
            </a:r>
          </a:p>
          <a:p>
            <a:r>
              <a:rPr lang="th-TH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	</a:t>
            </a:r>
            <a:r>
              <a:rPr lang="th-TH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- ปรับปรุงรายงานผลการรักษาเพิ่มเติม 30 วันหลังเกิดเหตุ</a:t>
            </a:r>
          </a:p>
          <a:p>
            <a:endParaRPr lang="th-TH" dirty="0" smtClean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การกำหนดค่าตอบแทนเจ้าหน้าที่ที่ปฏิบัติงานให้กับหน่วยบริการในสังกัดกระทรวงสาธารณสุข</a:t>
            </a:r>
          </a:p>
          <a:p>
            <a:r>
              <a:rPr lang="th-TH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	- ตามข้อบังคับกระทรวงสาธารณสุขว่าด้วยการจ่ายเงินค่าตอบแทนเจ้าหน้าที่ที่ปฏิบัติงานให้กับหน่วยงานในสังกัดกระทรวงสาธารณสุข พ.ศ.2552 ให้สามารถปรับค่าตอบแทนเพิ่มขึ้นไม่เกิน 2 เท่าของอัตราที่กำหนด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แนว</a:t>
            </a:r>
            <a:r>
              <a:rPr lang="th-TH" b="1" u="sng" dirty="0">
                <a:latin typeface="TH SarabunPSK" pitchFamily="34" charset="-34"/>
                <a:cs typeface="TH SarabunPSK" pitchFamily="34" charset="-34"/>
              </a:rPr>
              <a:t>ทางการสอบสวนอุบัติเหตุทาง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ถนน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ออก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สอบสวนอุบัติเหตุร่วมกับหน่วยงานที่เกี่ยวข้องตามเกณฑ์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: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 		- ผู้เสียชีวิต 2 รายขึ้นไป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 		- ผู้บาดเจ็บ 4 รายขึ้นไป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		- ผู้บาดเจ็บและเสียชีวิตรวมกัน 4 รายขึ้นไป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     		- เหตุการณ์ที่ได้รับความ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สนใจ</a:t>
            </a:r>
          </a:p>
        </p:txBody>
      </p:sp>
    </p:spTree>
    <p:extLst>
      <p:ext uri="{BB962C8B-B14F-4D97-AF65-F5344CB8AC3E}">
        <p14:creationId xmlns:p14="http://schemas.microsoft.com/office/powerpoint/2010/main" val="126172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51637" y="1359907"/>
            <a:ext cx="116986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ขอบเขตการดำเนินงาน มีดังนี้</a:t>
            </a:r>
          </a:p>
          <a:p>
            <a:pPr algn="thaiDi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ต้องเป็นผู้ขับขี่ที่เกิดอุบัติเหตุทางถนนเป็นเหตุให้มีผู้บาดเจ็บหรือเสียชีวิต ที่ไม่สามารถตรวจวัดปริมาณแอลกอฮอล์ด้วยวิธีเป่าลมหายใจผ่านเครื่องตรวจวัดแอลกอฮอล์ได้</a:t>
            </a:r>
          </a:p>
          <a:p>
            <a:pPr algn="thaiDi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ต้องเป็นผู้ขับขี่ที่เจ้าพนักงานจราจร พนักงานสอบสวน ร้องขอ หรือส่งตัวอย่างโดยมีใบนำส่งผู้บาดเจ็บหรือศพให้แพทย์ตรวจชันสูตร (ใบ ค.8-ต.65 หรือ ส.56-17 หรือหนังสืออื่นใดที่ออกจากตำรวจ) มาให้โรงพยาบาลตรวจวัดแอลกอฮอล์ใน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เลือด</a:t>
            </a:r>
          </a:p>
          <a:p>
            <a:pPr algn="thaiDist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ยกเว้นค่าเจาะเลือด นำส่ง และค่าวิเคราะห์ให้กับโรงพยาบาล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รัฐที่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นำส่งตัวอย่างเลือดไปยังศูนย์วิทยาศาสตร์การแพทย์ในช่วงเทศกาลปีใหม่ พ.ศ.2566 หากส่งตัวอย่างเลือดไปยังหน่วยบริการอื่นให้เรียกเก็บค่าวิเคราะห์จากผู้ส่งตรวจตามความจริง ไม่เกิน 800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060" y="457199"/>
            <a:ext cx="11367550" cy="58477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แนวทางการส่งตัวอย่างวิเคราะห์ปริมาณแอลกอฮอล์ในเลือด ช่วงเทศกาลปีใหม่ พ.ศ.2566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30464" y="5661301"/>
            <a:ext cx="11540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*** ในช่วง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เทศกาล ทางกองป้องกันการ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บาดเจ็บ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จะดำเนินการ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ทำ</a:t>
            </a:r>
            <a:r>
              <a:rPr lang="th-TH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หนังสือยกเว้นค่าบริการทั้งหมด ขณะนี้อยู่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ระหว่าง</a:t>
            </a:r>
            <a:b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เสนอปลัดกระทรวงฯ ลงนาม (</a:t>
            </a:r>
            <a:r>
              <a:rPr lang="th-TH" b="1" dirty="0" err="1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สคร</a:t>
            </a:r>
            <a:r>
              <a:rPr lang="th-TH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.แจ้งข้อมูลเบื้องต้น) ***</a:t>
            </a:r>
            <a:endParaRPr lang="en-US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6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46841" y="188160"/>
            <a:ext cx="2822028" cy="553357"/>
          </a:xfrm>
          <a:prstGeom prst="rect">
            <a:avLst/>
          </a:prstGeom>
          <a:solidFill>
            <a:srgbClr val="99CC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</a:pPr>
            <a:r>
              <a:rPr lang="th-TH" b="1" dirty="0">
                <a:solidFill>
                  <a:schemeClr val="tx1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มาตรการการดำเนินงาน</a:t>
            </a:r>
            <a:endParaRPr lang="en-US" dirty="0">
              <a:solidFill>
                <a:schemeClr val="tx1"/>
              </a:solidFill>
              <a:latin typeface="Angsana New" pitchFamily="18" charset="-34"/>
              <a:ea typeface="Calibri" panose="020F0502020204030204" pitchFamily="34" charset="0"/>
              <a:cs typeface="Angsana New" pitchFamily="18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706445"/>
              </p:ext>
            </p:extLst>
          </p:nvPr>
        </p:nvGraphicFramePr>
        <p:xfrm>
          <a:off x="346841" y="882720"/>
          <a:ext cx="11524594" cy="56872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28347"/>
                <a:gridCol w="939624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หน่วยงาน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การดำเนินงาน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401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8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โรงพยาบาล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- เตรียมความพร้อมทีมแพทย์ พยาบาล เจ้าหน้าที่ </a:t>
                      </a:r>
                      <a:r>
                        <a:rPr lang="th-TH" sz="2800" b="1" baseline="0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และ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อุปกรณ์ต่างๆ โดยเฉพาะใน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ER, OR, ICU </a:t>
                      </a:r>
                      <a:endParaRPr lang="th-TH" sz="2800" b="1" dirty="0" smtClean="0"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- เตรียมความพร้อมการรับ – ส่งต่อของสถานพยาบาลในเครือข่าย (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Referral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System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- เตรียมความพร้อมศูนย์รับแจ้งเหตุและสั่งการ (1669) โทรศัพท์พื้นฐาน  โทรศัพท์เคลื่อนที่  </a:t>
                      </a:r>
                      <a:b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</a:b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วิทยุสื่อสาร ระบบ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VHF/FM HF/SSB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  และ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Internet </a:t>
                      </a:r>
                      <a:endParaRPr lang="th-TH" sz="2800" b="1" dirty="0" smtClean="0"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-</a:t>
                      </a:r>
                      <a:r>
                        <a:rPr lang="th-TH" sz="2800" b="1" baseline="0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 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เตรียมความพร้อมของหน่วยบริการการแพทย์ฉุกเฉิน (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EMS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) ทุกระดับ</a:t>
                      </a:r>
                      <a:endParaRPr lang="th-TH" sz="2800" b="1" baseline="0" dirty="0" smtClean="0"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75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สำนักงานสาธารณสุขอำเภอ/ โรงพยาบาล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ส่งเสริมสุขภาพตำบล</a:t>
                      </a:r>
                      <a:endParaRPr lang="en-US" sz="2600" b="1" dirty="0" smtClean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- วิเคราะห์ข้อมูลการบาดเจ็บและเสียชีวิต</a:t>
                      </a:r>
                      <a:r>
                        <a:rPr lang="en-US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 </a:t>
                      </a:r>
                      <a:r>
                        <a:rPr lang="th-TH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พร้อมทั้งสะท้อนปัญหาให้กับ </a:t>
                      </a:r>
                      <a:r>
                        <a:rPr lang="th-TH" sz="2600" b="1" dirty="0" err="1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ศปถ</a:t>
                      </a:r>
                      <a:r>
                        <a:rPr lang="th-TH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.อำเภอ/</a:t>
                      </a:r>
                      <a:r>
                        <a:rPr lang="th-TH" sz="2600" b="1" dirty="0" err="1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ศปถ</a:t>
                      </a:r>
                      <a:r>
                        <a:rPr lang="th-TH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.จังหวัด</a:t>
                      </a:r>
                      <a:r>
                        <a:rPr lang="en-US" sz="2600" b="1" dirty="0" smtClean="0">
                          <a:latin typeface="Angsana New" pitchFamily="18" charset="-34"/>
                          <a:ea typeface="Calibri" panose="020F0502020204030204" pitchFamily="34" charset="0"/>
                          <a:cs typeface="Angsana New" pitchFamily="18" charset="-34"/>
                        </a:rPr>
                        <a:t> </a:t>
                      </a:r>
                      <a:endParaRPr lang="th-TH" sz="2600" b="1" dirty="0" smtClean="0">
                        <a:latin typeface="Angsana New" pitchFamily="18" charset="-34"/>
                        <a:ea typeface="Calibri" panose="020F0502020204030204" pitchFamily="34" charset="0"/>
                        <a:cs typeface="Angsana New" pitchFamily="18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- สนับสนุน/ผลักดันให้พื้นที่ในชุมชนตั้งด่านชุมชน/จุดสกัดกั้นในช่วงเทศกาล 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- ให้ </a:t>
                      </a:r>
                      <a:r>
                        <a:rPr lang="th-TH" sz="2600" b="1" dirty="0" err="1" smtClean="0">
                          <a:latin typeface="Angsana New" pitchFamily="18" charset="-34"/>
                          <a:cs typeface="Angsana New" pitchFamily="18" charset="-34"/>
                        </a:rPr>
                        <a:t>อส</a:t>
                      </a: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ม. สำรวจกลุ่มคนที่มีพฤติกรรมเสี่ยงในพื้นที่อย่างใกล้ชิด 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- คัดกรองคนเมาสุรา ณ ด่านชุมชน/จุดตรวจ/จุดบริการประชาชนในพื้นที่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- จัดทีมออกตรวจเตือน และประชาสัมพันธ์ </a:t>
                      </a:r>
                      <a:r>
                        <a:rPr lang="th-TH" sz="2600" b="1" dirty="0" err="1" smtClean="0">
                          <a:latin typeface="Angsana New" pitchFamily="18" charset="-34"/>
                          <a:cs typeface="Angsana New" pitchFamily="18" charset="-34"/>
                        </a:rPr>
                        <a:t>พรบ</a:t>
                      </a: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.ควบคุมเครื่องดื่มแอลกอฮอล์ พ.ศ.</a:t>
                      </a:r>
                      <a:r>
                        <a:rPr lang="en-US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2551 </a:t>
                      </a: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ให้กับ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สถานประกอบการ ร้านค้าและประชาชนทั่วไป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-</a:t>
                      </a:r>
                      <a:r>
                        <a:rPr lang="th-TH" sz="26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600" b="1" dirty="0" smtClean="0">
                          <a:latin typeface="Angsana New" pitchFamily="18" charset="-34"/>
                          <a:cs typeface="Angsana New" pitchFamily="18" charset="-34"/>
                        </a:rPr>
                        <a:t>ออกสอบสวนอุบัติเหตุร่วมกับหน่วยงานที่เกี่ยวข้องตามเกณฑ์ </a:t>
                      </a:r>
                      <a:endParaRPr lang="en-US" sz="2600" b="1" dirty="0" smtClean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t="10924" r="6702" b="7204"/>
          <a:stretch/>
        </p:blipFill>
        <p:spPr bwMode="auto">
          <a:xfrm>
            <a:off x="1023582" y="859809"/>
            <a:ext cx="10072048" cy="489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6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403" r="5070" b="7984"/>
          <a:stretch/>
        </p:blipFill>
        <p:spPr bwMode="auto">
          <a:xfrm>
            <a:off x="0" y="2088106"/>
            <a:ext cx="12192000" cy="476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ED872B9-32D2-47A4-9788-B77118A7B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4526" cy="1904526"/>
          </a:xfrm>
          <a:prstGeom prst="rect">
            <a:avLst/>
          </a:prstGeom>
        </p:spPr>
      </p:pic>
      <p:sp>
        <p:nvSpPr>
          <p:cNvPr id="8" name="ม้วนกระดาษแนวนอน 7"/>
          <p:cNvSpPr/>
          <p:nvPr/>
        </p:nvSpPr>
        <p:spPr>
          <a:xfrm>
            <a:off x="995862" y="1744802"/>
            <a:ext cx="10200275" cy="2988860"/>
          </a:xfrm>
          <a:prstGeom prst="horizontalScroll">
            <a:avLst/>
          </a:prstGeom>
          <a:blipFill dpi="0" rotWithShape="1">
            <a:blip r:embed="rId6">
              <a:alphaModFix amt="6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234476" y="2290293"/>
            <a:ext cx="9723045" cy="1870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th-TH" sz="5400" b="1" dirty="0" smtClean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ผลการดำเนินงานป้องกันและลดอุบัติเหตุทางถนน</a:t>
            </a:r>
          </a:p>
          <a:p>
            <a:pPr algn="ctr">
              <a:lnSpc>
                <a:spcPct val="107000"/>
              </a:lnSpc>
            </a:pPr>
            <a:r>
              <a:rPr lang="th-TH" sz="5400" b="1" dirty="0" smtClean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ช่วงเทศกาล</a:t>
            </a:r>
            <a:r>
              <a:rPr lang="th-TH" sz="5400" b="1" dirty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ปี</a:t>
            </a:r>
            <a:r>
              <a:rPr lang="th-TH" sz="5400" b="1" dirty="0" smtClean="0"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ใหม่</a:t>
            </a:r>
            <a:endParaRPr lang="th-TH" sz="5400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87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838533"/>
            <a:ext cx="7451678" cy="59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5542" y="1502013"/>
            <a:ext cx="1112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น้ำ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หนาว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15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9165" y="3003007"/>
            <a:ext cx="145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เมือง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เพชรบูรณ์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69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5053" y="1909807"/>
            <a:ext cx="110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หล่ม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สัก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57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0692" y="2105076"/>
            <a:ext cx="90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เขา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ค้อ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(2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6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671" y="3133082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วัง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โป่ง (1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1628" y="3663312"/>
            <a:ext cx="102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ชน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แดน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19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6380" y="4203338"/>
            <a:ext cx="172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หนอง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ไผ่ (3</a:t>
            </a:r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7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th-TH" sz="2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1953" y="5223937"/>
            <a:ext cx="182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วิเชียร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บุรี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38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6838" y="4778311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บึงสาม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พัน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40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6514" y="5979164"/>
            <a:ext cx="1637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ศรีเทพ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(3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0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1906" y="1211067"/>
            <a:ext cx="1782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หล่ม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เก่า (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36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/0)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1010" y="205352"/>
            <a:ext cx="942964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สถานการณ์การ</a:t>
            </a:r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บาดเจ็บและเสียชีวิตจากการจราจรทางถนน จังหวัด</a:t>
            </a:r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เพชรบูรณ์ ช่วงเทศกาลปีใหม่ พ.ศ.256</a:t>
            </a:r>
            <a:r>
              <a:rPr lang="en-US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7774546" y="838533"/>
            <a:ext cx="4292958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สีแดง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ภาวะเสี่ยงอันตรายสูงสุด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โดยมีค่าเฉลี่ยจำนวนผู้เสียชีวิตในช่วงเทศกาล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มากกว่าหรือเท่ากับ 2 ขึ้นไป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7774546" y="2012744"/>
            <a:ext cx="4292958" cy="10156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สีส้ม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ภาวะเสี่ยงอันตราย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สูง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โดย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มีค่าเฉลี่ยจำนวนผู้เสียชีวิตในช่วง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ตั้งแต่ 1.00 – 1.99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7774546" y="3187675"/>
            <a:ext cx="4292958" cy="1015663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สีเหลือง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>
                <a:latin typeface="TH SarabunPSK" pitchFamily="34" charset="-34"/>
                <a:cs typeface="TH SarabunPSK" pitchFamily="34" charset="-34"/>
              </a:rPr>
              <a:t>ภาวะเสี่ยง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อันตราย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โดยมีค่าเฉลี่ยจำนวนผู้เสียชีวิตในช่วง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ตั้งแต่ 0.01 – 0.99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7774546" y="4357886"/>
            <a:ext cx="4292958" cy="101566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สีเขียว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หมายถึง สถานการณ์อยู่ใน</a:t>
            </a:r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ภาวะที่มีความเสี่ยงน้อย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โดยมีค่าเฉลี่ยจำนวนผู้เสียชีวิตในช่วง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เทศกาล</a:t>
            </a: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เท่ากับ 0.00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5636529" y="5124507"/>
            <a:ext cx="286603" cy="2308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636529" y="5429963"/>
            <a:ext cx="286603" cy="2308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5636528" y="5749061"/>
            <a:ext cx="286603" cy="2308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641078" y="6063886"/>
            <a:ext cx="286603" cy="230832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5977005" y="5097645"/>
            <a:ext cx="15085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เสี่ยงอันตราย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สูงสุด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เสี่ยงอันตราย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สูง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อันตราย</a:t>
            </a: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เสี่ยงน้อย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276918" y="949457"/>
            <a:ext cx="213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บาดเจ็บ/เสียชีวิต</a:t>
            </a:r>
            <a:endParaRPr lang="en-US" b="1" u="sng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9" name="รูปภาพ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2281" y="2211804"/>
            <a:ext cx="228012" cy="24241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2416" y="2211804"/>
            <a:ext cx="228012" cy="24241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4854" y="4901585"/>
            <a:ext cx="228012" cy="242412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1167" y="5638158"/>
            <a:ext cx="228012" cy="242412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586" y="5638158"/>
            <a:ext cx="228012" cy="242412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982" y="5631071"/>
            <a:ext cx="228012" cy="242412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6674" y="5633499"/>
            <a:ext cx="228012" cy="242412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36" y="4318537"/>
            <a:ext cx="228012" cy="242412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7656" y="4318537"/>
            <a:ext cx="228012" cy="242412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964" y="4332185"/>
            <a:ext cx="228012" cy="2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:p14="http://schemas.microsoft.com/office/powerpoint/2010/main" val="1851699864"/>
              </p:ext>
            </p:extLst>
          </p:nvPr>
        </p:nvGraphicFramePr>
        <p:xfrm>
          <a:off x="909850" y="990600"/>
          <a:ext cx="10372299" cy="481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47420" y="223238"/>
            <a:ext cx="7315203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ผู้บาดเจ็บช่วงเทศกาลปีใหม่ (ปี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-256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จังหวัดเพชรบูรณ์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86131" y="203588"/>
            <a:ext cx="1871417" cy="1631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2561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402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คน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2562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478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2563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398 คน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400 คน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2565 = 386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459379" y="5807122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5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5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ข้อมูล ณ วันที่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มกราคม 256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40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แผนภูมิ 4"/>
          <p:cNvGraphicFramePr/>
          <p:nvPr>
            <p:extLst>
              <p:ext uri="{D42A27DB-BD31-4B8C-83A1-F6EECF244321}">
                <p14:modId xmlns:p14="http://schemas.microsoft.com/office/powerpoint/2010/main" val="1369052168"/>
              </p:ext>
            </p:extLst>
          </p:nvPr>
        </p:nvGraphicFramePr>
        <p:xfrm>
          <a:off x="914400" y="857250"/>
          <a:ext cx="10372725" cy="484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0157582" y="649950"/>
            <a:ext cx="1643905" cy="1661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 rtlCol="0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2561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7 ราย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2562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ปี 2563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 8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ราย</a:t>
            </a:r>
          </a:p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2564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11 ราย</a:t>
            </a:r>
          </a:p>
          <a:p>
            <a:pPr algn="l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ปี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2565 = 10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ราย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47420" y="223238"/>
            <a:ext cx="7315203" cy="523220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ผู้เสียชีวิตช่วง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เทศกาลปีใหม่ (ปี 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25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61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-256</a:t>
            </a:r>
            <a:r>
              <a:rPr lang="en-US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จังหวัดเพชรบูรณ์</a:t>
            </a:r>
            <a:endParaRPr lang="en-US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7459379" y="5807122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5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5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ข้อมูล ณ วันที่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มกราคม 256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5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3619101" y="1228"/>
            <a:ext cx="0" cy="58071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1396" y="283198"/>
            <a:ext cx="1871415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สถานการณ์ประเทศ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971" y="934561"/>
            <a:ext cx="127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22,102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0985" y="933826"/>
            <a:ext cx="101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357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5638" y="1626270"/>
            <a:ext cx="1598446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เขตสุขภาพที่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0008" y="2338997"/>
            <a:ext cx="113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1,191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26066" y="2338997"/>
            <a:ext cx="1051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13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397" y="3061957"/>
            <a:ext cx="1232069" cy="461665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เพชรบูรณ์</a:t>
            </a: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7" y="770935"/>
            <a:ext cx="894730" cy="78891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570" y="957283"/>
            <a:ext cx="391496" cy="416220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8460" y="2293767"/>
            <a:ext cx="391496" cy="416220"/>
          </a:xfrm>
          <a:prstGeom prst="rect">
            <a:avLst/>
          </a:prstGeom>
        </p:spPr>
      </p:pic>
      <p:pic>
        <p:nvPicPr>
          <p:cNvPr id="42" name="รูปภาพ 4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205638" y="2173662"/>
            <a:ext cx="894730" cy="788918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67821" y="3768420"/>
            <a:ext cx="984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386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7229" y="3790408"/>
            <a:ext cx="84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10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ราย</a:t>
            </a: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38" l="1282" r="99359">
                        <a14:foregroundMark x1="44133" y1="20800" x2="44133" y2="20800"/>
                        <a14:foregroundMark x1="44933" y1="15733" x2="44933" y2="15733"/>
                        <a14:foregroundMark x1="44933" y1="67200" x2="44933" y2="67200"/>
                        <a14:foregroundMark x1="37600" y1="64267" x2="37600" y2="64267"/>
                        <a14:foregroundMark x1="41333" y1="73733" x2="41333" y2="73733"/>
                        <a14:foregroundMark x1="38400" y1="78800" x2="38400" y2="78800"/>
                        <a14:foregroundMark x1="39867" y1="82533" x2="39867" y2="82533"/>
                        <a14:foregroundMark x1="63733" y1="79600" x2="63733" y2="79600"/>
                        <a14:foregroundMark x1="66000" y1="57733" x2="66000" y2="57733"/>
                        <a14:foregroundMark x1="72533" y1="84000" x2="72533" y2="84000"/>
                        <a14:foregroundMark x1="61600" y1="84667" x2="61600" y2="84667"/>
                        <a14:foregroundMark x1="58667" y1="21467" x2="58667" y2="21467"/>
                        <a14:foregroundMark x1="65385" y1="17308" x2="65385" y2="17308"/>
                        <a14:foregroundMark x1="76282" y1="26923" x2="76282" y2="2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/>
          <a:stretch/>
        </p:blipFill>
        <p:spPr>
          <a:xfrm>
            <a:off x="181398" y="3552567"/>
            <a:ext cx="894730" cy="788918"/>
          </a:xfrm>
          <a:prstGeom prst="rect">
            <a:avLst/>
          </a:prstGeom>
        </p:spPr>
      </p:pic>
      <p:pic>
        <p:nvPicPr>
          <p:cNvPr id="46" name="รูปภาพ 4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" b="970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731" y="3738915"/>
            <a:ext cx="391496" cy="4162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1374" y="4615523"/>
            <a:ext cx="2850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15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ของประเทศ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อันดับ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1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ของเขตสุขภาพ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9" name="รูปภาพ 4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8" b="100000" l="0" r="100000">
                        <a14:foregroundMark x1="20463" y1="65979" x2="20463" y2="65979"/>
                        <a14:foregroundMark x1="84942" y1="73711" x2="84942" y2="73711"/>
                        <a14:foregroundMark x1="37452" y1="55155" x2="37452" y2="55155"/>
                        <a14:foregroundMark x1="75676" y1="27320" x2="75676" y2="2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90" y="1376467"/>
            <a:ext cx="1497502" cy="797640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60" y="3126169"/>
            <a:ext cx="1454622" cy="852831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84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48" y="2338997"/>
            <a:ext cx="812868" cy="72657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887201" y="1705245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78.53%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87200" y="3403306"/>
            <a:ext cx="103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2.78%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แผนผังลำดับงาน: ข้อมูล 54"/>
          <p:cNvSpPr/>
          <p:nvPr/>
        </p:nvSpPr>
        <p:spPr>
          <a:xfrm>
            <a:off x="6773945" y="882333"/>
            <a:ext cx="1785159" cy="46240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พาหนะ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สี่เหลี่ยมมุมเว้า 55"/>
          <p:cNvSpPr/>
          <p:nvPr/>
        </p:nvSpPr>
        <p:spPr>
          <a:xfrm>
            <a:off x="4005802" y="178760"/>
            <a:ext cx="4527488" cy="528650"/>
          </a:xfrm>
          <a:prstGeom prst="plaqu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ปัจจัยสาเหตุการบาดเจ็บและเสียชีวิต</a:t>
            </a:r>
            <a:endParaRPr lang="en-US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6" name="Picture 4" descr="ผลการค้นหารูปภาพสำหรับ รถกระบะ การ์ตูน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80" y="2416318"/>
            <a:ext cx="812868" cy="6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887201" y="2539748"/>
            <a:ext cx="104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12.12%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446" y1="57813" x2="26446" y2="57813"/>
                        <a14:foregroundMark x1="62810" y1="14063" x2="62810" y2="1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93" y="1343927"/>
            <a:ext cx="984630" cy="797994"/>
          </a:xfrm>
          <a:prstGeom prst="rect">
            <a:avLst/>
          </a:prstGeom>
        </p:spPr>
      </p:pic>
      <p:pic>
        <p:nvPicPr>
          <p:cNvPr id="63" name="รูปภาพ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07" y1="70796" x2="27407" y2="70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5" y="3144231"/>
            <a:ext cx="944478" cy="712725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25000" y1="50459" x2="25000" y2="50459"/>
                        <a14:foregroundMark x1="50806" y1="49541" x2="50806" y2="49541"/>
                        <a14:foregroundMark x1="61290" y1="49541" x2="61290" y2="49541"/>
                        <a14:foregroundMark x1="81452" y1="69725" x2="81452" y2="69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5" y="2294297"/>
            <a:ext cx="944478" cy="712725"/>
          </a:xfrm>
          <a:prstGeom prst="rect">
            <a:avLst/>
          </a:prstGeom>
        </p:spPr>
      </p:pic>
      <p:sp>
        <p:nvSpPr>
          <p:cNvPr id="68" name="แผนผังลำดับงาน: ข้อมูล 67"/>
          <p:cNvSpPr/>
          <p:nvPr/>
        </p:nvSpPr>
        <p:spPr>
          <a:xfrm>
            <a:off x="3942412" y="882334"/>
            <a:ext cx="1759949" cy="461592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บุคคล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755624" y="1701611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42.42%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55623" y="3399672"/>
            <a:ext cx="1082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14.58%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55624" y="2536114"/>
            <a:ext cx="108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9.23%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8" name="รูปภาพ 3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242" l="0" r="100000">
                        <a14:foregroundMark x1="13014" y1="15152" x2="13014" y2="15152"/>
                        <a14:foregroundMark x1="21233" y1="12121" x2="21233" y2="12121"/>
                        <a14:foregroundMark x1="38356" y1="14394" x2="38356" y2="14394"/>
                        <a14:foregroundMark x1="45890" y1="18182" x2="45890" y2="18182"/>
                        <a14:foregroundMark x1="58219" y1="9848" x2="58219" y2="9848"/>
                        <a14:foregroundMark x1="65753" y1="15909" x2="65753" y2="15909"/>
                        <a14:foregroundMark x1="87671" y1="10606" x2="87671" y2="10606"/>
                        <a14:foregroundMark x1="77397" y1="43182" x2="77397" y2="43182"/>
                        <a14:foregroundMark x1="19863" y1="43939" x2="19863" y2="43939"/>
                        <a14:foregroundMark x1="47260" y1="36364" x2="47260" y2="36364"/>
                        <a14:foregroundMark x1="47945" y1="57576" x2="47945" y2="57576"/>
                        <a14:foregroundMark x1="47945" y1="80303" x2="47945" y2="8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7" y="1410240"/>
            <a:ext cx="869740" cy="777881"/>
          </a:xfrm>
          <a:prstGeom prst="rect">
            <a:avLst/>
          </a:prstGeom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81" b="93651" l="1538" r="100000">
                        <a14:foregroundMark x1="30000" y1="16667" x2="30000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5" y="2293767"/>
            <a:ext cx="869742" cy="707646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9" b="100000" l="1389" r="96528">
                        <a14:foregroundMark x1="40972" y1="43443" x2="40972" y2="43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465" y="3065572"/>
            <a:ext cx="869742" cy="91342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279013" y="1441603"/>
            <a:ext cx="160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ทางหลวง </a:t>
            </a:r>
          </a:p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71.97%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279095" y="2295172"/>
            <a:ext cx="1603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ทางหลวงชนบท </a:t>
            </a:r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7.07%</a:t>
            </a:r>
            <a:endParaRPr lang="th-TH" sz="2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25883" y="3198641"/>
            <a:ext cx="190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ถนน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อบต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./หมู่บ้าน</a:t>
            </a:r>
          </a:p>
          <a:p>
            <a:pPr algn="ctr"/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10.86%</a:t>
            </a:r>
            <a:endParaRPr lang="th-TH" sz="4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แผนผังลำดับงาน: ข้อมูล 58"/>
          <p:cNvSpPr/>
          <p:nvPr/>
        </p:nvSpPr>
        <p:spPr>
          <a:xfrm>
            <a:off x="9722849" y="882333"/>
            <a:ext cx="1785159" cy="491170"/>
          </a:xfrm>
          <a:prstGeom prst="flowChartInputOutpu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ถนน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0" name="เครื่องหมายบั้ง 79"/>
          <p:cNvSpPr/>
          <p:nvPr/>
        </p:nvSpPr>
        <p:spPr>
          <a:xfrm>
            <a:off x="3739705" y="4706263"/>
            <a:ext cx="2026982" cy="495882"/>
          </a:xfrm>
          <a:prstGeom prst="chevron">
            <a:avLst/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พฤติกรรมเสี่ยง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897091" y="4154689"/>
            <a:ext cx="1695338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ไม่สวมหมวกนิรภัย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92430" y="4154689"/>
            <a:ext cx="1025988" cy="43088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86.62%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897092" y="4734839"/>
            <a:ext cx="1695338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ไม่คาดเข็มขัดนิรภัย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8447536" y="4168978"/>
            <a:ext cx="590503" cy="400110"/>
          </a:xfrm>
          <a:prstGeom prst="ellipse">
            <a:avLst/>
          </a:prstGeom>
          <a:blipFill rotWithShape="1">
            <a:blip r:embed="rId27"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6" name="TextBox 95"/>
          <p:cNvSpPr txBox="1"/>
          <p:nvPr/>
        </p:nvSpPr>
        <p:spPr>
          <a:xfrm>
            <a:off x="7592430" y="4734839"/>
            <a:ext cx="1025988" cy="430887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75.00%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97092" y="5311339"/>
            <a:ext cx="1695337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ดื่ม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Alcohol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592430" y="5319706"/>
            <a:ext cx="1018184" cy="430887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17.42%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308248" y="4465746"/>
            <a:ext cx="2486575" cy="4308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เด็กอายุ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&lt;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20 ปี ดื่ม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 Alcohol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1" name="วงรี 90"/>
          <p:cNvSpPr/>
          <p:nvPr/>
        </p:nvSpPr>
        <p:spPr>
          <a:xfrm>
            <a:off x="8447536" y="5335245"/>
            <a:ext cx="590271" cy="399665"/>
          </a:xfrm>
          <a:prstGeom prst="ellipse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00" name="TextBox 99"/>
          <p:cNvSpPr txBox="1"/>
          <p:nvPr/>
        </p:nvSpPr>
        <p:spPr>
          <a:xfrm>
            <a:off x="9308249" y="4917961"/>
            <a:ext cx="2486574" cy="43088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11.59%</a:t>
            </a:r>
            <a:endParaRPr lang="en-US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0" name="วงรี 89"/>
          <p:cNvSpPr/>
          <p:nvPr/>
        </p:nvSpPr>
        <p:spPr>
          <a:xfrm>
            <a:off x="8447767" y="4749128"/>
            <a:ext cx="590272" cy="400110"/>
          </a:xfrm>
          <a:prstGeom prst="ellipse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2" name="วงรี 91"/>
          <p:cNvSpPr/>
          <p:nvPr/>
        </p:nvSpPr>
        <p:spPr>
          <a:xfrm>
            <a:off x="11391957" y="4895121"/>
            <a:ext cx="590272" cy="452146"/>
          </a:xfrm>
          <a:prstGeom prst="ellipse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4BACC6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2" name="ดาว 7 แฉก 1"/>
          <p:cNvSpPr/>
          <p:nvPr/>
        </p:nvSpPr>
        <p:spPr>
          <a:xfrm>
            <a:off x="181396" y="4269017"/>
            <a:ext cx="3309963" cy="1496469"/>
          </a:xfrm>
          <a:prstGeom prst="star7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3811145" y="4021240"/>
            <a:ext cx="81710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สี่เหลี่ยมผืนผ้า 59"/>
          <p:cNvSpPr/>
          <p:nvPr/>
        </p:nvSpPr>
        <p:spPr>
          <a:xfrm>
            <a:off x="7459379" y="5807122"/>
            <a:ext cx="47105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r>
              <a:rPr lang="en-US" sz="2000" b="1" u="sng" dirty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31"/>
              </a:rPr>
              <a:t>http://</a:t>
            </a:r>
            <a:r>
              <a:rPr lang="en-US" sz="2000" b="1" u="sng" dirty="0" smtClean="0">
                <a:solidFill>
                  <a:srgbClr val="0000FF"/>
                </a:solidFill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  <a:hlinkClick r:id="rId31"/>
              </a:rPr>
              <a:t>ict-pher.moph.go.th</a:t>
            </a:r>
            <a:endParaRPr lang="th-TH" sz="2000" b="1" u="sng" dirty="0" smtClean="0">
              <a:solidFill>
                <a:srgbClr val="0000FF"/>
              </a:solidFill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ข้อมูล ณ วันที่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มกราคม 256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บวก 2"/>
          <p:cNvSpPr/>
          <p:nvPr/>
        </p:nvSpPr>
        <p:spPr>
          <a:xfrm rot="19263679">
            <a:off x="3513959" y="1210832"/>
            <a:ext cx="1480353" cy="1168009"/>
          </a:xfrm>
          <a:prstGeom prst="mathPlu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1" name="แผนผังลำดับงาน: ข้อมูล 60"/>
          <p:cNvSpPr/>
          <p:nvPr/>
        </p:nvSpPr>
        <p:spPr>
          <a:xfrm>
            <a:off x="8926822" y="216240"/>
            <a:ext cx="2788807" cy="491170"/>
          </a:xfrm>
          <a:prstGeom prst="flowChartInputOutpu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คนในพื้นที่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83.33%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41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รูปภาพที่เกี่ยวข้อ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6705" r="4567" b="18563"/>
          <a:stretch/>
        </p:blipFill>
        <p:spPr bwMode="auto">
          <a:xfrm>
            <a:off x="187650" y="881131"/>
            <a:ext cx="2795594" cy="1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1554954" y="1214444"/>
            <a:ext cx="0" cy="11858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1426" y="4435053"/>
            <a:ext cx="248693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เสียชีวิต ณ จุดเกิดเหตุ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8362" y="4429412"/>
            <a:ext cx="865421" cy="40011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  60%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6658" y="4956420"/>
            <a:ext cx="249170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เสียชีวิต ณ ห้องฉุกเฉิน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08362" y="4950139"/>
            <a:ext cx="865421" cy="400110"/>
          </a:xfrm>
          <a:prstGeom prst="rect">
            <a:avLst/>
          </a:prstGeom>
          <a:solidFill>
            <a:srgbClr val="CC99FF"/>
          </a:solidFill>
          <a:ln w="28575"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3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0%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606759" y="3860558"/>
            <a:ext cx="2300288" cy="46110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สถานที่เสียชีวิต</a:t>
            </a:r>
            <a:endParaRPr lang="en-US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6340" y="130283"/>
            <a:ext cx="189481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อัตราส่วนการบาดเจ็บ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ญ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= 1.84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1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339" y="2324172"/>
            <a:ext cx="189481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u="sng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อัตราส่วนการเสียชีวิต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ช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ญ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: 1</a:t>
            </a:r>
            <a:endParaRPr lang="en-US" sz="20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6" name="แผนภูมิ 5"/>
          <p:cNvGraphicFramePr/>
          <p:nvPr>
            <p:extLst>
              <p:ext uri="{D42A27DB-BD31-4B8C-83A1-F6EECF244321}">
                <p14:modId xmlns:p14="http://schemas.microsoft.com/office/powerpoint/2010/main" val="3850409333"/>
              </p:ext>
            </p:extLst>
          </p:nvPr>
        </p:nvGraphicFramePr>
        <p:xfrm>
          <a:off x="3082016" y="250885"/>
          <a:ext cx="4600574" cy="263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แผนภูมิ 23"/>
          <p:cNvGraphicFramePr/>
          <p:nvPr>
            <p:extLst>
              <p:ext uri="{D42A27DB-BD31-4B8C-83A1-F6EECF244321}">
                <p14:modId xmlns:p14="http://schemas.microsoft.com/office/powerpoint/2010/main" val="3051683930"/>
              </p:ext>
            </p:extLst>
          </p:nvPr>
        </p:nvGraphicFramePr>
        <p:xfrm>
          <a:off x="7808123" y="249278"/>
          <a:ext cx="4236241" cy="2633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สี่เหลี่ยมผืนผ้า 28"/>
          <p:cNvSpPr/>
          <p:nvPr/>
        </p:nvSpPr>
        <p:spPr>
          <a:xfrm>
            <a:off x="4191001" y="431671"/>
            <a:ext cx="571500" cy="236857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en-US" sz="2100">
              <a:solidFill>
                <a:prstClr val="white"/>
              </a:solidFill>
            </a:endParaRPr>
          </a:p>
        </p:txBody>
      </p:sp>
      <p:graphicFrame>
        <p:nvGraphicFramePr>
          <p:cNvPr id="31" name="แผนภูมิ 30"/>
          <p:cNvGraphicFramePr/>
          <p:nvPr>
            <p:extLst>
              <p:ext uri="{D42A27DB-BD31-4B8C-83A1-F6EECF244321}">
                <p14:modId xmlns:p14="http://schemas.microsoft.com/office/powerpoint/2010/main" val="2793509728"/>
              </p:ext>
            </p:extLst>
          </p:nvPr>
        </p:nvGraphicFramePr>
        <p:xfrm>
          <a:off x="3598590" y="3800475"/>
          <a:ext cx="8419065" cy="282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เครื่องหมายบั้ง 33"/>
          <p:cNvSpPr/>
          <p:nvPr/>
        </p:nvSpPr>
        <p:spPr>
          <a:xfrm>
            <a:off x="4414842" y="2995856"/>
            <a:ext cx="6786562" cy="680653"/>
          </a:xfrm>
          <a:prstGeom prst="chevron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จำนวนผู้บาดเจ็บและเสียชีวิต แยกรายวัน ในช่วงเทศกาลปีใหม่ พ.ศ.256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ระหว่างวันที่ 2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9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ธ.ค. 256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ถึง </a:t>
            </a:r>
            <a:r>
              <a:rPr lang="en-US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20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ม.ค. 256</a:t>
            </a:r>
            <a:r>
              <a:rPr lang="en-US" sz="20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5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49209" y="6053684"/>
            <a:ext cx="3357125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ที่มา </a:t>
            </a:r>
            <a:r>
              <a:rPr lang="en-US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: </a:t>
            </a:r>
            <a:r>
              <a:rPr lang="th-TH" sz="2000" b="1" dirty="0" smtClean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กองสาธารณสุข</a:t>
            </a:r>
            <a:r>
              <a:rPr lang="th-TH" sz="2000" b="1" dirty="0">
                <a:latin typeface="TH SarabunPSK" pitchFamily="34" charset="-34"/>
                <a:ea typeface="Calibri" panose="020F0502020204030204" pitchFamily="34" charset="0"/>
                <a:cs typeface="TH SarabunPSK" pitchFamily="34" charset="-34"/>
              </a:rPr>
              <a:t>ฉุกเฉิน </a:t>
            </a:r>
            <a:endParaRPr lang="th-TH" sz="2000" b="1" dirty="0" smtClean="0">
              <a:latin typeface="TH SarabunPSK" pitchFamily="34" charset="-34"/>
              <a:ea typeface="Calibri" panose="020F0502020204030204" pitchFamily="34" charset="0"/>
              <a:cs typeface="TH SarabunPSK" pitchFamily="34" charset="-34"/>
            </a:endParaRPr>
          </a:p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       ข้อมูล ณ วันที่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5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มกราคม 256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5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วงรี 12"/>
          <p:cNvSpPr/>
          <p:nvPr/>
        </p:nvSpPr>
        <p:spPr>
          <a:xfrm rot="19227710">
            <a:off x="8879543" y="2153704"/>
            <a:ext cx="1426641" cy="3967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วงรี 35"/>
          <p:cNvSpPr/>
          <p:nvPr/>
        </p:nvSpPr>
        <p:spPr>
          <a:xfrm>
            <a:off x="9592864" y="591029"/>
            <a:ext cx="584977" cy="7894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426" y="5481634"/>
            <a:ext cx="249170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เสียชีวิตในตึกภายใน 24 ชม.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13130" y="5489001"/>
            <a:ext cx="865421" cy="40011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20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10%</a:t>
            </a:r>
            <a:endParaRPr lang="en-US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209" y="3214844"/>
            <a:ext cx="2321944" cy="46166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การใช้บริการ </a:t>
            </a:r>
            <a:r>
              <a:rPr lang="en-US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1669 </a:t>
            </a:r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57505" y="3222851"/>
            <a:ext cx="1030413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H SarabunPSK" pitchFamily="34" charset="-34"/>
                <a:cs typeface="TH SarabunPSK" pitchFamily="34" charset="-34"/>
              </a:rPr>
              <a:t>59.43%</a:t>
            </a:r>
            <a:endParaRPr lang="en-US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95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43325" r="22016" b="27425"/>
          <a:stretch/>
        </p:blipFill>
        <p:spPr bwMode="auto">
          <a:xfrm>
            <a:off x="0" y="5807122"/>
            <a:ext cx="12192000" cy="105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1600200" y="1228725"/>
            <a:ext cx="9001125" cy="3100387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11763" y="2117198"/>
            <a:ext cx="7768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กิจกรรมการดำเนินงานป้องกันและลดอุบัติเหตุทางถนน</a:t>
            </a:r>
          </a:p>
          <a:p>
            <a:pPr algn="ctr"/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ช่วงเทศกาลปีใหม่ พ.ศ.256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5</a:t>
            </a:r>
            <a:endParaRPr lang="en-US" sz="40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4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ม้วนกระดาษแนวนอน 4"/>
          <p:cNvSpPr/>
          <p:nvPr/>
        </p:nvSpPr>
        <p:spPr>
          <a:xfrm>
            <a:off x="221462" y="95781"/>
            <a:ext cx="5564484" cy="771322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กิจกรรมเปิด</a:t>
            </a:r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ศูนย์ปฏิบัติการร่วมป้องกันและลดอุบัติเหตุทาง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ถนน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A15CDD28-4F4F-46D4-801D-7679E305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20" b="6892"/>
          <a:stretch/>
        </p:blipFill>
        <p:spPr>
          <a:xfrm>
            <a:off x="660127" y="930177"/>
            <a:ext cx="4497959" cy="2364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ม้วนกระดาษแนวนอน 6"/>
          <p:cNvSpPr/>
          <p:nvPr/>
        </p:nvSpPr>
        <p:spPr>
          <a:xfrm>
            <a:off x="6022425" y="95781"/>
            <a:ext cx="5849005" cy="771322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kern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ลง</a:t>
            </a:r>
            <a:r>
              <a:rPr lang="th-TH" sz="2400" b="1" kern="0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พื้นที่วิเคราะห์สาเหตุการเกิดอุบัติเหตุทาง</a:t>
            </a:r>
            <a:r>
              <a:rPr lang="th-TH" sz="2400" b="1" kern="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ถนน (อุบัติเหตุหมู่)</a:t>
            </a:r>
            <a:endParaRPr lang="th-TH" sz="2400" b="1" kern="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ม้วนกระดาษแนวนอน 8"/>
          <p:cNvSpPr/>
          <p:nvPr/>
        </p:nvSpPr>
        <p:spPr>
          <a:xfrm>
            <a:off x="300293" y="3422304"/>
            <a:ext cx="6699598" cy="771322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กิจกรรมตรวจเยี่ยมงานอุบัติเหตุและฉุกเฉิน จุดตรวจหลัก-รอง จุดบริการประชาชน</a:t>
            </a:r>
            <a:endParaRPr lang="th-TH" sz="2200" b="1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7" r="13200" b="7474"/>
          <a:stretch/>
        </p:blipFill>
        <p:spPr bwMode="auto">
          <a:xfrm>
            <a:off x="3918470" y="4319754"/>
            <a:ext cx="3491323" cy="233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6"/>
          <a:stretch/>
        </p:blipFill>
        <p:spPr bwMode="auto">
          <a:xfrm>
            <a:off x="221461" y="4319753"/>
            <a:ext cx="3491323" cy="233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22" b="15852"/>
          <a:stretch/>
        </p:blipFill>
        <p:spPr bwMode="auto">
          <a:xfrm>
            <a:off x="7614745" y="4319753"/>
            <a:ext cx="4335515" cy="2339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ม้วนกระดาษแนวนอน 14"/>
          <p:cNvSpPr/>
          <p:nvPr/>
        </p:nvSpPr>
        <p:spPr>
          <a:xfrm>
            <a:off x="7157543" y="3422304"/>
            <a:ext cx="4713887" cy="771322"/>
          </a:xfrm>
          <a:prstGeom prst="horizontalScrol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  <a:ea typeface="Calibri" panose="020F0502020204030204" pitchFamily="34" charset="0"/>
                <a:cs typeface="Angsana New" pitchFamily="18" charset="-34"/>
              </a:rPr>
              <a:t>ประชุม</a:t>
            </a:r>
            <a:r>
              <a:rPr lang="th-TH" sz="2400" b="1" kern="0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ติดตามสถานการณ์อุบัติเหตุทางถนน</a:t>
            </a:r>
            <a:r>
              <a:rPr lang="th-TH" sz="2400" b="1" kern="0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รายวัน</a:t>
            </a:r>
            <a:endParaRPr lang="en-US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43"/>
          <a:stretch/>
        </p:blipFill>
        <p:spPr bwMode="auto">
          <a:xfrm>
            <a:off x="5632599" y="930176"/>
            <a:ext cx="3358057" cy="236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66" y="930177"/>
            <a:ext cx="3247695" cy="236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3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9951</TotalTime>
  <Words>1107</Words>
  <Application>Microsoft Office PowerPoint</Application>
  <PresentationFormat>กำหนดเอง</PresentationFormat>
  <Paragraphs>321</Paragraphs>
  <Slides>18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18</vt:i4>
      </vt:variant>
    </vt:vector>
  </HeadingPairs>
  <TitlesOfParts>
    <vt:vector size="25" baseType="lpstr">
      <vt:lpstr>Arial</vt:lpstr>
      <vt:lpstr>TH SarabunPSK</vt:lpstr>
      <vt:lpstr>Cordia New</vt:lpstr>
      <vt:lpstr>Angsana New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ZODIAC COMPUTER</dc:creator>
  <cp:lastModifiedBy>Windows User</cp:lastModifiedBy>
  <cp:revision>613</cp:revision>
  <cp:lastPrinted>2022-11-30T09:14:25Z</cp:lastPrinted>
  <dcterms:created xsi:type="dcterms:W3CDTF">2017-12-26T02:46:09Z</dcterms:created>
  <dcterms:modified xsi:type="dcterms:W3CDTF">2022-11-30T09:46:38Z</dcterms:modified>
</cp:coreProperties>
</file>