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88" r:id="rId2"/>
    <p:sldId id="290" r:id="rId3"/>
    <p:sldId id="291" r:id="rId4"/>
    <p:sldId id="306" r:id="rId5"/>
    <p:sldId id="302" r:id="rId6"/>
    <p:sldId id="272" r:id="rId7"/>
    <p:sldId id="271" r:id="rId8"/>
    <p:sldId id="309" r:id="rId9"/>
    <p:sldId id="310" r:id="rId10"/>
    <p:sldId id="301" r:id="rId11"/>
    <p:sldId id="294" r:id="rId12"/>
    <p:sldId id="307" r:id="rId13"/>
    <p:sldId id="308" r:id="rId14"/>
    <p:sldId id="305" r:id="rId15"/>
    <p:sldId id="303" r:id="rId16"/>
    <p:sldId id="296" r:id="rId17"/>
    <p:sldId id="292" r:id="rId18"/>
    <p:sldId id="311" r:id="rId19"/>
    <p:sldId id="304" r:id="rId20"/>
  </p:sldIdLst>
  <p:sldSz cx="9144000" cy="5143500" type="screen16x9"/>
  <p:notesSz cx="9388475" cy="7102475"/>
  <p:embeddedFontLs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H SarabunPSK" panose="020B0500040200020003" pitchFamily="3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599"/>
    <a:srgbClr val="DBE016"/>
    <a:srgbClr val="007033"/>
    <a:srgbClr val="000000"/>
    <a:srgbClr val="F39803"/>
    <a:srgbClr val="E8DE0E"/>
    <a:srgbClr val="D81E7B"/>
    <a:srgbClr val="DFA117"/>
    <a:srgbClr val="CD29AE"/>
    <a:srgbClr val="F7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4" autoAdjust="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91;&#3634;&#3609;&#3623;&#3621;&#3637;%202565\palliative%20care\&#3611;&#3619;&#3632;&#3594;&#3640;&#3617;&#3588;&#3603;&#3632;&#3607;&#3635;&#3591;&#3634;&#3609;%20150965\&#3626;&#3619;&#3640;&#3611;Pc%20256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11;&#3637;%202566\PC\&#3626;&#3619;&#3640;&#3611;Pc%20256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91;&#3634;&#3609;&#3623;&#3621;&#3637;%202565\palliative%20care\&#3605;&#3619;&#3623;&#3592;&#3619;&#3634;&#3594;\&#3586;&#3657;&#3629;&#3617;&#3641;&#3621;%20HDC\opioid%20&#3651;&#3609;%20&#3619;&#3614;.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91;&#3634;&#3609;&#3623;&#3621;&#3637;%202565\palliative%20care\&#3605;&#3619;&#3623;&#3592;&#3619;&#3634;&#3594;\&#3586;&#3657;&#3629;&#3617;&#3641;&#3621;%20HDC\PC%20&#3607;&#3635;%20AC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3913278836115"/>
          <c:y val="7.720577427821522E-2"/>
          <c:w val="0.89225699541794568"/>
          <c:h val="0.38954004620387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488</c:v>
                </c:pt>
                <c:pt idx="1">
                  <c:v>369</c:v>
                </c:pt>
                <c:pt idx="2">
                  <c:v>367</c:v>
                </c:pt>
                <c:pt idx="3">
                  <c:v>62</c:v>
                </c:pt>
                <c:pt idx="4">
                  <c:v>247</c:v>
                </c:pt>
                <c:pt idx="5">
                  <c:v>180</c:v>
                </c:pt>
                <c:pt idx="6">
                  <c:v>81</c:v>
                </c:pt>
                <c:pt idx="7">
                  <c:v>120</c:v>
                </c:pt>
                <c:pt idx="8">
                  <c:v>58</c:v>
                </c:pt>
                <c:pt idx="9">
                  <c:v>37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1-4215-9BF3-7A9E8E2D1F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63</c:v>
                </c:pt>
              </c:strCache>
            </c:strRef>
          </c:tx>
          <c:spPr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638</c:v>
                </c:pt>
                <c:pt idx="1">
                  <c:v>245</c:v>
                </c:pt>
                <c:pt idx="2">
                  <c:v>419</c:v>
                </c:pt>
                <c:pt idx="3">
                  <c:v>71</c:v>
                </c:pt>
                <c:pt idx="4">
                  <c:v>280</c:v>
                </c:pt>
                <c:pt idx="5">
                  <c:v>325</c:v>
                </c:pt>
                <c:pt idx="6">
                  <c:v>116</c:v>
                </c:pt>
                <c:pt idx="7">
                  <c:v>161</c:v>
                </c:pt>
                <c:pt idx="8">
                  <c:v>54</c:v>
                </c:pt>
                <c:pt idx="9">
                  <c:v>29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1-4215-9BF3-7A9E8E2D1F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64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620</c:v>
                </c:pt>
                <c:pt idx="1">
                  <c:v>193</c:v>
                </c:pt>
                <c:pt idx="2">
                  <c:v>512</c:v>
                </c:pt>
                <c:pt idx="3">
                  <c:v>45</c:v>
                </c:pt>
                <c:pt idx="4">
                  <c:v>201</c:v>
                </c:pt>
                <c:pt idx="5">
                  <c:v>440</c:v>
                </c:pt>
                <c:pt idx="6">
                  <c:v>114</c:v>
                </c:pt>
                <c:pt idx="7">
                  <c:v>72</c:v>
                </c:pt>
                <c:pt idx="8">
                  <c:v>62</c:v>
                </c:pt>
                <c:pt idx="9">
                  <c:v>16</c:v>
                </c:pt>
                <c:pt idx="1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1-4215-9BF3-7A9E8E2D1F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65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94298242815633E-2"/>
                  <c:y val="0.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283831376298223E-2"/>
                      <c:h val="7.6433333333333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A1-4215-9BF3-7A9E8E2D1F4E}"/>
                </c:ext>
              </c:extLst>
            </c:dLbl>
            <c:dLbl>
              <c:idx val="1"/>
              <c:layout>
                <c:manualLayout>
                  <c:x val="7.1079434682308805E-3"/>
                  <c:y val="0.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A1-4215-9BF3-7A9E8E2D1F4E}"/>
                </c:ext>
              </c:extLst>
            </c:dLbl>
            <c:dLbl>
              <c:idx val="2"/>
              <c:layout>
                <c:manualLayout>
                  <c:x val="7.1079434682308545E-3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A1-4215-9BF3-7A9E8E2D1F4E}"/>
                </c:ext>
              </c:extLst>
            </c:dLbl>
            <c:dLbl>
              <c:idx val="3"/>
              <c:layout>
                <c:manualLayout>
                  <c:x val="2.8431773872923628E-3"/>
                  <c:y val="1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A1-4215-9BF3-7A9E8E2D1F4E}"/>
                </c:ext>
              </c:extLst>
            </c:dLbl>
            <c:dLbl>
              <c:idx val="4"/>
              <c:layout>
                <c:manualLayout>
                  <c:x val="9.9312310797906207E-3"/>
                  <c:y val="2.3333271750996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A1-4215-9BF3-7A9E8E2D1F4E}"/>
                </c:ext>
              </c:extLst>
            </c:dLbl>
            <c:dLbl>
              <c:idx val="5"/>
              <c:layout>
                <c:manualLayout>
                  <c:x val="-1.0424863324494617E-16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A1-4215-9BF3-7A9E8E2D1F4E}"/>
                </c:ext>
              </c:extLst>
            </c:dLbl>
            <c:dLbl>
              <c:idx val="6"/>
              <c:layout>
                <c:manualLayout>
                  <c:x val="7.1079434682308025E-3"/>
                  <c:y val="2.666666666666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A1-4215-9BF3-7A9E8E2D1F4E}"/>
                </c:ext>
              </c:extLst>
            </c:dLbl>
            <c:dLbl>
              <c:idx val="8"/>
              <c:layout>
                <c:manualLayout>
                  <c:x val="7.1079434682309066E-3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A1-4215-9BF3-7A9E8E2D1F4E}"/>
                </c:ext>
              </c:extLst>
            </c:dLbl>
            <c:dLbl>
              <c:idx val="9"/>
              <c:layout>
                <c:manualLayout>
                  <c:x val="-4.2344279560210547E-3"/>
                  <c:y val="4.99995999831565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56397741384768E-2"/>
                      <c:h val="6.97665866632981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3A1-4215-9BF3-7A9E8E2D1F4E}"/>
                </c:ext>
              </c:extLst>
            </c:dLbl>
            <c:dLbl>
              <c:idx val="10"/>
              <c:layout>
                <c:manualLayout>
                  <c:x val="2.8431773872923628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A1-4215-9BF3-7A9E8E2D1F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579</c:v>
                </c:pt>
                <c:pt idx="1">
                  <c:v>175</c:v>
                </c:pt>
                <c:pt idx="2">
                  <c:v>607</c:v>
                </c:pt>
                <c:pt idx="3">
                  <c:v>46</c:v>
                </c:pt>
                <c:pt idx="4">
                  <c:v>238</c:v>
                </c:pt>
                <c:pt idx="5">
                  <c:v>521</c:v>
                </c:pt>
                <c:pt idx="6">
                  <c:v>119</c:v>
                </c:pt>
                <c:pt idx="7">
                  <c:v>144</c:v>
                </c:pt>
                <c:pt idx="8">
                  <c:v>46</c:v>
                </c:pt>
                <c:pt idx="9">
                  <c:v>20</c:v>
                </c:pt>
                <c:pt idx="1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A1-4215-9BF3-7A9E8E2D1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69184"/>
        <c:axId val="139875072"/>
      </c:barChart>
      <c:catAx>
        <c:axId val="13986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875072"/>
        <c:crosses val="autoZero"/>
        <c:auto val="1"/>
        <c:lblAlgn val="ctr"/>
        <c:lblOffset val="100"/>
        <c:noMultiLvlLbl val="0"/>
      </c:catAx>
      <c:valAx>
        <c:axId val="13987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9869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600" b="1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Sheet4!$AF$21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AF-46CA-9586-41E860DD10F0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Sheet4!$AG$19:$AI$19</c:f>
              <c:numCache>
                <c:formatCode>General</c:formatCode>
                <c:ptCount val="3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</c:numCache>
            </c:numRef>
          </c:cat>
          <c:val>
            <c:numRef>
              <c:f>Sheet4!$AG$20:$AI$20</c:f>
              <c:numCache>
                <c:formatCode>General</c:formatCode>
                <c:ptCount val="3"/>
                <c:pt idx="0">
                  <c:v>49.87</c:v>
                </c:pt>
                <c:pt idx="1">
                  <c:v>42.48</c:v>
                </c:pt>
                <c:pt idx="2" formatCode="0.00">
                  <c:v>44.09844299347062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A-4E51-9EF6-620916457040}"/>
            </c:ext>
          </c:extLst>
        </c:ser>
        <c:ser>
          <c:idx val="1"/>
          <c:order val="1"/>
          <c:tx>
            <c:strRef>
              <c:f>Sheet4!$AF$22</c:f>
              <c:strCache>
                <c:ptCount val="1"/>
                <c:pt idx="0">
                  <c:v>Non CA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57.88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AF-46CA-9586-41E860DD10F0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Sheet4!$AG$19:$AI$19</c:f>
              <c:numCache>
                <c:formatCode>General</c:formatCode>
                <c:ptCount val="3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</c:numCache>
            </c:numRef>
          </c:cat>
          <c:val>
            <c:numRef>
              <c:f>Sheet4!$AG$21:$AI$21</c:f>
              <c:numCache>
                <c:formatCode>General</c:formatCode>
                <c:ptCount val="3"/>
                <c:pt idx="0">
                  <c:v>50.13</c:v>
                </c:pt>
                <c:pt idx="1">
                  <c:v>57.52</c:v>
                </c:pt>
                <c:pt idx="2" formatCode="0.00">
                  <c:v>55.90155700652938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A-4E51-9EF6-620916457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85259648"/>
        <c:axId val="685260064"/>
      </c:barChart>
      <c:catAx>
        <c:axId val="6852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685260064"/>
        <c:crosses val="autoZero"/>
        <c:auto val="1"/>
        <c:lblAlgn val="ctr"/>
        <c:lblOffset val="100"/>
        <c:noMultiLvlLbl val="0"/>
      </c:catAx>
      <c:valAx>
        <c:axId val="68526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6852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9050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20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33340821297733E-2"/>
          <c:y val="6.3772592518642632E-2"/>
          <c:w val="0.89338401266739964"/>
          <c:h val="0.53319184976517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Sheet2!$AH$20:$AH$21</c:f>
              <c:strCache>
                <c:ptCount val="2"/>
                <c:pt idx="1">
                  <c:v>CA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489154069564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D7-4599-843A-7AA3ACBA62AA}"/>
                </c:ext>
              </c:extLst>
            </c:dLbl>
            <c:dLbl>
              <c:idx val="4"/>
              <c:layout>
                <c:manualLayout>
                  <c:x val="-1.0142407848694898E-2"/>
                  <c:y val="2.411713385361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D7-4599-843A-7AA3ACBA62AA}"/>
                </c:ext>
              </c:extLst>
            </c:dLbl>
            <c:dLbl>
              <c:idx val="5"/>
              <c:layout>
                <c:manualLayout>
                  <c:x val="-1.0142407848694952E-2"/>
                  <c:y val="6.890609672462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D7-4599-843A-7AA3ACBA62AA}"/>
                </c:ext>
              </c:extLst>
            </c:dLbl>
            <c:dLbl>
              <c:idx val="6"/>
              <c:layout>
                <c:manualLayout>
                  <c:x val="-1.0142407848694898E-2"/>
                  <c:y val="2.411713385361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D7-4599-843A-7AA3ACBA62AA}"/>
                </c:ext>
              </c:extLst>
            </c:dLbl>
            <c:dLbl>
              <c:idx val="7"/>
              <c:layout>
                <c:manualLayout>
                  <c:x val="-1.7386984883476966E-2"/>
                  <c:y val="2.756243868985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D7-4599-843A-7AA3ACBA62AA}"/>
                </c:ext>
              </c:extLst>
            </c:dLbl>
            <c:dLbl>
              <c:idx val="9"/>
              <c:layout>
                <c:manualLayout>
                  <c:x val="-1.2315780959129628E-2"/>
                  <c:y val="6.8906805135882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57791987543434E-2"/>
                      <c:h val="8.1360991188485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ED7-4599-843A-7AA3ACBA62AA}"/>
                </c:ext>
              </c:extLst>
            </c:dLbl>
            <c:dLbl>
              <c:idx val="10"/>
              <c:layout>
                <c:manualLayout>
                  <c:x val="-1.3040238662607727E-2"/>
                  <c:y val="2.756243868985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D7-4599-843A-7AA3ACBA62AA}"/>
                </c:ext>
              </c:extLst>
            </c:dLbl>
            <c:dLbl>
              <c:idx val="11"/>
              <c:layout>
                <c:manualLayout>
                  <c:x val="-1.014240784869511E-2"/>
                  <c:y val="1.257345847034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26280028343979E-2"/>
                      <c:h val="8.3817223670792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D7-4599-843A-7AA3ACBA6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Sheet2!$AG$22:$AG$33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Sheet2!$AH$22:$AH$33</c:f>
              <c:numCache>
                <c:formatCode>0.00</c:formatCode>
                <c:ptCount val="12"/>
                <c:pt idx="0">
                  <c:v>63.039723661485318</c:v>
                </c:pt>
                <c:pt idx="1">
                  <c:v>93.142857142857139</c:v>
                </c:pt>
                <c:pt idx="2">
                  <c:v>28.995057660626031</c:v>
                </c:pt>
                <c:pt idx="3">
                  <c:v>84.782608695652172</c:v>
                </c:pt>
                <c:pt idx="4">
                  <c:v>45.798319327731093</c:v>
                </c:pt>
                <c:pt idx="5">
                  <c:v>14.971209213051823</c:v>
                </c:pt>
                <c:pt idx="6">
                  <c:v>33.613445378151262</c:v>
                </c:pt>
                <c:pt idx="7">
                  <c:v>33.333333333333336</c:v>
                </c:pt>
                <c:pt idx="8">
                  <c:v>69.565217391304344</c:v>
                </c:pt>
                <c:pt idx="9">
                  <c:v>50</c:v>
                </c:pt>
                <c:pt idx="10">
                  <c:v>26.315789473684209</c:v>
                </c:pt>
                <c:pt idx="11">
                  <c:v>42.123824451410655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7-4599-843A-7AA3ACBA62AA}"/>
            </c:ext>
          </c:extLst>
        </c:ser>
        <c:ser>
          <c:idx val="1"/>
          <c:order val="1"/>
          <c:tx>
            <c:strRef>
              <c:f>Sheet2!$AI$20:$AI$21</c:f>
              <c:strCache>
                <c:ptCount val="2"/>
                <c:pt idx="1">
                  <c:v>Non CA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91323255651311E-2"/>
                  <c:y val="2.4117133853619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D7-4599-843A-7AA3ACBA62AA}"/>
                </c:ext>
              </c:extLst>
            </c:dLbl>
            <c:dLbl>
              <c:idx val="1"/>
              <c:layout>
                <c:manualLayout>
                  <c:x val="2.8978308139128279E-3"/>
                  <c:y val="6.890609672462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D7-4599-843A-7AA3ACBA62AA}"/>
                </c:ext>
              </c:extLst>
            </c:dLbl>
            <c:dLbl>
              <c:idx val="3"/>
              <c:layout>
                <c:manualLayout>
                  <c:x val="7.2445770347820699E-3"/>
                  <c:y val="1.033591450869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D7-4599-843A-7AA3ACBA62AA}"/>
                </c:ext>
              </c:extLst>
            </c:dLbl>
            <c:dLbl>
              <c:idx val="8"/>
              <c:layout>
                <c:manualLayout>
                  <c:x val="7.2445770347820699E-3"/>
                  <c:y val="6.890609672462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D7-4599-843A-7AA3ACBA62AA}"/>
                </c:ext>
              </c:extLst>
            </c:dLbl>
            <c:dLbl>
              <c:idx val="9"/>
              <c:layout>
                <c:manualLayout>
                  <c:x val="2.1733731104346104E-2"/>
                  <c:y val="1.9642043685081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D7-4599-843A-7AA3ACBA6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Sheet2!$AG$22:$AG$33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Sheet2!$AI$22:$AI$33</c:f>
              <c:numCache>
                <c:formatCode>0.00</c:formatCode>
                <c:ptCount val="12"/>
                <c:pt idx="0">
                  <c:v>36.960276338514682</c:v>
                </c:pt>
                <c:pt idx="1">
                  <c:v>6.8571428571428568</c:v>
                </c:pt>
                <c:pt idx="2">
                  <c:v>71.004942339373969</c:v>
                </c:pt>
                <c:pt idx="3">
                  <c:v>15.217391304347826</c:v>
                </c:pt>
                <c:pt idx="4">
                  <c:v>54.201680672268907</c:v>
                </c:pt>
                <c:pt idx="5">
                  <c:v>85.028790786948178</c:v>
                </c:pt>
                <c:pt idx="6">
                  <c:v>66.386554621848745</c:v>
                </c:pt>
                <c:pt idx="7">
                  <c:v>66.666666666666671</c:v>
                </c:pt>
                <c:pt idx="8">
                  <c:v>30.434782608695652</c:v>
                </c:pt>
                <c:pt idx="9">
                  <c:v>50</c:v>
                </c:pt>
                <c:pt idx="10">
                  <c:v>73.684210526315795</c:v>
                </c:pt>
                <c:pt idx="11">
                  <c:v>57.876175548589345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7-4599-843A-7AA3ACBA6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764288"/>
        <c:axId val="1614760960"/>
      </c:barChart>
      <c:catAx>
        <c:axId val="1614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614760960"/>
        <c:crosses val="autoZero"/>
        <c:auto val="1"/>
        <c:lblAlgn val="ctr"/>
        <c:lblOffset val="100"/>
        <c:noMultiLvlLbl val="0"/>
      </c:catAx>
      <c:valAx>
        <c:axId val="16147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6147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2400">
          <a:solidFill>
            <a:schemeClr val="tx1"/>
          </a:solidFill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สรุป!$H$21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สรุป!$G$22:$G$33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สรุป!$H$22:$H$33</c:f>
              <c:numCache>
                <c:formatCode>General</c:formatCode>
                <c:ptCount val="12"/>
                <c:pt idx="0">
                  <c:v>57.31</c:v>
                </c:pt>
                <c:pt idx="1">
                  <c:v>52.37</c:v>
                </c:pt>
                <c:pt idx="2">
                  <c:v>40.630000000000003</c:v>
                </c:pt>
                <c:pt idx="3">
                  <c:v>38.1</c:v>
                </c:pt>
                <c:pt idx="4">
                  <c:v>46.22</c:v>
                </c:pt>
                <c:pt idx="5">
                  <c:v>18.77</c:v>
                </c:pt>
                <c:pt idx="6">
                  <c:v>30.83</c:v>
                </c:pt>
                <c:pt idx="7">
                  <c:v>29.27</c:v>
                </c:pt>
                <c:pt idx="8">
                  <c:v>36.67</c:v>
                </c:pt>
                <c:pt idx="9">
                  <c:v>26.79</c:v>
                </c:pt>
                <c:pt idx="10">
                  <c:v>53.19</c:v>
                </c:pt>
                <c:pt idx="11">
                  <c:v>42.44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DDB-AE14-4DBEDFD1CCE0}"/>
            </c:ext>
          </c:extLst>
        </c:ser>
        <c:ser>
          <c:idx val="1"/>
          <c:order val="1"/>
          <c:tx>
            <c:strRef>
              <c:f>สรุป!$I$21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สรุป!$G$22:$G$33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สรุป!$I$22:$I$33</c:f>
              <c:numCache>
                <c:formatCode>General</c:formatCode>
                <c:ptCount val="12"/>
                <c:pt idx="0">
                  <c:v>61.02</c:v>
                </c:pt>
                <c:pt idx="1">
                  <c:v>58.24</c:v>
                </c:pt>
                <c:pt idx="2">
                  <c:v>29.82</c:v>
                </c:pt>
                <c:pt idx="3">
                  <c:v>45.83</c:v>
                </c:pt>
                <c:pt idx="4">
                  <c:v>45.67</c:v>
                </c:pt>
                <c:pt idx="5">
                  <c:v>14.99</c:v>
                </c:pt>
                <c:pt idx="6">
                  <c:v>27.67</c:v>
                </c:pt>
                <c:pt idx="7">
                  <c:v>31.9</c:v>
                </c:pt>
                <c:pt idx="8">
                  <c:v>44.44</c:v>
                </c:pt>
                <c:pt idx="9">
                  <c:v>36.619999999999997</c:v>
                </c:pt>
                <c:pt idx="10">
                  <c:v>55.38</c:v>
                </c:pt>
                <c:pt idx="11">
                  <c:v>38.11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3-4DDB-AE14-4DBEDFD1CCE0}"/>
            </c:ext>
          </c:extLst>
        </c:ser>
        <c:ser>
          <c:idx val="2"/>
          <c:order val="2"/>
          <c:tx>
            <c:strRef>
              <c:f>สรุป!$J$21</c:f>
              <c:strCache>
                <c:ptCount val="1"/>
                <c:pt idx="0">
                  <c:v>ปี 2565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B63-4DDB-AE14-4DBEDFD1CCE0}"/>
                </c:ext>
              </c:extLst>
            </c:dLbl>
            <c:dLbl>
              <c:idx val="1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B63-4DDB-AE14-4DBEDFD1CCE0}"/>
                </c:ext>
              </c:extLst>
            </c:dLbl>
            <c:dLbl>
              <c:idx val="2"/>
              <c:layout>
                <c:manualLayout>
                  <c:x val="8.4427764236465024E-3"/>
                  <c:y val="2.6935241423007832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63-4DDB-AE14-4DBEDFD1CCE0}"/>
                </c:ext>
              </c:extLst>
            </c:dLbl>
            <c:dLbl>
              <c:idx val="3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B63-4DDB-AE14-4DBEDFD1CCE0}"/>
                </c:ext>
              </c:extLst>
            </c:dLbl>
            <c:dLbl>
              <c:idx val="4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B63-4DDB-AE14-4DBEDFD1CCE0}"/>
                </c:ext>
              </c:extLst>
            </c:dLbl>
            <c:dLbl>
              <c:idx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B63-4DDB-AE14-4DBEDFD1CCE0}"/>
                </c:ext>
              </c:extLst>
            </c:dLbl>
            <c:dLbl>
              <c:idx val="6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B63-4DDB-AE14-4DBEDFD1CCE0}"/>
                </c:ext>
              </c:extLst>
            </c:dLbl>
            <c:dLbl>
              <c:idx val="7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B63-4DDB-AE14-4DBEDFD1CCE0}"/>
                </c:ext>
              </c:extLst>
            </c:dLbl>
            <c:dLbl>
              <c:idx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B63-4DDB-AE14-4DBEDFD1CCE0}"/>
                </c:ext>
              </c:extLst>
            </c:dLbl>
            <c:dLbl>
              <c:idx val="9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B63-4DDB-AE14-4DBEDFD1CCE0}"/>
                </c:ext>
              </c:extLst>
            </c:dLbl>
            <c:dLbl>
              <c:idx val="10"/>
              <c:layout>
                <c:manualLayout>
                  <c:x val="1.2664164635469625E-2"/>
                  <c:y val="6.7338103557519112E-3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63-4DDB-AE14-4DBEDFD1CCE0}"/>
                </c:ext>
              </c:extLst>
            </c:dLbl>
            <c:dLbl>
              <c:idx val="11"/>
              <c:layout>
                <c:manualLayout>
                  <c:x val="9.8499058275876468E-3"/>
                  <c:y val="1.0100715533627959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63-4DDB-AE14-4DBEDFD1C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สรุป!$G$22:$G$33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สรุป!$J$22:$J$33</c:f>
              <c:numCache>
                <c:formatCode>0.00</c:formatCode>
                <c:ptCount val="12"/>
                <c:pt idx="0">
                  <c:v>65.010000000000005</c:v>
                </c:pt>
                <c:pt idx="1">
                  <c:v>64.760000000000005</c:v>
                </c:pt>
                <c:pt idx="2">
                  <c:v>26.1</c:v>
                </c:pt>
                <c:pt idx="3">
                  <c:v>42.25</c:v>
                </c:pt>
                <c:pt idx="4">
                  <c:v>59.75</c:v>
                </c:pt>
                <c:pt idx="5">
                  <c:v>13.22</c:v>
                </c:pt>
                <c:pt idx="6">
                  <c:v>23.18</c:v>
                </c:pt>
                <c:pt idx="7">
                  <c:v>49.66</c:v>
                </c:pt>
                <c:pt idx="8">
                  <c:v>47.89</c:v>
                </c:pt>
                <c:pt idx="9">
                  <c:v>31.58</c:v>
                </c:pt>
                <c:pt idx="10">
                  <c:v>34.69</c:v>
                </c:pt>
                <c:pt idx="11">
                  <c:v>37.25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DDB-AE14-4DBEDFD1C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158719"/>
        <c:axId val="1593156639"/>
      </c:barChart>
      <c:catAx>
        <c:axId val="159315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593156639"/>
        <c:crosses val="autoZero"/>
        <c:auto val="1"/>
        <c:lblAlgn val="ctr"/>
        <c:lblOffset val="100"/>
        <c:noMultiLvlLbl val="0"/>
      </c:catAx>
      <c:valAx>
        <c:axId val="159315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r>
                  <a:rPr lang="th-TH" dirty="0"/>
                  <a:t>ร้อยละ</a:t>
                </a:r>
              </a:p>
            </c:rich>
          </c:tx>
          <c:layout>
            <c:manualLayout>
              <c:xMode val="edge"/>
              <c:yMode val="edge"/>
              <c:x val="8.4427764236465544E-3"/>
              <c:y val="0.16566392984111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5931587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tx2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dirty="0"/>
              <a:t>ร้อยละ</a:t>
            </a:r>
          </a:p>
        </c:rich>
      </c:tx>
      <c:layout>
        <c:manualLayout>
          <c:xMode val="edge"/>
          <c:yMode val="edge"/>
          <c:x val="2.4790368595229942E-2"/>
          <c:y val="3.1526158920048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สรุป!$N$3</c:f>
              <c:strCache>
                <c:ptCount val="1"/>
                <c:pt idx="0">
                  <c:v>ปี 2563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สรุป!$M$4:$M$15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สรุป!$N$4:$N$15</c:f>
              <c:numCache>
                <c:formatCode>General</c:formatCode>
                <c:ptCount val="12"/>
                <c:pt idx="0">
                  <c:v>32.22</c:v>
                </c:pt>
                <c:pt idx="1">
                  <c:v>33.57</c:v>
                </c:pt>
                <c:pt idx="2">
                  <c:v>52.44</c:v>
                </c:pt>
                <c:pt idx="3">
                  <c:v>62.39</c:v>
                </c:pt>
                <c:pt idx="4">
                  <c:v>41.01</c:v>
                </c:pt>
                <c:pt idx="5">
                  <c:v>58.04</c:v>
                </c:pt>
                <c:pt idx="6">
                  <c:v>53.55</c:v>
                </c:pt>
                <c:pt idx="7">
                  <c:v>0</c:v>
                </c:pt>
                <c:pt idx="8">
                  <c:v>0</c:v>
                </c:pt>
                <c:pt idx="9">
                  <c:v>1.06</c:v>
                </c:pt>
                <c:pt idx="10">
                  <c:v>67.19</c:v>
                </c:pt>
                <c:pt idx="11">
                  <c:v>38.880000000000003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2-469E-BF17-3AFC5004B070}"/>
            </c:ext>
          </c:extLst>
        </c:ser>
        <c:ser>
          <c:idx val="1"/>
          <c:order val="1"/>
          <c:tx>
            <c:strRef>
              <c:f>สรุป!$O$3</c:f>
              <c:strCache>
                <c:ptCount val="1"/>
                <c:pt idx="0">
                  <c:v>ปี 2564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สรุป!$M$4:$M$15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สรุป!$O$4:$O$15</c:f>
              <c:numCache>
                <c:formatCode>General</c:formatCode>
                <c:ptCount val="12"/>
                <c:pt idx="0">
                  <c:v>48.91</c:v>
                </c:pt>
                <c:pt idx="1">
                  <c:v>47.97</c:v>
                </c:pt>
                <c:pt idx="2">
                  <c:v>92.6</c:v>
                </c:pt>
                <c:pt idx="3">
                  <c:v>67.31</c:v>
                </c:pt>
                <c:pt idx="4">
                  <c:v>72.8</c:v>
                </c:pt>
                <c:pt idx="5">
                  <c:v>89.6</c:v>
                </c:pt>
                <c:pt idx="6">
                  <c:v>76.14</c:v>
                </c:pt>
                <c:pt idx="7">
                  <c:v>43.54</c:v>
                </c:pt>
                <c:pt idx="8">
                  <c:v>50.5</c:v>
                </c:pt>
                <c:pt idx="9">
                  <c:v>10.98</c:v>
                </c:pt>
                <c:pt idx="10">
                  <c:v>84.29</c:v>
                </c:pt>
                <c:pt idx="11">
                  <c:v>71.819999999999993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E2-469E-BF17-3AFC5004B070}"/>
            </c:ext>
          </c:extLst>
        </c:ser>
        <c:ser>
          <c:idx val="2"/>
          <c:order val="2"/>
          <c:tx>
            <c:strRef>
              <c:f>สรุป!$P$3</c:f>
              <c:strCache>
                <c:ptCount val="1"/>
                <c:pt idx="0">
                  <c:v>ปี 2565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4E2-469E-BF17-3AFC5004B070}"/>
                </c:ext>
              </c:extLst>
            </c:dLbl>
            <c:dLbl>
              <c:idx val="1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4E2-469E-BF17-3AFC5004B070}"/>
                </c:ext>
              </c:extLst>
            </c:dLbl>
            <c:dLbl>
              <c:idx val="2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8AB-4AEA-A590-264D6A021803}"/>
                </c:ext>
              </c:extLst>
            </c:dLbl>
            <c:dLbl>
              <c:idx val="3"/>
              <c:layout>
                <c:manualLayout>
                  <c:x val="5.7971014492753624E-3"/>
                  <c:y val="6.5038818444394372E-3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2-469E-BF17-3AFC5004B070}"/>
                </c:ext>
              </c:extLst>
            </c:dLbl>
            <c:dLbl>
              <c:idx val="4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AB-4AEA-A590-264D6A021803}"/>
                </c:ext>
              </c:extLst>
            </c:dLbl>
            <c:dLbl>
              <c:idx val="5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AB-4AEA-A590-264D6A021803}"/>
                </c:ext>
              </c:extLst>
            </c:dLbl>
            <c:dLbl>
              <c:idx val="6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AB-4AEA-A590-264D6A021803}"/>
                </c:ext>
              </c:extLst>
            </c:dLbl>
            <c:dLbl>
              <c:idx val="7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8AB-4AEA-A590-264D6A021803}"/>
                </c:ext>
              </c:extLst>
            </c:dLbl>
            <c:dLbl>
              <c:idx val="8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AB-4AEA-A590-264D6A021803}"/>
                </c:ext>
              </c:extLst>
            </c:dLbl>
            <c:dLbl>
              <c:idx val="9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8AB-4AEA-A590-264D6A021803}"/>
                </c:ext>
              </c:extLst>
            </c:dLbl>
            <c:dLbl>
              <c:idx val="10"/>
              <c:layout>
                <c:manualLayout>
                  <c:x val="4.3478260869565218E-3"/>
                  <c:y val="1.6259704611098592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E2-469E-BF17-3AFC5004B070}"/>
                </c:ext>
              </c:extLst>
            </c:dLbl>
            <c:dLbl>
              <c:idx val="11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4E2-469E-BF17-3AFC5004B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สรุป!$M$4:$M$15</c:f>
              <c:strCache>
                <c:ptCount val="12"/>
                <c:pt idx="0">
                  <c:v>เพชรบูรณ์</c:v>
                </c:pt>
                <c:pt idx="1">
                  <c:v>หล่มสัก</c:v>
                </c:pt>
                <c:pt idx="2">
                  <c:v>วิเชียรบุรี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สรุป!$P$4:$P$15</c:f>
              <c:numCache>
                <c:formatCode>0.00</c:formatCode>
                <c:ptCount val="12"/>
                <c:pt idx="0">
                  <c:v>50.06</c:v>
                </c:pt>
                <c:pt idx="1">
                  <c:v>43.35</c:v>
                </c:pt>
                <c:pt idx="2">
                  <c:v>93.3</c:v>
                </c:pt>
                <c:pt idx="3">
                  <c:v>54.33</c:v>
                </c:pt>
                <c:pt idx="4">
                  <c:v>67.36</c:v>
                </c:pt>
                <c:pt idx="5">
                  <c:v>93.28</c:v>
                </c:pt>
                <c:pt idx="6">
                  <c:v>81.56</c:v>
                </c:pt>
                <c:pt idx="7">
                  <c:v>81.98</c:v>
                </c:pt>
                <c:pt idx="8">
                  <c:v>47.78</c:v>
                </c:pt>
                <c:pt idx="9">
                  <c:v>65.88</c:v>
                </c:pt>
                <c:pt idx="10">
                  <c:v>87</c:v>
                </c:pt>
                <c:pt idx="11">
                  <c:v>76.349999999999994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E2-469E-BF17-3AFC5004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19005551"/>
        <c:axId val="1318995983"/>
      </c:barChart>
      <c:catAx>
        <c:axId val="131900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318995983"/>
        <c:crosses val="autoZero"/>
        <c:auto val="1"/>
        <c:lblAlgn val="ctr"/>
        <c:lblOffset val="100"/>
        <c:noMultiLvlLbl val="0"/>
      </c:catAx>
      <c:valAx>
        <c:axId val="131899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3190055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0.03765</cdr:x>
      <cdr:y>0.30347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F19734E-0A2B-42F2-9336-B3340725D0AE}"/>
            </a:ext>
          </a:extLst>
        </cdr:cNvPr>
        <cdr:cNvSpPr txBox="1"/>
      </cdr:nvSpPr>
      <cdr:spPr>
        <a:xfrm xmlns:a="http://schemas.openxmlformats.org/drawingml/2006/main" rot="16200000">
          <a:off x="-380969" y="-514380"/>
          <a:ext cx="948092" cy="338554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จำนวน (คน)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0.76232</cdr:x>
      <cdr:y>0.01419</cdr:y>
    </cdr:from>
    <cdr:to>
      <cdr:x>0.94888</cdr:x>
      <cdr:y>0.16922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CDB840-B4ED-2AFC-786D-D0171D7DBC97}"/>
            </a:ext>
          </a:extLst>
        </cdr:cNvPr>
        <cdr:cNvSpPr txBox="1"/>
      </cdr:nvSpPr>
      <cdr:spPr>
        <a:xfrm xmlns:a="http://schemas.openxmlformats.org/drawingml/2006/main">
          <a:off x="6880332" y="53534"/>
          <a:ext cx="1683723" cy="58474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ประเทศ ผลงาน </a:t>
          </a:r>
          <a:r>
            <a:rPr lang="en-US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33.68 %</a:t>
          </a:r>
        </a:p>
        <a:p xmlns:a="http://schemas.openxmlformats.org/drawingml/2006/main"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เขต </a:t>
          </a:r>
          <a:r>
            <a:rPr lang="en-US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2 </a:t>
          </a:r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 ผลงาน </a:t>
          </a:r>
          <a:r>
            <a:rPr lang="en-US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35.43 %</a:t>
          </a:r>
          <a:endParaRPr lang="th-TH" sz="1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0.4531</cdr:x>
      <cdr:y>0.02321</cdr:y>
    </cdr:from>
    <cdr:to>
      <cdr:x>0.61423</cdr:x>
      <cdr:y>0.12112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24A86359-8346-0F3D-3F45-894656880C15}"/>
            </a:ext>
          </a:extLst>
        </cdr:cNvPr>
        <cdr:cNvSpPr txBox="1"/>
      </cdr:nvSpPr>
      <cdr:spPr>
        <a:xfrm xmlns:a="http://schemas.openxmlformats.org/drawingml/2006/main">
          <a:off x="4089404" y="87549"/>
          <a:ext cx="1454307" cy="3693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800" b="1" dirty="0">
              <a:latin typeface="Angsana New" panose="02020603050405020304" pitchFamily="18" charset="-34"/>
              <a:cs typeface="Angsana New" pitchFamily="18" charset="-34"/>
            </a:rPr>
            <a:t>เป้าหมาย</a:t>
          </a:r>
          <a:r>
            <a:rPr lang="en-US" sz="1800" b="1" dirty="0">
              <a:latin typeface="Angsana New" panose="02020603050405020304" pitchFamily="18" charset="-34"/>
              <a:cs typeface="Angsana New" pitchFamily="18" charset="-34"/>
            </a:rPr>
            <a:t>  </a:t>
          </a:r>
          <a:r>
            <a:rPr lang="en-US" sz="1800" b="1" dirty="0">
              <a:latin typeface="Angsana New" panose="02020603050405020304" pitchFamily="18" charset="-34"/>
              <a:cs typeface="+mj-cs"/>
            </a:rPr>
            <a:t>≥ </a:t>
          </a:r>
          <a:r>
            <a:rPr lang="en-US" sz="1800" b="1" dirty="0">
              <a:latin typeface="Angsana New" panose="02020603050405020304" pitchFamily="18" charset="-34"/>
              <a:cs typeface="Angsana New" pitchFamily="18" charset="-34"/>
            </a:rPr>
            <a:t> 45 %</a:t>
          </a:r>
          <a:endParaRPr lang="th-TH" sz="1800" b="1" dirty="0">
            <a:latin typeface="Angsana New" panose="02020603050405020304" pitchFamily="18" charset="-34"/>
            <a:cs typeface="Angsana New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0.77936</cdr:x>
      <cdr:y>0.0007</cdr:y>
    </cdr:from>
    <cdr:to>
      <cdr:x>0.9715</cdr:x>
      <cdr:y>0.15043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D3E379F-E362-39E8-413B-48654BD5CF1A}"/>
            </a:ext>
          </a:extLst>
        </cdr:cNvPr>
        <cdr:cNvSpPr txBox="1"/>
      </cdr:nvSpPr>
      <cdr:spPr>
        <a:xfrm xmlns:a="http://schemas.openxmlformats.org/drawingml/2006/main">
          <a:off x="6829518" y="2719"/>
          <a:ext cx="1683715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ประเทศ ผลงาน </a:t>
          </a:r>
          <a:r>
            <a:rPr lang="en-US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56 %</a:t>
          </a:r>
        </a:p>
        <a:p xmlns:a="http://schemas.openxmlformats.org/drawingml/2006/main"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เขต </a:t>
          </a:r>
          <a:r>
            <a:rPr lang="en-US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2 </a:t>
          </a:r>
          <a:r>
            <a:rPr lang="th-TH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 ผลงาน </a:t>
          </a:r>
          <a:r>
            <a:rPr lang="en-US" sz="1600" b="1" dirty="0">
              <a:latin typeface="Angsana New" panose="02020603050405020304" pitchFamily="18" charset="-34"/>
              <a:cs typeface="Angsana New" panose="02020603050405020304" pitchFamily="18" charset="-34"/>
            </a:rPr>
            <a:t>65 %</a:t>
          </a:r>
          <a:endParaRPr lang="th-TH" sz="1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0.46087</cdr:x>
      <cdr:y>0.00941</cdr:y>
    </cdr:from>
    <cdr:to>
      <cdr:x>0.62683</cdr:x>
      <cdr:y>0.10398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09BFC684-AC33-756F-C2D9-FAF456002DA7}"/>
            </a:ext>
          </a:extLst>
        </cdr:cNvPr>
        <cdr:cNvSpPr txBox="1"/>
      </cdr:nvSpPr>
      <cdr:spPr>
        <a:xfrm xmlns:a="http://schemas.openxmlformats.org/drawingml/2006/main">
          <a:off x="4038600" y="36730"/>
          <a:ext cx="1454331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800" b="1" dirty="0">
              <a:latin typeface="Angsana New" panose="02020603050405020304" pitchFamily="18" charset="-34"/>
              <a:cs typeface="Angsana New" pitchFamily="18" charset="-34"/>
            </a:rPr>
            <a:t>เป้าหมาย</a:t>
          </a:r>
          <a:r>
            <a:rPr lang="en-US" sz="1800" b="1" dirty="0">
              <a:latin typeface="Angsana New" panose="02020603050405020304" pitchFamily="18" charset="-34"/>
              <a:cs typeface="Angsana New" pitchFamily="18" charset="-34"/>
            </a:rPr>
            <a:t>  </a:t>
          </a:r>
          <a:r>
            <a:rPr lang="en-US" sz="1800" b="1" dirty="0">
              <a:latin typeface="Angsana New" panose="02020603050405020304" pitchFamily="18" charset="-34"/>
              <a:cs typeface="+mj-cs"/>
            </a:rPr>
            <a:t>≥ </a:t>
          </a:r>
          <a:r>
            <a:rPr lang="en-US" sz="1800" b="1" dirty="0">
              <a:latin typeface="Angsana New" panose="02020603050405020304" pitchFamily="18" charset="-34"/>
              <a:cs typeface="Angsana New" pitchFamily="18" charset="-34"/>
            </a:rPr>
            <a:t>50 %</a:t>
          </a:r>
          <a:endParaRPr lang="th-TH" sz="1800" b="1" dirty="0">
            <a:latin typeface="Angsana New" panose="02020603050405020304" pitchFamily="18" charset="-34"/>
            <a:cs typeface="Angsana New" pitchFamily="18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EC918D0-7009-4674-846E-6E0DAF08B7B2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1813"/>
            <a:ext cx="4737100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746118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317963" y="6746118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254C48C-C3AC-4888-B7A1-55A560FE2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24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07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38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2905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4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1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85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20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13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20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94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13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742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48C-C3AC-4888-B7A1-55A560FE2BF2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60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47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70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02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14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50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78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20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1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37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61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0CFE-8F9F-445B-BB75-17B8BB8259DC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29FE-5442-43D6-B8A3-134191F35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25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82595C-452A-42DD-AEAE-C7D685CD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F417BAB-918B-4508-A158-F6420E49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17"/>
            <a:ext cx="8991600" cy="5022189"/>
          </a:xfrm>
        </p:spPr>
      </p:pic>
      <p:pic>
        <p:nvPicPr>
          <p:cNvPr id="7" name="Picture 2" descr="Facebook">
            <a:extLst>
              <a:ext uri="{FF2B5EF4-FFF2-40B4-BE49-F238E27FC236}">
                <a16:creationId xmlns:a16="http://schemas.microsoft.com/office/drawing/2014/main" id="{650E35D1-E6C8-4D52-B76C-48DA825F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82227"/>
            <a:ext cx="1371600" cy="53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A0F61D0-396F-4423-A126-ACD7C127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"/>
            <a:ext cx="974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653097C9-D008-447C-B4D0-F687E1056102}"/>
              </a:ext>
            </a:extLst>
          </p:cNvPr>
          <p:cNvSpPr/>
          <p:nvPr/>
        </p:nvSpPr>
        <p:spPr>
          <a:xfrm>
            <a:off x="3581400" y="4400551"/>
            <a:ext cx="54864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กลุ่มงานควบคุมโรคไม่ติดต่อ สุขภาพจิตและยาเสพติด</a:t>
            </a:r>
          </a:p>
          <a:p>
            <a:pPr algn="ctr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231974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133600" cy="51435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33600" y="257175"/>
            <a:ext cx="6019800" cy="4762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0"/>
            <a:ext cx="719667" cy="6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6589819-8979-193A-EDB8-9447CD9C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2666"/>
            <a:ext cx="61722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ค่า</a:t>
            </a:r>
            <a:r>
              <a:rPr lang="th-TH" sz="2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ชดเชยการดูแลผู้ป่วย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Palliative Care </a:t>
            </a:r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เขตสุขภาพที่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2 </a:t>
            </a:r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ปี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2565</a:t>
            </a:r>
            <a:endParaRPr lang="th-TH" sz="2800" b="1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graphicFrame>
        <p:nvGraphicFramePr>
          <p:cNvPr id="6" name="ตัวแทนเนื้อหา 6">
            <a:extLst>
              <a:ext uri="{FF2B5EF4-FFF2-40B4-BE49-F238E27FC236}">
                <a16:creationId xmlns:a16="http://schemas.microsoft.com/office/drawing/2014/main" id="{542074D9-08E1-5407-D84C-5C6D66193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53659"/>
              </p:ext>
            </p:extLst>
          </p:nvPr>
        </p:nvGraphicFramePr>
        <p:xfrm>
          <a:off x="342900" y="801440"/>
          <a:ext cx="8458200" cy="39909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67159">
                  <a:extLst>
                    <a:ext uri="{9D8B030D-6E8A-4147-A177-3AD203B41FA5}">
                      <a16:colId xmlns:a16="http://schemas.microsoft.com/office/drawing/2014/main" val="2421092211"/>
                    </a:ext>
                  </a:extLst>
                </a:gridCol>
                <a:gridCol w="2295174">
                  <a:extLst>
                    <a:ext uri="{9D8B030D-6E8A-4147-A177-3AD203B41FA5}">
                      <a16:colId xmlns:a16="http://schemas.microsoft.com/office/drawing/2014/main" val="3758048907"/>
                    </a:ext>
                  </a:extLst>
                </a:gridCol>
                <a:gridCol w="4195867">
                  <a:extLst>
                    <a:ext uri="{9D8B030D-6E8A-4147-A177-3AD203B41FA5}">
                      <a16:colId xmlns:a16="http://schemas.microsoft.com/office/drawing/2014/main" val="2145460696"/>
                    </a:ext>
                  </a:extLst>
                </a:gridCol>
              </a:tblGrid>
              <a:tr h="6722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</a:p>
                  </a:txBody>
                  <a:tcPr marL="4391" marR="4391" marT="439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จำนวน(คน)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งบประมาณที่ได้รับ(บาท)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33629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4,735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19,473,000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31999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สุโขทัย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1,971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8,110,000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86103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พิษณุโลก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1,814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6,116,000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41182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ตาก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1,399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4,642,000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835599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อุตรดิตถ์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2,880,000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91560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10,709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41,221,000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3939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9B483705-507B-D992-C464-2977449EF271}"/>
              </a:ext>
            </a:extLst>
          </p:cNvPr>
          <p:cNvSpPr txBox="1"/>
          <p:nvPr/>
        </p:nvSpPr>
        <p:spPr>
          <a:xfrm>
            <a:off x="5638800" y="483419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1400" b="1" dirty="0" err="1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. เขต 2 ณ เดือนพฤศจิกายน 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2565</a:t>
            </a:r>
            <a:endParaRPr lang="th-TH" sz="1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231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58316"/>
            <a:ext cx="643467" cy="5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10E5B814-8280-45F6-91A6-12D6AD365BC6}"/>
              </a:ext>
            </a:extLst>
          </p:cNvPr>
          <p:cNvSpPr txBox="1"/>
          <p:nvPr/>
        </p:nvSpPr>
        <p:spPr>
          <a:xfrm>
            <a:off x="5715000" y="478155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1400" b="1" dirty="0" err="1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. เขต 2 ณ เดือนพฤศจิกายน 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2565</a:t>
            </a:r>
            <a:endParaRPr lang="th-TH" sz="1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F1D49BA6-1E84-4D76-BAD9-A343C5C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102001"/>
            <a:ext cx="57150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ค่า</a:t>
            </a:r>
            <a:r>
              <a:rPr lang="th-TH" sz="2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ชดเชยการดูแลผู้ป่วย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Palliative Care </a:t>
            </a:r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จังหวัดเพชรบูรณ์</a:t>
            </a:r>
          </a:p>
        </p:txBody>
      </p:sp>
      <p:graphicFrame>
        <p:nvGraphicFramePr>
          <p:cNvPr id="6" name="ตาราง 11">
            <a:extLst>
              <a:ext uri="{FF2B5EF4-FFF2-40B4-BE49-F238E27FC236}">
                <a16:creationId xmlns:a16="http://schemas.microsoft.com/office/drawing/2014/main" id="{BAAE0BC0-964A-50BF-5BCF-ED07566EA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698619"/>
              </p:ext>
            </p:extLst>
          </p:nvPr>
        </p:nvGraphicFramePr>
        <p:xfrm>
          <a:off x="119742" y="659156"/>
          <a:ext cx="8904517" cy="40874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8760">
                  <a:extLst>
                    <a:ext uri="{9D8B030D-6E8A-4147-A177-3AD203B41FA5}">
                      <a16:colId xmlns:a16="http://schemas.microsoft.com/office/drawing/2014/main" val="3564613790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141610153"/>
                    </a:ext>
                  </a:extLst>
                </a:gridCol>
                <a:gridCol w="1573858">
                  <a:extLst>
                    <a:ext uri="{9D8B030D-6E8A-4147-A177-3AD203B41FA5}">
                      <a16:colId xmlns:a16="http://schemas.microsoft.com/office/drawing/2014/main" val="2650652827"/>
                    </a:ext>
                  </a:extLst>
                </a:gridCol>
                <a:gridCol w="1082027">
                  <a:extLst>
                    <a:ext uri="{9D8B030D-6E8A-4147-A177-3AD203B41FA5}">
                      <a16:colId xmlns:a16="http://schemas.microsoft.com/office/drawing/2014/main" val="2685938235"/>
                    </a:ext>
                  </a:extLst>
                </a:gridCol>
                <a:gridCol w="1377127">
                  <a:extLst>
                    <a:ext uri="{9D8B030D-6E8A-4147-A177-3AD203B41FA5}">
                      <a16:colId xmlns:a16="http://schemas.microsoft.com/office/drawing/2014/main" val="4006417091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895384953"/>
                    </a:ext>
                  </a:extLst>
                </a:gridCol>
                <a:gridCol w="1035225">
                  <a:extLst>
                    <a:ext uri="{9D8B030D-6E8A-4147-A177-3AD203B41FA5}">
                      <a16:colId xmlns:a16="http://schemas.microsoft.com/office/drawing/2014/main" val="1750142382"/>
                    </a:ext>
                  </a:extLst>
                </a:gridCol>
              </a:tblGrid>
              <a:tr h="272808">
                <a:tc rowSpan="2">
                  <a:txBody>
                    <a:bodyPr/>
                    <a:lstStyle/>
                    <a:p>
                      <a:pPr algn="ctr" rtl="0" fontAlgn="ctr"/>
                      <a:endParaRPr lang="th-TH" sz="1600" b="1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โรงพยาบาล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2563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2565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28553"/>
                  </a:ext>
                </a:extLst>
              </a:tr>
              <a:tr h="5409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จำนวน(คน)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จำนวนเงิน</a:t>
                      </a:r>
                    </a:p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ที่ได้รับ(บาท)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จำนวน(คน)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จำนวนเงิน</a:t>
                      </a:r>
                    </a:p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ที่ได้รับ(บาท)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จำนวน(คน)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จำนวนเงิน</a:t>
                      </a:r>
                    </a:p>
                    <a:p>
                      <a:pPr algn="ctr" rtl="0" fontAlgn="ctr"/>
                      <a:r>
                        <a:rPr lang="th-TH" sz="1600" b="1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ที่ได้รับ(บาท)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39298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520,301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1,281,000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43460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837,854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1,487,000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54643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4,885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4,150,662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1,900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9,857,000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70972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241,070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339,000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98325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596,000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1,161,705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2,048,000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15121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641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1,715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1,501,060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2,778,000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45543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253,000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257,890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352,000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55010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331,000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197,750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438,000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05916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179,105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296,000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40956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85,030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231,000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78162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123,000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129,590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366,000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03996"/>
                  </a:ext>
                </a:extLst>
              </a:tr>
              <a:tr h="272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082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9,262,017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,4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67003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F36ADAB-9AFA-7FF5-68BC-94B1A613AA4F}"/>
              </a:ext>
            </a:extLst>
          </p:cNvPr>
          <p:cNvSpPr txBox="1"/>
          <p:nvPr/>
        </p:nvSpPr>
        <p:spPr>
          <a:xfrm>
            <a:off x="119742" y="4705350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-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จ่ายเดือนละ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1,000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หยุดจ่ายเมื่อครบ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เดือน</a:t>
            </a:r>
          </a:p>
          <a:p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-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จ่าย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3,000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เมื่อผู้ป่วยเสียชีวิต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161133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206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F1D49BA6-1E84-4D76-BAD9-A343C5C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02001"/>
            <a:ext cx="57150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ปัจจัยแห่งความสำเร็จ</a:t>
            </a:r>
          </a:p>
        </p:txBody>
      </p:sp>
      <p:sp>
        <p:nvSpPr>
          <p:cNvPr id="12" name="ตัวแทนเนื้อหา 4">
            <a:extLst>
              <a:ext uri="{FF2B5EF4-FFF2-40B4-BE49-F238E27FC236}">
                <a16:creationId xmlns:a16="http://schemas.microsoft.com/office/drawing/2014/main" id="{D2C5BE6E-453C-09E5-6BA7-C7481F6602F0}"/>
              </a:ext>
            </a:extLst>
          </p:cNvPr>
          <p:cNvSpPr txBox="1">
            <a:spLocks/>
          </p:cNvSpPr>
          <p:nvPr/>
        </p:nvSpPr>
        <p:spPr>
          <a:xfrm>
            <a:off x="533400" y="1504950"/>
            <a:ext cx="7924800" cy="3080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สร้างระบบของการทำงานร่วมกันระหว่างผู้ป่วย บุคลากรทางการแพทย์ และผู้เกี่ยวข้อง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 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การจัดบริการให้</a:t>
            </a:r>
            <a:r>
              <a:rPr lang="th-TH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เข้าถึงผู้ป่วยได้ง่าย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มีทีม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palliative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consultation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ใน/นอกโรงพยาบาล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การสร้างระบบ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Long term care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ที่บ้าน และแบ่งการดูแลผู้ป่วยตามพื้นที่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การคืนข้อมูลให้ ผู้บริหาร และองค์กรต่างๆ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เห็นความสำคัญ และจัดสรรทรัพยากรเพื่อทำงาน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palliative care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มีกองทุนปันรัก และองค์กรปกครองส่วนท้องถิ่น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จัดสรรงบประมาณเพื่อสนับสนุน ระบบการพัฒนา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long term care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ที่บ้าน ได้แก่ อุปกรณ์ และผู้ดูแลผู้ป่วย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BBA7D637-D586-11B3-9D95-6A3D68CF9EA0}"/>
              </a:ext>
            </a:extLst>
          </p:cNvPr>
          <p:cNvSpPr txBox="1">
            <a:spLocks/>
          </p:cNvSpPr>
          <p:nvPr/>
        </p:nvSpPr>
        <p:spPr>
          <a:xfrm>
            <a:off x="533400" y="819150"/>
            <a:ext cx="2362200" cy="507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Angsana New" panose="02020603050405020304" pitchFamily="18" charset="-34"/>
                <a:cs typeface="Angsana New" pitchFamily="18" charset="-34"/>
              </a:rPr>
              <a:t>รพ.วิเชียรบุรี</a:t>
            </a:r>
          </a:p>
        </p:txBody>
      </p:sp>
    </p:spTree>
    <p:extLst>
      <p:ext uri="{BB962C8B-B14F-4D97-AF65-F5344CB8AC3E}">
        <p14:creationId xmlns:p14="http://schemas.microsoft.com/office/powerpoint/2010/main" val="271861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206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F1D49BA6-1E84-4D76-BAD9-A343C5C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02001"/>
            <a:ext cx="57150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ปัจจัยแห่งความสำเร็จ</a:t>
            </a:r>
          </a:p>
        </p:txBody>
      </p:sp>
      <p:sp>
        <p:nvSpPr>
          <p:cNvPr id="12" name="ตัวแทนเนื้อหา 4">
            <a:extLst>
              <a:ext uri="{FF2B5EF4-FFF2-40B4-BE49-F238E27FC236}">
                <a16:creationId xmlns:a16="http://schemas.microsoft.com/office/drawing/2014/main" id="{D2C5BE6E-453C-09E5-6BA7-C7481F6602F0}"/>
              </a:ext>
            </a:extLst>
          </p:cNvPr>
          <p:cNvSpPr txBox="1">
            <a:spLocks/>
          </p:cNvSpPr>
          <p:nvPr/>
        </p:nvSpPr>
        <p:spPr>
          <a:xfrm>
            <a:off x="304800" y="1380722"/>
            <a:ext cx="8534400" cy="15933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</a:t>
            </a: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ค้นหากลุ่มผู้ป่วยที่</a:t>
            </a:r>
            <a:r>
              <a:rPr lang="en-US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OPD ER Admit  </a:t>
            </a: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แพทย์ วินิจ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ฉัย</a:t>
            </a:r>
            <a:r>
              <a:rPr lang="en-US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Z515 </a:t>
            </a: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ขึ้นทะเบียนผู้ป่วย </a:t>
            </a:r>
            <a:r>
              <a:rPr lang="en-US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 care 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l">
              <a:buNone/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</a:t>
            </a:r>
            <a:r>
              <a:rPr lang="th-TH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เมื่อเริ่มปีงบประมาณเคลียร์ข้อมูลคนไข้ที่เสียชีวิตโดยขอที่งานทะเบียนราษฎร กรณีคนไข้ที่ยังไม่เสียชีวิตมาลงทะเบียนใหม่ และทำแผนการเยี่ยมบ้าน</a:t>
            </a:r>
          </a:p>
          <a:p>
            <a:pPr marL="0" indent="0" algn="l">
              <a:buNone/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ทำงานร่วมกับงานประกัน ออกเยี่ยมบ้านร่วมกับสหวิชาชีพ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BBA7D637-D586-11B3-9D95-6A3D68CF9EA0}"/>
              </a:ext>
            </a:extLst>
          </p:cNvPr>
          <p:cNvSpPr txBox="1">
            <a:spLocks/>
          </p:cNvSpPr>
          <p:nvPr/>
        </p:nvSpPr>
        <p:spPr>
          <a:xfrm>
            <a:off x="461554" y="808037"/>
            <a:ext cx="2362200" cy="507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Angsana New" panose="02020603050405020304" pitchFamily="18" charset="-34"/>
                <a:cs typeface="Angsana New" pitchFamily="18" charset="-34"/>
              </a:rPr>
              <a:t>รพ.บึงสามพัน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38BC3D8E-F206-2227-D2D1-4E41CB100B3C}"/>
              </a:ext>
            </a:extLst>
          </p:cNvPr>
          <p:cNvSpPr txBox="1">
            <a:spLocks/>
          </p:cNvSpPr>
          <p:nvPr/>
        </p:nvSpPr>
        <p:spPr>
          <a:xfrm>
            <a:off x="461554" y="3131189"/>
            <a:ext cx="2362200" cy="507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Angsana New" panose="02020603050405020304" pitchFamily="18" charset="-34"/>
                <a:cs typeface="Angsana New" pitchFamily="18" charset="-34"/>
              </a:rPr>
              <a:t>รพร.หล่มเก่า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016C9B91-EFD5-4F88-1B0E-FDA4F4B42993}"/>
              </a:ext>
            </a:extLst>
          </p:cNvPr>
          <p:cNvSpPr txBox="1">
            <a:spLocks/>
          </p:cNvSpPr>
          <p:nvPr/>
        </p:nvSpPr>
        <p:spPr>
          <a:xfrm>
            <a:off x="304800" y="3354134"/>
            <a:ext cx="8534400" cy="19539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ตัวแทนเนื้อหา 4">
            <a:extLst>
              <a:ext uri="{FF2B5EF4-FFF2-40B4-BE49-F238E27FC236}">
                <a16:creationId xmlns:a16="http://schemas.microsoft.com/office/drawing/2014/main" id="{5ACA7C3D-59F9-B2F3-1E34-3CC3101FFA18}"/>
              </a:ext>
            </a:extLst>
          </p:cNvPr>
          <p:cNvSpPr txBox="1">
            <a:spLocks/>
          </p:cNvSpPr>
          <p:nvPr/>
        </p:nvSpPr>
        <p:spPr>
          <a:xfrm>
            <a:off x="304800" y="3765083"/>
            <a:ext cx="8534400" cy="12571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คนไข้เข้าถึงการรักษาและพัฒนาระบบข้อมูลเชื่อมโยงการดูแลผู้ป่วย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2. palliative care clinic </a:t>
            </a:r>
            <a:r>
              <a:rPr lang="th-TH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ทุกวันศุกร์ และเจ้าหน้าที่สามารถปฏิบัติหน้าที่แทนกันได้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endParaRPr lang="en-US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483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133600" cy="51435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33600" y="257175"/>
            <a:ext cx="6019800" cy="4762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19667" cy="6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6589819-8979-193A-EDB8-9447CD9C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2666"/>
            <a:ext cx="57150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ค่า</a:t>
            </a:r>
            <a:r>
              <a:rPr lang="th-TH" sz="2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ชดเชย</a:t>
            </a:r>
            <a:r>
              <a:rPr lang="th-TH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ยา </a:t>
            </a:r>
            <a:r>
              <a:rPr lang="en-US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Opioids </a:t>
            </a:r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เขตสุขภาพที่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2 </a:t>
            </a:r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ปี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2565</a:t>
            </a:r>
            <a:endParaRPr lang="th-TH" sz="2800" b="1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graphicFrame>
        <p:nvGraphicFramePr>
          <p:cNvPr id="6" name="ตัวแทนเนื้อหา 6">
            <a:extLst>
              <a:ext uri="{FF2B5EF4-FFF2-40B4-BE49-F238E27FC236}">
                <a16:creationId xmlns:a16="http://schemas.microsoft.com/office/drawing/2014/main" id="{542074D9-08E1-5407-D84C-5C6D66193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083163"/>
              </p:ext>
            </p:extLst>
          </p:nvPr>
        </p:nvGraphicFramePr>
        <p:xfrm>
          <a:off x="342900" y="801440"/>
          <a:ext cx="8572500" cy="40392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93742">
                  <a:extLst>
                    <a:ext uri="{9D8B030D-6E8A-4147-A177-3AD203B41FA5}">
                      <a16:colId xmlns:a16="http://schemas.microsoft.com/office/drawing/2014/main" val="2421092211"/>
                    </a:ext>
                  </a:extLst>
                </a:gridCol>
                <a:gridCol w="2326190">
                  <a:extLst>
                    <a:ext uri="{9D8B030D-6E8A-4147-A177-3AD203B41FA5}">
                      <a16:colId xmlns:a16="http://schemas.microsoft.com/office/drawing/2014/main" val="3758048907"/>
                    </a:ext>
                  </a:extLst>
                </a:gridCol>
                <a:gridCol w="4252568">
                  <a:extLst>
                    <a:ext uri="{9D8B030D-6E8A-4147-A177-3AD203B41FA5}">
                      <a16:colId xmlns:a16="http://schemas.microsoft.com/office/drawing/2014/main" val="2145460696"/>
                    </a:ext>
                  </a:extLst>
                </a:gridCol>
              </a:tblGrid>
              <a:tr h="6722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</a:p>
                  </a:txBody>
                  <a:tcPr marL="4391" marR="4391" marT="439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จำนวน(คน)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งบประมาณที่ได้รับ(บาท)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33629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พิษณุโลก</a:t>
                      </a:r>
                    </a:p>
                  </a:txBody>
                  <a:tcPr marL="4391" marR="4391" marT="439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1,187,402.50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31999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573,248.75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86103"/>
                  </a:ext>
                </a:extLst>
              </a:tr>
              <a:tr h="6014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ตาก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301,930.50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41182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สุโขทัย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215,046.00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835599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อุตรดิตถ์</a:t>
                      </a: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72,674.00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91560"/>
                  </a:ext>
                </a:extLst>
              </a:tr>
              <a:tr h="55312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2,350,301.75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3939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9B483705-507B-D992-C464-2977449EF271}"/>
              </a:ext>
            </a:extLst>
          </p:cNvPr>
          <p:cNvSpPr txBox="1"/>
          <p:nvPr/>
        </p:nvSpPr>
        <p:spPr>
          <a:xfrm>
            <a:off x="5638800" y="483419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1400" b="1" dirty="0" err="1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. เขต 2 ณ เดือนพฤศจิกายน 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2565</a:t>
            </a:r>
            <a:endParaRPr lang="th-TH" sz="1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514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206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10E5B814-8280-45F6-91A6-12D6AD365BC6}"/>
              </a:ext>
            </a:extLst>
          </p:cNvPr>
          <p:cNvSpPr txBox="1"/>
          <p:nvPr/>
        </p:nvSpPr>
        <p:spPr>
          <a:xfrm>
            <a:off x="5553891" y="483572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1400" b="1" dirty="0" err="1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. เขต 2 ณ เดือนพฤศจิกายน 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2565</a:t>
            </a:r>
            <a:endParaRPr lang="th-TH" sz="1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F1D49BA6-1E84-4D76-BAD9-A343C5C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02001"/>
            <a:ext cx="57150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ค่า</a:t>
            </a:r>
            <a:r>
              <a:rPr lang="th-TH" sz="2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ชดเชย</a:t>
            </a:r>
            <a:r>
              <a:rPr lang="th-TH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ยา </a:t>
            </a:r>
            <a:r>
              <a:rPr lang="en-US" sz="2800" b="1" dirty="0">
                <a:latin typeface="Angsana New" panose="02020603050405020304" pitchFamily="18" charset="-34"/>
                <a:ea typeface="TH SarabunIT๙" panose="020B0500040200020003" pitchFamily="34" charset="-34"/>
                <a:cs typeface="Angsana New" panose="02020603050405020304" pitchFamily="18" charset="-34"/>
              </a:rPr>
              <a:t>Opioids </a:t>
            </a:r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จังหวัดเพชรบูรณ์ ปี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2565</a:t>
            </a:r>
            <a:endParaRPr lang="th-TH" sz="2800" b="1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0422FE7C-10F1-E68D-B946-C4EF4C82D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82785"/>
              </p:ext>
            </p:extLst>
          </p:nvPr>
        </p:nvGraphicFramePr>
        <p:xfrm>
          <a:off x="152400" y="746353"/>
          <a:ext cx="8839200" cy="41875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421092211"/>
                    </a:ext>
                  </a:extLst>
                </a:gridCol>
                <a:gridCol w="1958818">
                  <a:extLst>
                    <a:ext uri="{9D8B030D-6E8A-4147-A177-3AD203B41FA5}">
                      <a16:colId xmlns:a16="http://schemas.microsoft.com/office/drawing/2014/main" val="58426132"/>
                    </a:ext>
                  </a:extLst>
                </a:gridCol>
                <a:gridCol w="1867025">
                  <a:extLst>
                    <a:ext uri="{9D8B030D-6E8A-4147-A177-3AD203B41FA5}">
                      <a16:colId xmlns:a16="http://schemas.microsoft.com/office/drawing/2014/main" val="3758048907"/>
                    </a:ext>
                  </a:extLst>
                </a:gridCol>
                <a:gridCol w="3413157">
                  <a:extLst>
                    <a:ext uri="{9D8B030D-6E8A-4147-A177-3AD203B41FA5}">
                      <a16:colId xmlns:a16="http://schemas.microsoft.com/office/drawing/2014/main" val="214546069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โรงพยาบาล</a:t>
                      </a:r>
                    </a:p>
                  </a:txBody>
                  <a:tcPr marL="4391" marR="4391" marT="439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จำนวน(คน)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ครั้ง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งบประมาณที่ได้รับ(บาท)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33629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24,282.75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31999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472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149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272,104.00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86103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232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122,662.25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41182"/>
                  </a:ext>
                </a:extLst>
              </a:tr>
              <a:tr h="30428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16,070.00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835599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104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67,455.00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91560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26,310.00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41843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6,140.00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54984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8,250.00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52777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7,105.25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34962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12,530.00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00516"/>
                  </a:ext>
                </a:extLst>
              </a:tr>
              <a:tr h="383947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10,339.50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63672"/>
                  </a:ext>
                </a:extLst>
              </a:tr>
              <a:tr h="29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4391" marR="4391" marT="439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993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415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573,248.75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3939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5A5975BC-B6A7-A27B-EFEA-119F6F3CDBBB}"/>
              </a:ext>
            </a:extLst>
          </p:cNvPr>
          <p:cNvSpPr txBox="1"/>
          <p:nvPr/>
        </p:nvSpPr>
        <p:spPr>
          <a:xfrm>
            <a:off x="-76200" y="486793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14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750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บาท/คน/เดือน จ่ายทุกเดือนจนกว่าผู้ป่วยจะเสียชีวิต</a:t>
            </a:r>
          </a:p>
          <a:p>
            <a:pPr algn="r"/>
            <a:endParaRPr lang="th-TH" sz="1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2067" cy="7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4132F-01AF-4229-A1B9-6246A54CE514}"/>
              </a:ext>
            </a:extLst>
          </p:cNvPr>
          <p:cNvSpPr txBox="1"/>
          <p:nvPr/>
        </p:nvSpPr>
        <p:spPr>
          <a:xfrm>
            <a:off x="2514600" y="38259"/>
            <a:ext cx="5638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4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การบรรเทาอาการปวดและจัดการอาการต่างๆด้วย </a:t>
            </a:r>
            <a:r>
              <a:rPr lang="en-US" sz="2400" b="1" spc="-1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</a:t>
            </a:r>
            <a:r>
              <a:rPr lang="en-US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pioid </a:t>
            </a:r>
            <a:br>
              <a:rPr lang="th-TH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ในผู้ป่วยประคับประคองอย่างมีคุณภาพ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FA68AF79-2DB0-49BB-B941-BF4966B4A528}"/>
              </a:ext>
            </a:extLst>
          </p:cNvPr>
          <p:cNvGraphicFramePr>
            <a:graphicFrameLocks/>
          </p:cNvGraphicFramePr>
          <p:nvPr/>
        </p:nvGraphicFramePr>
        <p:xfrm>
          <a:off x="76199" y="1047752"/>
          <a:ext cx="9025467" cy="377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0C0763E-C56C-0FA6-2C6C-DF3972E4EB72}"/>
              </a:ext>
            </a:extLst>
          </p:cNvPr>
          <p:cNvSpPr txBox="1"/>
          <p:nvPr/>
        </p:nvSpPr>
        <p:spPr>
          <a:xfrm>
            <a:off x="5410200" y="4819763"/>
            <a:ext cx="369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Angsana New" pitchFamily="18" charset="-34"/>
                <a:cs typeface="+mj-cs"/>
              </a:rPr>
              <a:t>ที่มา</a:t>
            </a:r>
            <a:r>
              <a:rPr lang="en-US" sz="1600" b="1" dirty="0">
                <a:latin typeface="Angsana New" pitchFamily="18" charset="-34"/>
                <a:cs typeface="+mj-cs"/>
              </a:rPr>
              <a:t>: </a:t>
            </a:r>
            <a:r>
              <a:rPr lang="th-TH" sz="1600" b="1" dirty="0">
                <a:latin typeface="Angsana New" pitchFamily="18" charset="-34"/>
                <a:cs typeface="+mj-cs"/>
              </a:rPr>
              <a:t>ข้อมูลจาก </a:t>
            </a:r>
            <a:r>
              <a:rPr lang="en-US" sz="1600" b="1" dirty="0">
                <a:latin typeface="Angsana New" pitchFamily="18" charset="-34"/>
                <a:cs typeface="+mj-cs"/>
              </a:rPr>
              <a:t>HDC </a:t>
            </a:r>
            <a:r>
              <a:rPr lang="th-TH" sz="1600" b="1" dirty="0">
                <a:latin typeface="Angsana New" pitchFamily="18" charset="-34"/>
                <a:cs typeface="+mj-cs"/>
              </a:rPr>
              <a:t>ณ วันที่ </a:t>
            </a:r>
            <a:r>
              <a:rPr lang="en-US" sz="1600" b="1" dirty="0">
                <a:latin typeface="Angsana New" pitchFamily="18" charset="-34"/>
                <a:cs typeface="+mj-cs"/>
              </a:rPr>
              <a:t>28 </a:t>
            </a:r>
            <a:r>
              <a:rPr lang="th-TH" sz="1600" b="1" dirty="0">
                <a:latin typeface="Angsana New" pitchFamily="18" charset="-34"/>
                <a:cs typeface="+mj-cs"/>
              </a:rPr>
              <a:t>พฤศจิกายน </a:t>
            </a:r>
            <a:r>
              <a:rPr lang="en-US" sz="1600" b="1" dirty="0">
                <a:latin typeface="Angsana New" pitchFamily="18" charset="-34"/>
                <a:cs typeface="+mj-cs"/>
              </a:rPr>
              <a:t>2565</a:t>
            </a:r>
            <a:endParaRPr lang="th-TH" sz="16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568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Palliative 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+mj-cs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2067" cy="7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4132F-01AF-4229-A1B9-6246A54CE514}"/>
              </a:ext>
            </a:extLst>
          </p:cNvPr>
          <p:cNvSpPr txBox="1"/>
          <p:nvPr/>
        </p:nvSpPr>
        <p:spPr>
          <a:xfrm>
            <a:off x="2514600" y="38259"/>
            <a:ext cx="5638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4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การให้การดูแลตามแผนการดูแลล่วงหน้า (</a:t>
            </a:r>
            <a:r>
              <a:rPr lang="en-US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Advance Care Planning</a:t>
            </a:r>
            <a:r>
              <a:rPr lang="th-TH" sz="2400" b="1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) ในผู้ป่วยประคับประคองอย่างมีคุณภาพ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79EB3D6-8AF4-4A79-8AEE-32EFBD51F50E}"/>
              </a:ext>
            </a:extLst>
          </p:cNvPr>
          <p:cNvSpPr txBox="1"/>
          <p:nvPr/>
        </p:nvSpPr>
        <p:spPr>
          <a:xfrm>
            <a:off x="5410200" y="4819763"/>
            <a:ext cx="4035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Angsana New" pitchFamily="18" charset="-34"/>
                <a:cs typeface="+mj-cs"/>
              </a:rPr>
              <a:t>ที่มา</a:t>
            </a:r>
            <a:r>
              <a:rPr lang="en-US" sz="1600" b="1" dirty="0">
                <a:latin typeface="Angsana New" pitchFamily="18" charset="-34"/>
                <a:cs typeface="+mj-cs"/>
              </a:rPr>
              <a:t>: </a:t>
            </a:r>
            <a:r>
              <a:rPr lang="th-TH" sz="1600" b="1" dirty="0">
                <a:latin typeface="Angsana New" pitchFamily="18" charset="-34"/>
                <a:cs typeface="+mj-cs"/>
              </a:rPr>
              <a:t>ข้อมูลจาก </a:t>
            </a:r>
            <a:r>
              <a:rPr lang="en-US" sz="1600" b="1" dirty="0">
                <a:latin typeface="Angsana New" pitchFamily="18" charset="-34"/>
                <a:cs typeface="+mj-cs"/>
              </a:rPr>
              <a:t>HDC </a:t>
            </a:r>
            <a:r>
              <a:rPr lang="th-TH" sz="1600" b="1" dirty="0">
                <a:latin typeface="Angsana New" pitchFamily="18" charset="-34"/>
                <a:cs typeface="+mj-cs"/>
              </a:rPr>
              <a:t>ณ วันที่ </a:t>
            </a:r>
            <a:r>
              <a:rPr lang="en-US" sz="1600" b="1" dirty="0">
                <a:latin typeface="Angsana New" pitchFamily="18" charset="-34"/>
                <a:cs typeface="+mj-cs"/>
              </a:rPr>
              <a:t>28 </a:t>
            </a:r>
            <a:r>
              <a:rPr lang="th-TH" sz="1600" b="1" dirty="0">
                <a:latin typeface="Angsana New" pitchFamily="18" charset="-34"/>
                <a:cs typeface="+mj-cs"/>
              </a:rPr>
              <a:t>พฤศจิกายน </a:t>
            </a:r>
            <a:r>
              <a:rPr lang="en-US" sz="1600" b="1" dirty="0">
                <a:latin typeface="Angsana New" pitchFamily="18" charset="-34"/>
                <a:cs typeface="+mj-cs"/>
              </a:rPr>
              <a:t>2565</a:t>
            </a:r>
            <a:endParaRPr lang="th-TH" sz="1600" b="1" dirty="0">
              <a:latin typeface="Angsana New" pitchFamily="18" charset="-34"/>
              <a:cs typeface="+mj-cs"/>
            </a:endParaRP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4CBDC729-206F-4B77-A6F9-9075E3AE5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07130"/>
              </p:ext>
            </p:extLst>
          </p:nvPr>
        </p:nvGraphicFramePr>
        <p:xfrm>
          <a:off x="152400" y="914401"/>
          <a:ext cx="8763000" cy="390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970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C58BCE9-021C-A1EA-2C66-016D680A1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0" y="2419350"/>
            <a:ext cx="4120490" cy="2667000"/>
          </a:xfrm>
          <a:prstGeom prst="rect">
            <a:avLst/>
          </a:prstGeom>
        </p:spPr>
      </p:pic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9586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F1D49BA6-1E84-4D76-BAD9-A343C5C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02001"/>
            <a:ext cx="5715000" cy="507599"/>
          </a:xfrm>
          <a:solidFill>
            <a:srgbClr val="A0D599"/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itchFamily="18" charset="-34"/>
              </a:rPr>
              <a:t>แผนพัฒนาปี </a:t>
            </a:r>
            <a:r>
              <a:rPr lang="en-US" sz="2800" b="1" dirty="0">
                <a:latin typeface="Angsana New" panose="02020603050405020304" pitchFamily="18" charset="-34"/>
                <a:cs typeface="Angsana New" pitchFamily="18" charset="-34"/>
              </a:rPr>
              <a:t>2566</a:t>
            </a:r>
            <a:endParaRPr lang="th-TH" sz="2800" b="1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sp>
        <p:nvSpPr>
          <p:cNvPr id="12" name="ตัวแทนเนื้อหา 4">
            <a:extLst>
              <a:ext uri="{FF2B5EF4-FFF2-40B4-BE49-F238E27FC236}">
                <a16:creationId xmlns:a16="http://schemas.microsoft.com/office/drawing/2014/main" id="{D2C5BE6E-453C-09E5-6BA7-C7481F6602F0}"/>
              </a:ext>
            </a:extLst>
          </p:cNvPr>
          <p:cNvSpPr txBox="1">
            <a:spLocks/>
          </p:cNvSpPr>
          <p:nvPr/>
        </p:nvSpPr>
        <p:spPr>
          <a:xfrm>
            <a:off x="304800" y="1380722"/>
            <a:ext cx="8534400" cy="15933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BBA7D637-D586-11B3-9D95-6A3D68CF9EA0}"/>
              </a:ext>
            </a:extLst>
          </p:cNvPr>
          <p:cNvSpPr txBox="1">
            <a:spLocks/>
          </p:cNvSpPr>
          <p:nvPr/>
        </p:nvSpPr>
        <p:spPr>
          <a:xfrm>
            <a:off x="533400" y="1047750"/>
            <a:ext cx="2362200" cy="507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0064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Angsana New" panose="02020603050405020304" pitchFamily="18" charset="-34"/>
                <a:cs typeface="Angsana New" pitchFamily="18" charset="-34"/>
              </a:rPr>
              <a:t>แผนจังหวัด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016C9B91-EFD5-4F88-1B0E-FDA4F4B42993}"/>
              </a:ext>
            </a:extLst>
          </p:cNvPr>
          <p:cNvSpPr txBox="1">
            <a:spLocks/>
          </p:cNvSpPr>
          <p:nvPr/>
        </p:nvSpPr>
        <p:spPr>
          <a:xfrm>
            <a:off x="304800" y="3354134"/>
            <a:ext cx="8534400" cy="19539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ตัวแทนเนื้อหา 4">
            <a:extLst>
              <a:ext uri="{FF2B5EF4-FFF2-40B4-BE49-F238E27FC236}">
                <a16:creationId xmlns:a16="http://schemas.microsoft.com/office/drawing/2014/main" id="{D087A065-B8EB-3E28-3B10-E001C82719E3}"/>
              </a:ext>
            </a:extLst>
          </p:cNvPr>
          <p:cNvSpPr txBox="1">
            <a:spLocks/>
          </p:cNvSpPr>
          <p:nvPr/>
        </p:nvSpPr>
        <p:spPr>
          <a:xfrm>
            <a:off x="304800" y="1809750"/>
            <a:ext cx="8534400" cy="12571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ประชุมคณะทำงานการดูแลผู้ป่วยแบบ ประคับประคอง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11430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อบรมพัฒนาศักยภาพบุคลากรทางการแพทย์ในการดูแลผู้ป่วยระยะท้ายแบบประคับประคอง </a:t>
            </a:r>
            <a:endParaRPr lang="en-US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339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4E06E79-98BA-620E-8D02-236BC564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57616"/>
            <a:ext cx="4572000" cy="39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2067" cy="7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ตาราง 15">
            <a:extLst>
              <a:ext uri="{FF2B5EF4-FFF2-40B4-BE49-F238E27FC236}">
                <a16:creationId xmlns:a16="http://schemas.microsoft.com/office/drawing/2014/main" id="{A0ED674D-79F9-47F8-9765-E08A9AD26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64288"/>
              </p:ext>
            </p:extLst>
          </p:nvPr>
        </p:nvGraphicFramePr>
        <p:xfrm>
          <a:off x="152400" y="882993"/>
          <a:ext cx="8763001" cy="382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7554080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071295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86858302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646120317"/>
                    </a:ext>
                  </a:extLst>
                </a:gridCol>
              </a:tblGrid>
              <a:tr h="106566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ผู้ป่วย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Palliative Care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2565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20278"/>
                  </a:ext>
                </a:extLst>
              </a:tr>
              <a:tr h="1378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ผู้ป่วยที่ได้รับการดูแลแบบประคับประคอง(รายเก่าและรายใหม่)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3,147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3,888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 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5,461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04325"/>
                  </a:ext>
                </a:extLst>
              </a:tr>
              <a:tr h="1378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ผู้ป่วยที่ได้รับการดูแลแบบประคับประคอง(รายใหม่)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2,384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 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2,309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 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2,552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 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13908"/>
                  </a:ext>
                </a:extLst>
              </a:tr>
            </a:tbl>
          </a:graphicData>
        </a:graphic>
      </p:graphicFrame>
      <p:sp>
        <p:nvSpPr>
          <p:cNvPr id="16" name="TextBox 1">
            <a:extLst>
              <a:ext uri="{FF2B5EF4-FFF2-40B4-BE49-F238E27FC236}">
                <a16:creationId xmlns:a16="http://schemas.microsoft.com/office/drawing/2014/main" id="{20AE99F6-FAD3-43FB-8CFA-DBD3A3802323}"/>
              </a:ext>
            </a:extLst>
          </p:cNvPr>
          <p:cNvSpPr txBox="1"/>
          <p:nvPr/>
        </p:nvSpPr>
        <p:spPr>
          <a:xfrm>
            <a:off x="2824803" y="31406"/>
            <a:ext cx="5018393" cy="596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จำนวนผู้ป่วย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Palliative Care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จังหวัดเพชรบูรณ์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01DEBA6-965E-D109-CCBD-E6CDE01760FE}"/>
              </a:ext>
            </a:extLst>
          </p:cNvPr>
          <p:cNvSpPr txBox="1"/>
          <p:nvPr/>
        </p:nvSpPr>
        <p:spPr>
          <a:xfrm>
            <a:off x="5825068" y="4760723"/>
            <a:ext cx="3276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20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20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แบบเก็บข้อมูลเขตสุขภาพที่ </a:t>
            </a:r>
            <a:r>
              <a:rPr lang="en-US" sz="20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0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</a:t>
            </a:r>
            <a:r>
              <a:rPr lang="en-US" sz="20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2565</a:t>
            </a:r>
            <a:endParaRPr lang="th-TH" sz="20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28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38400" y="304800"/>
            <a:ext cx="5715000" cy="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95867" cy="69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9A5CE30-8112-4215-961B-6D8BD5672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81564"/>
              </p:ext>
            </p:extLst>
          </p:nvPr>
        </p:nvGraphicFramePr>
        <p:xfrm>
          <a:off x="136717" y="685800"/>
          <a:ext cx="8870568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3B6DD9AA-B51E-4210-A20B-65E22C1F6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09381"/>
              </p:ext>
            </p:extLst>
          </p:nvPr>
        </p:nvGraphicFramePr>
        <p:xfrm>
          <a:off x="182658" y="4324350"/>
          <a:ext cx="8778684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4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120">
                  <a:extLst>
                    <a:ext uri="{9D8B030D-6E8A-4147-A177-3AD203B41FA5}">
                      <a16:colId xmlns:a16="http://schemas.microsoft.com/office/drawing/2014/main" val="161290311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 พ.ศ.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2565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ภาพรวมจังหวัด (คน)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2,041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2,384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2,309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2,552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B0611612-982C-7890-DD0C-AA30009EFC42}"/>
              </a:ext>
            </a:extLst>
          </p:cNvPr>
          <p:cNvSpPr txBox="1"/>
          <p:nvPr/>
        </p:nvSpPr>
        <p:spPr>
          <a:xfrm>
            <a:off x="2514601" y="31406"/>
            <a:ext cx="5791200" cy="596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จำนวนผู้ป่วย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Palliative Care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รายใหม่ 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343108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133600" cy="51435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33600" y="257175"/>
            <a:ext cx="6019800" cy="4762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19667" cy="6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48A60384-000A-5468-9E89-355D290A8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679403"/>
              </p:ext>
            </p:extLst>
          </p:nvPr>
        </p:nvGraphicFramePr>
        <p:xfrm>
          <a:off x="152400" y="1238921"/>
          <a:ext cx="8839200" cy="364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4263C9-95B7-D624-4766-65457649D36D}"/>
              </a:ext>
            </a:extLst>
          </p:cNvPr>
          <p:cNvSpPr txBox="1"/>
          <p:nvPr/>
        </p:nvSpPr>
        <p:spPr>
          <a:xfrm>
            <a:off x="914400" y="590550"/>
            <a:ext cx="7467600" cy="535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4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 rtl="0">
              <a:defRPr sz="2880" b="1" i="0" u="none" strike="noStrike" kern="1200" spc="0" baseline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dirty="0"/>
              <a:t>ร้อยละผู้ป่วย</a:t>
            </a:r>
            <a:r>
              <a:rPr lang="th-TH" baseline="0" dirty="0"/>
              <a:t> </a:t>
            </a:r>
            <a:r>
              <a:rPr lang="en-US" baseline="0" dirty="0"/>
              <a:t>Palliative Care </a:t>
            </a:r>
            <a:r>
              <a:rPr lang="th-TH" baseline="0" dirty="0"/>
              <a:t>แยก </a:t>
            </a:r>
            <a:r>
              <a:rPr lang="en-US" baseline="0" dirty="0"/>
              <a:t>CA </a:t>
            </a:r>
            <a:r>
              <a:rPr lang="th-TH" baseline="0" dirty="0"/>
              <a:t>และ </a:t>
            </a:r>
            <a:r>
              <a:rPr lang="en-US" baseline="0" dirty="0"/>
              <a:t>Non CA </a:t>
            </a:r>
            <a:r>
              <a:rPr lang="th-TH" baseline="0" dirty="0"/>
              <a:t>ปี </a:t>
            </a:r>
            <a:r>
              <a:rPr lang="en-US" baseline="0" dirty="0"/>
              <a:t>2563 - 2565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CD02C-ACFA-1DA2-09ED-C1B1143D9BD8}"/>
              </a:ext>
            </a:extLst>
          </p:cNvPr>
          <p:cNvSpPr txBox="1"/>
          <p:nvPr/>
        </p:nvSpPr>
        <p:spPr>
          <a:xfrm>
            <a:off x="5200106" y="4829887"/>
            <a:ext cx="4035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แบบเก็บข้อมูลผลการดำเนินงานเขตสุขภาพที่ 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ปี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2565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192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284BF13D-929C-4D8A-8C6C-581F0FEAB7E7}"/>
              </a:ext>
            </a:extLst>
          </p:cNvPr>
          <p:cNvSpPr/>
          <p:nvPr/>
        </p:nvSpPr>
        <p:spPr>
          <a:xfrm>
            <a:off x="0" y="0"/>
            <a:ext cx="2362200" cy="514350"/>
          </a:xfrm>
          <a:prstGeom prst="homePlate">
            <a:avLst/>
          </a:prstGeom>
          <a:solidFill>
            <a:srgbClr val="00642D"/>
          </a:solidFill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Palliative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Care</a:t>
            </a: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D342CFA-5C25-4539-8664-6B58C52328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62200" y="257175"/>
            <a:ext cx="5791200" cy="4762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7BE1020-4A05-4E79-9226-A7DE6B5E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57150"/>
            <a:ext cx="719667" cy="6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61F3B41F-7E21-D111-D612-1812E91F75DC}"/>
              </a:ext>
            </a:extLst>
          </p:cNvPr>
          <p:cNvSpPr txBox="1"/>
          <p:nvPr/>
        </p:nvSpPr>
        <p:spPr>
          <a:xfrm>
            <a:off x="2361112" y="97857"/>
            <a:ext cx="6021977" cy="535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64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 rtl="0">
              <a:defRPr sz="2880" b="1" i="0" u="none" strike="noStrike" kern="1200" spc="0" baseline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dirty="0"/>
              <a:t>ผู้ป่วย</a:t>
            </a:r>
            <a:r>
              <a:rPr lang="th-TH" baseline="0" dirty="0"/>
              <a:t> </a:t>
            </a:r>
            <a:r>
              <a:rPr lang="en-US" baseline="0" dirty="0"/>
              <a:t>Palliative Care </a:t>
            </a:r>
            <a:r>
              <a:rPr lang="th-TH" baseline="0" dirty="0"/>
              <a:t>แยก </a:t>
            </a:r>
            <a:r>
              <a:rPr lang="en-US" baseline="0" dirty="0"/>
              <a:t>CA </a:t>
            </a:r>
            <a:r>
              <a:rPr lang="th-TH" baseline="0" dirty="0"/>
              <a:t>และ </a:t>
            </a:r>
            <a:r>
              <a:rPr lang="en-US" baseline="0" dirty="0"/>
              <a:t>Non CA </a:t>
            </a:r>
            <a:r>
              <a:rPr lang="th-TH" baseline="0" dirty="0"/>
              <a:t>ปี </a:t>
            </a:r>
            <a:r>
              <a:rPr lang="en-US" baseline="0" dirty="0"/>
              <a:t>2565</a:t>
            </a:r>
            <a:endParaRPr lang="th-TH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18913E7-F010-7AA8-2FF0-0046318FC611}"/>
              </a:ext>
            </a:extLst>
          </p:cNvPr>
          <p:cNvSpPr txBox="1"/>
          <p:nvPr/>
        </p:nvSpPr>
        <p:spPr>
          <a:xfrm>
            <a:off x="5200106" y="4829887"/>
            <a:ext cx="379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แบบเก็บข้อมูลผลการดำเนินงานเขตสุขภาพที่ 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ปี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2565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0B606216-D394-AA28-1B6A-8C48007A8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38423"/>
              </p:ext>
            </p:extLst>
          </p:nvPr>
        </p:nvGraphicFramePr>
        <p:xfrm>
          <a:off x="226423" y="792250"/>
          <a:ext cx="8765177" cy="40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55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2956C4E-07B5-4884-82E6-6FF2387C93CA}"/>
              </a:ext>
            </a:extLst>
          </p:cNvPr>
          <p:cNvSpPr txBox="1">
            <a:spLocks/>
          </p:cNvSpPr>
          <p:nvPr/>
        </p:nvSpPr>
        <p:spPr>
          <a:xfrm>
            <a:off x="990600" y="49694"/>
            <a:ext cx="7315200" cy="845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การจัดสรรค่าบริการ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Palliative care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165F0B0B-30E3-4C66-9232-23A61E66D5DE}"/>
              </a:ext>
            </a:extLst>
          </p:cNvPr>
          <p:cNvSpPr txBox="1">
            <a:spLocks/>
          </p:cNvSpPr>
          <p:nvPr/>
        </p:nvSpPr>
        <p:spPr>
          <a:xfrm>
            <a:off x="2209800" y="971551"/>
            <a:ext cx="4648200" cy="11412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การบริการดูแลแบบประคับประคองในผู้ป่วยระยะสุดท้าย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8FBE332E-90DF-44C0-8CD6-3768D8D3EAF9}"/>
              </a:ext>
            </a:extLst>
          </p:cNvPr>
          <p:cNvSpPr txBox="1">
            <a:spLocks/>
          </p:cNvSpPr>
          <p:nvPr/>
        </p:nvSpPr>
        <p:spPr>
          <a:xfrm>
            <a:off x="5325688" y="2876550"/>
            <a:ext cx="3429000" cy="1161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เหมาจ่ายยาสำหรับผู้ป่วย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ที่ได้รับยากลุ่มอนุพันธ์ฝิ่น</a:t>
            </a:r>
          </a:p>
        </p:txBody>
      </p:sp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id="{A781D1F0-0E8E-47DC-B049-F8A889A6CEE1}"/>
              </a:ext>
            </a:extLst>
          </p:cNvPr>
          <p:cNvSpPr txBox="1">
            <a:spLocks/>
          </p:cNvSpPr>
          <p:nvPr/>
        </p:nvSpPr>
        <p:spPr>
          <a:xfrm>
            <a:off x="639447" y="2857694"/>
            <a:ext cx="3428999" cy="11412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เหมาจ่ายค่าบริการ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ตามระยะเวลาที่ดูแลผู้ป่วย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3A56FE8-56BC-4118-B5D3-7B78C71138AE}"/>
              </a:ext>
            </a:extLst>
          </p:cNvPr>
          <p:cNvSpPr txBox="1"/>
          <p:nvPr/>
        </p:nvSpPr>
        <p:spPr>
          <a:xfrm>
            <a:off x="5020888" y="4182136"/>
            <a:ext cx="403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- 750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บาท/คน/เดือน จ่ายทุกเดือนจนกว่าผู้ป่วยจะเสียชีวิต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26D2BB3-15EA-401E-8A8C-07487B673CB0}"/>
              </a:ext>
            </a:extLst>
          </p:cNvPr>
          <p:cNvSpPr txBox="1"/>
          <p:nvPr/>
        </p:nvSpPr>
        <p:spPr>
          <a:xfrm>
            <a:off x="365068" y="4139983"/>
            <a:ext cx="42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จ่ายเดือนละ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1,000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หยุดจ่ายเมื่อครบ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เดือน</a:t>
            </a:r>
          </a:p>
          <a:p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จ่าย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3,000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เมื่อผู้ป่วยเสียชีวิต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77599DCD-6581-4731-B6B9-A5F5ADC1C0B7}"/>
              </a:ext>
            </a:extLst>
          </p:cNvPr>
          <p:cNvCxnSpPr>
            <a:cxnSpLocks/>
          </p:cNvCxnSpPr>
          <p:nvPr/>
        </p:nvCxnSpPr>
        <p:spPr>
          <a:xfrm>
            <a:off x="2133600" y="2419350"/>
            <a:ext cx="1" cy="410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5A14999A-C6C8-493A-9C05-A3651C231813}"/>
              </a:ext>
            </a:extLst>
          </p:cNvPr>
          <p:cNvCxnSpPr>
            <a:cxnSpLocks/>
          </p:cNvCxnSpPr>
          <p:nvPr/>
        </p:nvCxnSpPr>
        <p:spPr>
          <a:xfrm>
            <a:off x="7010399" y="2419350"/>
            <a:ext cx="0" cy="43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3EFE1FEF-58B8-47F8-8C77-74BC10F82155}"/>
              </a:ext>
            </a:extLst>
          </p:cNvPr>
          <p:cNvCxnSpPr>
            <a:cxnSpLocks/>
          </p:cNvCxnSpPr>
          <p:nvPr/>
        </p:nvCxnSpPr>
        <p:spPr>
          <a:xfrm flipV="1">
            <a:off x="2118707" y="2419350"/>
            <a:ext cx="4921481" cy="95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ตัวเชื่อมต่อตรง 35">
            <a:extLst>
              <a:ext uri="{FF2B5EF4-FFF2-40B4-BE49-F238E27FC236}">
                <a16:creationId xmlns:a16="http://schemas.microsoft.com/office/drawing/2014/main" id="{9153DB0E-333B-438C-98EF-75D55A6E423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33900" y="2112819"/>
            <a:ext cx="0" cy="31605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050D52A-DED0-4E32-80E5-3CE59C484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173004"/>
            <a:ext cx="8757458" cy="4753126"/>
          </a:xfrm>
        </p:spPr>
      </p:pic>
    </p:spTree>
    <p:extLst>
      <p:ext uri="{BB962C8B-B14F-4D97-AF65-F5344CB8AC3E}">
        <p14:creationId xmlns:p14="http://schemas.microsoft.com/office/powerpoint/2010/main" val="60278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2040FA9-6F9E-075C-C1BA-2712BEDE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5" y="532205"/>
            <a:ext cx="7676869" cy="40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63C810-2A37-5FC0-AA5B-4B67F2BB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 b="10870"/>
          <a:stretch/>
        </p:blipFill>
        <p:spPr>
          <a:xfrm>
            <a:off x="609600" y="819150"/>
            <a:ext cx="7924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718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1032</Words>
  <Application>Microsoft Office PowerPoint</Application>
  <PresentationFormat>นำเสนอทางหน้าจอ (16:9)</PresentationFormat>
  <Paragraphs>355</Paragraphs>
  <Slides>19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5" baseType="lpstr">
      <vt:lpstr>TH SarabunPSK</vt:lpstr>
      <vt:lpstr>Arial</vt:lpstr>
      <vt:lpstr>Angsana New</vt:lpstr>
      <vt:lpstr>Calibri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ค่าชดเชยการดูแลผู้ป่วย Palliative Care เขตสุขภาพที่ 2 ปี 2565</vt:lpstr>
      <vt:lpstr>ค่าชดเชยการดูแลผู้ป่วย Palliative Care จังหวัดเพชรบูรณ์</vt:lpstr>
      <vt:lpstr>ปัจจัยแห่งความสำเร็จ</vt:lpstr>
      <vt:lpstr>ปัจจัยแห่งความสำเร็จ</vt:lpstr>
      <vt:lpstr>ค่าชดเชยยา Opioids เขตสุขภาพที่ 2 ปี 2565</vt:lpstr>
      <vt:lpstr>ค่าชดเชยยา Opioids จังหวัดเพชรบูรณ์ ปี 2565</vt:lpstr>
      <vt:lpstr>งานนำเสนอ PowerPoint</vt:lpstr>
      <vt:lpstr>งานนำเสนอ PowerPoint</vt:lpstr>
      <vt:lpstr>แผนพัฒนาปี 2566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สรุปผลการดำเนินงาน Palliative care ปี 2563</dc:title>
  <dc:creator>Windows User</dc:creator>
  <cp:lastModifiedBy>ACER</cp:lastModifiedBy>
  <cp:revision>350</cp:revision>
  <cp:lastPrinted>2022-09-28T04:28:36Z</cp:lastPrinted>
  <dcterms:created xsi:type="dcterms:W3CDTF">2020-05-18T07:54:52Z</dcterms:created>
  <dcterms:modified xsi:type="dcterms:W3CDTF">2022-11-29T07:00:41Z</dcterms:modified>
</cp:coreProperties>
</file>