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77" r:id="rId2"/>
    <p:sldId id="414" r:id="rId3"/>
    <p:sldId id="415" r:id="rId4"/>
    <p:sldId id="426" r:id="rId5"/>
    <p:sldId id="425" r:id="rId6"/>
    <p:sldId id="452" r:id="rId7"/>
    <p:sldId id="449" r:id="rId8"/>
    <p:sldId id="451" r:id="rId9"/>
    <p:sldId id="904" r:id="rId10"/>
    <p:sldId id="905" r:id="rId11"/>
    <p:sldId id="906" r:id="rId12"/>
  </p:sldIdLst>
  <p:sldSz cx="9144000" cy="5715000" type="screen16x10"/>
  <p:notesSz cx="6888163" cy="10018713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010" autoAdjust="0"/>
  </p:normalViewPr>
  <p:slideViewPr>
    <p:cSldViewPr snapToGrid="0">
      <p:cViewPr varScale="1">
        <p:scale>
          <a:sx n="107" d="100"/>
          <a:sy n="107" d="100"/>
        </p:scale>
        <p:origin x="126" y="342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3EF-4BE3-B9CE-8E29201E74B3}"/>
                </c:ext>
              </c:extLst>
            </c:dLbl>
            <c:dLbl>
              <c:idx val="10"/>
              <c:layout>
                <c:manualLayout>
                  <c:x val="-9.2984933512112854E-3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-11.841679007055065</c:v>
                </c:pt>
                <c:pt idx="1">
                  <c:v>-8.7019102170476845</c:v>
                </c:pt>
                <c:pt idx="2">
                  <c:v>-33.616899003883887</c:v>
                </c:pt>
                <c:pt idx="3">
                  <c:v>2.35527637178338</c:v>
                </c:pt>
                <c:pt idx="4">
                  <c:v>-33.060822653386658</c:v>
                </c:pt>
                <c:pt idx="5">
                  <c:v>-15.320976889233723</c:v>
                </c:pt>
                <c:pt idx="6">
                  <c:v>-16.335557346747354</c:v>
                </c:pt>
                <c:pt idx="7">
                  <c:v>-24.471079058149552</c:v>
                </c:pt>
                <c:pt idx="8">
                  <c:v>-9.4327670333530804</c:v>
                </c:pt>
                <c:pt idx="9">
                  <c:v>-12.279026341312525</c:v>
                </c:pt>
                <c:pt idx="10">
                  <c:v>-27.43115653328244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F-4BE3-B9CE-8E29201E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96986702422342E-2"/>
                  <c:y val="0.146875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F-4BE3-B9CE-8E29201E74B3}"/>
                </c:ext>
              </c:extLst>
            </c:dLbl>
            <c:dLbl>
              <c:idx val="5"/>
              <c:layout>
                <c:manualLayout>
                  <c:x val="1.08482422430797E-2"/>
                  <c:y val="2.187524606299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F-4BE3-B9CE-8E29201E74B3}"/>
                </c:ext>
              </c:extLst>
            </c:dLbl>
            <c:dLbl>
              <c:idx val="7"/>
              <c:layout>
                <c:manualLayout>
                  <c:x val="1.8596986702422231E-2"/>
                  <c:y val="0.14062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F-4BE3-B9CE-8E29201E74B3}"/>
                </c:ext>
              </c:extLst>
            </c:dLbl>
            <c:dLbl>
              <c:idx val="9"/>
              <c:layout>
                <c:manualLayout>
                  <c:x val="1.8596986702422342E-2"/>
                  <c:y val="9.3749999999999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-5.2774314922603756</c:v>
                </c:pt>
                <c:pt idx="1">
                  <c:v>-16.930925996049641</c:v>
                </c:pt>
                <c:pt idx="2">
                  <c:v>-12.797075694390482</c:v>
                </c:pt>
                <c:pt idx="3">
                  <c:v>-9.3021174934599227</c:v>
                </c:pt>
                <c:pt idx="4">
                  <c:v>-23.472313183073311</c:v>
                </c:pt>
                <c:pt idx="5">
                  <c:v>-12.860166017557061</c:v>
                </c:pt>
                <c:pt idx="6">
                  <c:v>-20.742680014343996</c:v>
                </c:pt>
                <c:pt idx="7">
                  <c:v>-4.3569764658931289</c:v>
                </c:pt>
                <c:pt idx="8">
                  <c:v>-11.443416776205343</c:v>
                </c:pt>
                <c:pt idx="9">
                  <c:v>-1.7687342782535576</c:v>
                </c:pt>
                <c:pt idx="10">
                  <c:v>-29.946846903116114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F-4BE3-B9CE-8E29201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516335"/>
        <c:axId val="915546543"/>
      </c:barChart>
      <c:catAx>
        <c:axId val="91051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915546543"/>
        <c:crosses val="autoZero"/>
        <c:auto val="1"/>
        <c:lblAlgn val="ctr"/>
        <c:lblOffset val="100"/>
        <c:noMultiLvlLbl val="0"/>
      </c:catAx>
      <c:valAx>
        <c:axId val="91554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1051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30/11/65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657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9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788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30/11/65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1886" y="1626921"/>
            <a:ext cx="2375066" cy="1009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Total Performance Score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0" y="2762990"/>
            <a:ext cx="2149434" cy="67293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Net Working Capital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774"/>
          <a:stretch/>
        </p:blipFill>
        <p:spPr bwMode="auto">
          <a:xfrm>
            <a:off x="6139543" y="1506738"/>
            <a:ext cx="2790701" cy="9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69968A-8F8C-4F59-A795-63BE9152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771"/>
            <a:ext cx="7886700" cy="77150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ตัวชี้วัดประสิทธิภาพหน่วยบริการ (วงเงิน 10,000,000 บาท)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4C19E7EC-FFD9-4B17-8366-CDB622798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92731"/>
              </p:ext>
            </p:extLst>
          </p:nvPr>
        </p:nvGraphicFramePr>
        <p:xfrm>
          <a:off x="219723" y="1257854"/>
          <a:ext cx="8822184" cy="3875104"/>
        </p:xfrm>
        <a:graphic>
          <a:graphicData uri="http://schemas.openxmlformats.org/drawingml/2006/table">
            <a:tbl>
              <a:tblPr/>
              <a:tblGrid>
                <a:gridCol w="3548849">
                  <a:extLst>
                    <a:ext uri="{9D8B030D-6E8A-4147-A177-3AD203B41FA5}">
                      <a16:colId xmlns:a16="http://schemas.microsoft.com/office/drawing/2014/main" val="403570569"/>
                    </a:ext>
                  </a:extLst>
                </a:gridCol>
                <a:gridCol w="5273335">
                  <a:extLst>
                    <a:ext uri="{9D8B030D-6E8A-4147-A177-3AD203B41FA5}">
                      <a16:colId xmlns:a16="http://schemas.microsoft.com/office/drawing/2014/main" val="2053996310"/>
                    </a:ext>
                  </a:extLst>
                </a:gridCol>
              </a:tblGrid>
              <a:tr h="29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2565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2566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11173"/>
                  </a:ext>
                </a:extLst>
              </a:tr>
              <a:tr h="1707945">
                <a:tc>
                  <a:txBody>
                    <a:bodyPr/>
                    <a:lstStyle/>
                    <a:p>
                      <a:pPr marL="0" indent="0" algn="l" rtl="0" fontAlgn="t">
                        <a:buNone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ความทันเวลาการส่งข้อมูลผู้ป่วยในสิทธิ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rtl="0" fontAlgn="t">
                        <a:buNone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ที่ส่งผ่าน สปสช.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1.ร้อยละการตรวจสอบข้อมูล ติด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Deny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ในรพศ./รพท./รพช. ทุกแห่ง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ข้อมูลตั้งแต่ 1 ตุลาคม 2565 - 31 มีนาคม 2566 (6 เดือน)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Deny : R03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ไม่เป็นไปตามหลักเกณฑ์เงื่อนไขการ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walk in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 : 349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ไม่พบข้อมูลการ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Authentication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: 179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เกิดจากบันทึกข้อมูลซ้ำซ้อนกันกับข้อมูลที่เคยส่งขอเบิก หรือมีข้อมูล                   ผู้ป่วยใน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admit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วันเดียวกันมากกว่า 1 ครั้ง ในหน่วยบริการเดียวกัน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61103"/>
                  </a:ext>
                </a:extLst>
              </a:tr>
              <a:tr h="57200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คะแนนการส่งงบทดลอง </a:t>
                      </a:r>
                    </a:p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ประเมินจากคะแนนงบทดลองแม่ข่าย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คะแนนการส่งงบทดลอง ประเมินจากคะแนนงบทดลองแม่ข่าย 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ข้อมูลตั้งแต่ </a:t>
                      </a: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 พฤศจิกายน 2565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เมษายน 2566 (6 เดือน)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50522"/>
                  </a:ext>
                </a:extLst>
              </a:tr>
              <a:tr h="101510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คุณภาพการตรวจเวชระเบียน 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ประเมินจากร้อยละการเปลี่ยนแปลง ก่อน/หลัง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Audit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ร้อยละ การตรวจสอบข้อมูลการเบิกจ่าย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Fee Schedule 15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                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Pre-audit)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ที่ไม่ผ่านการตรวจสอบ (ติด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Deny)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 รพศ./รพท./รพช. ทุกแห่ง                    ไม่รวมเครือข่าย ข้อมูลตั้งแต่ 1 ตุลาคม 2565 - 31 มีนาคม 2566 (6 เดือน)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84649"/>
                  </a:ext>
                </a:extLst>
              </a:tr>
              <a:tr h="29002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จัดสรร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Bonus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ให้แก่หน่วยบริการที่ได้คะแนนเต็ม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จัดสรร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Bonus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ให้แก่หน่วยบริการที่ได้คะแนนสูงสุด 5 ลำดับแรก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2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02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18FA89-6251-40BF-B873-6E1E796B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95" y="335686"/>
            <a:ext cx="7197571" cy="609230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ข้อมูลการเบิกจ่าย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 Fee Schedule 15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7BBF91-C272-4DCD-8376-3E6F84B9A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0" y="1024810"/>
            <a:ext cx="6671569" cy="43545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บริการการตรวจคัดกรองมะเร็งปากมดลูก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บริการฝากครรภ์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บริการการป้องกันและควบคุมโรคโลหิตจาง</a:t>
            </a:r>
            <a:r>
              <a:rPr lang="th-TH" sz="7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ธาลัสซี</a:t>
            </a: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เมียในหญิงตั้งครรภ์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บริการวางแผนครอบครัวและการป้องกันการตั้งครรภ์ไม่พึงประสงค์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บริการตรวจคัดกรองและค้นหาวัณโรคในกลุ่มเสี่ยงสูง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6) บริการการคัดกรอง</a:t>
            </a:r>
            <a:r>
              <a:rPr lang="th-TH" sz="7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ธาลัสซี</a:t>
            </a: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เมียและการคัดกรองซิฟิลิสในสามีหรือคู่ของหญิงตั้งครรภ์*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7) การตรวจหลังคลอด*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8) การทดสอบการตั้งครรภ์*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9) บริการคัดกรองและประเมินปัจจัยเสี่ยงต่อสุขภาพกาย/สุขภาพจิต*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10) บริการคัดกรองโลหิตจางจากการขาดธาตุเหล็ก*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11) บริการยาเม็ดเสริมธาตุเหล็ก*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12) บริการวัคซีนคอตีบ-บาดทะยัก (</a:t>
            </a:r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dT) </a:t>
            </a: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ในผู้ใหญ่*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13) บริการเคลือบฟลูออไรด์ (กลุ่มสี่ยง)*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14) บริการฉีดวัคซีนป้องกันโรคไข้หวัดใหญ่ตามฤดูกาล</a:t>
            </a:r>
          </a:p>
          <a:p>
            <a:pPr marL="0" indent="0">
              <a:buNone/>
            </a:pPr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15) บริการตรวจคัดกรองมะเร็งลำไส้ใหญ่และลำไส้ตรง (</a:t>
            </a:r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Fit test)*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114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ตุลาคม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953" y="5376446"/>
            <a:ext cx="914400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62013" indent="-404813"/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ระดับวิกฤตทางการเงิน ดาวน์โหลดจาก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website </a:t>
            </a:r>
            <a:r>
              <a:rPr lang="en-US" sz="1600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http://hfo65.cfo.in.th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กองเศรษฐกิจสุขภาพและหลักประกันสุขภาพ ณ วันที่  22 พ.ย 2565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ECEADD0-0FA1-4A8F-A299-FA6CC68F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56" y="580990"/>
            <a:ext cx="7984394" cy="47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เดือนตุลาคม 2565)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934132" y="5494289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พ.ย 2565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97C9FDF-2AB8-493F-AADF-443BF7F17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7"/>
          <a:stretch/>
        </p:blipFill>
        <p:spPr>
          <a:xfrm>
            <a:off x="815788" y="455616"/>
            <a:ext cx="7611035" cy="50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31 ตุลาคม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พ.ย 2565</a:t>
            </a: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3BA3C5D4-57C5-4EF8-9B68-DAF0D82A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566697"/>
              </p:ext>
            </p:extLst>
          </p:nvPr>
        </p:nvGraphicFramePr>
        <p:xfrm>
          <a:off x="335666" y="825500"/>
          <a:ext cx="81948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24433" y="98247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Total Performance Score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ของหน่วยบริการ  จังหวัดเพชรบูรณ์</a:t>
            </a: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 2565 ไตรมาส  4/2565  ประมวลผลข้อมูล ณวันที่ 28 พฤศจิกายน 2565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6E0D2E5-3EFB-422D-BF6E-BCDC97582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739953"/>
            <a:ext cx="9039225" cy="4876800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5FD227A5-DF29-4939-8033-2792F7B0BB41}"/>
              </a:ext>
            </a:extLst>
          </p:cNvPr>
          <p:cNvSpPr/>
          <p:nvPr/>
        </p:nvSpPr>
        <p:spPr>
          <a:xfrm>
            <a:off x="7924799" y="749273"/>
            <a:ext cx="593765" cy="48767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80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2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1837535"/>
            <a:ext cx="648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</a:rPr>
              <a:t>งบค่าเสื่อม </a:t>
            </a:r>
          </a:p>
          <a:p>
            <a:pPr algn="ctr"/>
            <a:r>
              <a:rPr lang="th-TH" sz="4400" b="1" dirty="0">
                <a:solidFill>
                  <a:schemeClr val="bg1"/>
                </a:solidFill>
              </a:rPr>
              <a:t>ปีงบประมาณ 2566</a:t>
            </a:r>
          </a:p>
        </p:txBody>
      </p:sp>
    </p:spTree>
    <p:extLst>
      <p:ext uri="{BB962C8B-B14F-4D97-AF65-F5344CB8AC3E}">
        <p14:creationId xmlns:p14="http://schemas.microsoft.com/office/powerpoint/2010/main" val="337258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B2D8CD-1F8B-4A95-9E20-65280157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สรุปการดำเนินการตามงบประมาณ (ตามจำนวนงบประมาณ) ปีงบประมาณ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DF20594-2563-4546-AD66-B9F328B9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5" y="1382606"/>
            <a:ext cx="7977469" cy="413385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6313B72-7124-4DDB-8057-70D642F792B5}"/>
              </a:ext>
            </a:extLst>
          </p:cNvPr>
          <p:cNvSpPr txBox="1"/>
          <p:nvPr/>
        </p:nvSpPr>
        <p:spPr>
          <a:xfrm>
            <a:off x="5450541" y="551645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dirty="0">
                <a:cs typeface="+mj-cs"/>
              </a:rPr>
              <a:t>ที่มา </a:t>
            </a:r>
            <a:r>
              <a:rPr lang="en-US" sz="1200" dirty="0">
                <a:cs typeface="+mj-cs"/>
              </a:rPr>
              <a:t>: </a:t>
            </a:r>
            <a:r>
              <a:rPr lang="en-US" sz="1200" dirty="0">
                <a:cs typeface="+mj-cs"/>
                <a:hlinkClick r:id="rId3"/>
              </a:rPr>
              <a:t>https://ucapps.nhso.go.th</a:t>
            </a:r>
            <a:r>
              <a:rPr lang="en-US" sz="1200" dirty="0">
                <a:cs typeface="+mj-cs"/>
              </a:rPr>
              <a:t> </a:t>
            </a:r>
            <a:r>
              <a:rPr lang="th-TH" sz="1200" dirty="0">
                <a:cs typeface="+mj-cs"/>
              </a:rPr>
              <a:t>ณ วันที่ 28 พ.ย.2565</a:t>
            </a:r>
          </a:p>
        </p:txBody>
      </p:sp>
    </p:spTree>
    <p:extLst>
      <p:ext uri="{BB962C8B-B14F-4D97-AF65-F5344CB8AC3E}">
        <p14:creationId xmlns:p14="http://schemas.microsoft.com/office/powerpoint/2010/main" val="1532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6CAD7B-E3B4-9548-6D48-F5803C763B62}"/>
              </a:ext>
            </a:extLst>
          </p:cNvPr>
          <p:cNvSpPr/>
          <p:nvPr/>
        </p:nvSpPr>
        <p:spPr>
          <a:xfrm>
            <a:off x="552636" y="1453344"/>
            <a:ext cx="7943294" cy="2916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th-TH" sz="3600" b="1" u="sng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ตัวชี้วัดประสิทธิภาพหน่วยบริการ 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ปีงบประมาณ 2566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เพื่อจัดสรรเงินกันระดับเขต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298214061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12043</TotalTime>
  <Words>660</Words>
  <Application>Microsoft Office PowerPoint</Application>
  <PresentationFormat>นำเสนอทางหน้าจอ (16:10)</PresentationFormat>
  <Paragraphs>63</Paragraphs>
  <Slides>11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Calibri</vt:lpstr>
      <vt:lpstr>TH SarabunPSK</vt:lpstr>
      <vt:lpstr>Calibri Light</vt:lpstr>
      <vt:lpstr>Angsana New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สรุปการดำเนินการตามงบประมาณ (ตามจำนวนงบประมาณ) ปีงบประมาณ 2566</vt:lpstr>
      <vt:lpstr>งานนำเสนอ PowerPoint</vt:lpstr>
      <vt:lpstr>ตัวชี้วัดประสิทธิภาพหน่วยบริการ (วงเงิน 10,000,000 บาท)</vt:lpstr>
      <vt:lpstr>ข้อมูลการเบิกจ่าย PP Fee Schedule 15 รายการ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995</cp:revision>
  <cp:lastPrinted>2022-11-01T03:33:43Z</cp:lastPrinted>
  <dcterms:created xsi:type="dcterms:W3CDTF">2020-01-27T08:50:32Z</dcterms:created>
  <dcterms:modified xsi:type="dcterms:W3CDTF">2022-11-30T08:32:40Z</dcterms:modified>
</cp:coreProperties>
</file>