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4" r:id="rId1"/>
    <p:sldMasterId id="2147483828" r:id="rId2"/>
    <p:sldMasterId id="2147483840" r:id="rId3"/>
    <p:sldMasterId id="2147483864" r:id="rId4"/>
  </p:sldMasterIdLst>
  <p:notesMasterIdLst>
    <p:notesMasterId r:id="rId24"/>
  </p:notesMasterIdLst>
  <p:sldIdLst>
    <p:sldId id="317" r:id="rId5"/>
    <p:sldId id="432" r:id="rId6"/>
    <p:sldId id="433" r:id="rId7"/>
    <p:sldId id="459" r:id="rId8"/>
    <p:sldId id="460" r:id="rId9"/>
    <p:sldId id="314" r:id="rId10"/>
    <p:sldId id="315" r:id="rId11"/>
    <p:sldId id="434" r:id="rId12"/>
    <p:sldId id="435" r:id="rId13"/>
    <p:sldId id="316" r:id="rId14"/>
    <p:sldId id="458" r:id="rId15"/>
    <p:sldId id="441" r:id="rId16"/>
    <p:sldId id="453" r:id="rId17"/>
    <p:sldId id="444" r:id="rId18"/>
    <p:sldId id="445" r:id="rId19"/>
    <p:sldId id="455" r:id="rId20"/>
    <p:sldId id="457" r:id="rId21"/>
    <p:sldId id="461" r:id="rId22"/>
    <p:sldId id="462" r:id="rId23"/>
  </p:sldIdLst>
  <p:sldSz cx="9906000" cy="6858000" type="A4"/>
  <p:notesSz cx="6858000" cy="9144000"/>
  <p:embeddedFontLst>
    <p:embeddedFont>
      <p:font typeface="Bodoni MT Black" panose="02070A03080606020203" pitchFamily="18" charset="0"/>
      <p:bold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TH SarabunIT๙" panose="020B0500040200020003" charset="-34"/>
      <p:regular r:id="rId35"/>
      <p:bold r:id="rId36"/>
      <p:italic r:id="rId37"/>
      <p:boldItalic r:id="rId38"/>
    </p:embeddedFont>
    <p:embeddedFont>
      <p:font typeface="TH SarabunPSK" panose="020B0500040200020003" pitchFamily="34" charset="-34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EDAFA2-0B70-48BE-96C1-81AC56650613}">
          <p14:sldIdLst>
            <p14:sldId id="317"/>
            <p14:sldId id="432"/>
            <p14:sldId id="433"/>
            <p14:sldId id="459"/>
            <p14:sldId id="460"/>
            <p14:sldId id="314"/>
            <p14:sldId id="315"/>
            <p14:sldId id="434"/>
            <p14:sldId id="435"/>
            <p14:sldId id="316"/>
            <p14:sldId id="458"/>
          </p14:sldIdLst>
        </p14:section>
        <p14:section name="Untitled Section" id="{FEA610AF-CAAA-47A3-8BBC-19FCD347D834}">
          <p14:sldIdLst>
            <p14:sldId id="441"/>
            <p14:sldId id="453"/>
            <p14:sldId id="444"/>
            <p14:sldId id="445"/>
            <p14:sldId id="455"/>
            <p14:sldId id="457"/>
            <p14:sldId id="461"/>
            <p14:sldId id="4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dern" initials="M" lastIdx="1" clrIdx="0">
    <p:extLst>
      <p:ext uri="{19B8F6BF-5375-455C-9EA6-DF929625EA0E}">
        <p15:presenceInfo xmlns:p15="http://schemas.microsoft.com/office/powerpoint/2012/main" userId="Mode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  <a:srgbClr val="FEE862"/>
    <a:srgbClr val="00CCFF"/>
    <a:srgbClr val="F67E27"/>
    <a:srgbClr val="235E64"/>
    <a:srgbClr val="FFFFFF"/>
    <a:srgbClr val="FFFFCC"/>
    <a:srgbClr val="976208"/>
    <a:srgbClr val="704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054" autoAdjust="0"/>
    <p:restoredTop sz="95064" autoAdjust="0"/>
  </p:normalViewPr>
  <p:slideViewPr>
    <p:cSldViewPr>
      <p:cViewPr varScale="1">
        <p:scale>
          <a:sx n="66" d="100"/>
          <a:sy n="66" d="100"/>
        </p:scale>
        <p:origin x="328" y="4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7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0066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3200" b="1" dirty="0">
                <a:solidFill>
                  <a:srgbClr val="000066"/>
                </a:solidFill>
                <a:effectLst/>
              </a:rPr>
              <a:t>การเจรจาขอรับบริจาค</a:t>
            </a:r>
            <a:endParaRPr lang="th-TH" sz="3200" dirty="0">
              <a:solidFill>
                <a:srgbClr val="000066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000066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Potential eye donor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สค.</c:v>
                </c:pt>
                <c:pt idx="5">
                  <c:v>กย</c:v>
                </c:pt>
                <c:pt idx="6">
                  <c:v>ตค.</c:v>
                </c:pt>
                <c:pt idx="7">
                  <c:v>พย.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</c:v>
                </c:pt>
                <c:pt idx="1">
                  <c:v>36</c:v>
                </c:pt>
                <c:pt idx="2">
                  <c:v>22</c:v>
                </c:pt>
                <c:pt idx="3">
                  <c:v>27</c:v>
                </c:pt>
                <c:pt idx="4">
                  <c:v>30</c:v>
                </c:pt>
                <c:pt idx="5">
                  <c:v>21</c:v>
                </c:pt>
                <c:pt idx="6">
                  <c:v>38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B-467C-AA3B-E247CD7CBC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เจรจา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สค.</c:v>
                </c:pt>
                <c:pt idx="5">
                  <c:v>กย</c:v>
                </c:pt>
                <c:pt idx="6">
                  <c:v>ตค.</c:v>
                </c:pt>
                <c:pt idx="7">
                  <c:v>พย.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</c:v>
                </c:pt>
                <c:pt idx="1">
                  <c:v>14</c:v>
                </c:pt>
                <c:pt idx="2">
                  <c:v>7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30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B-467C-AA3B-E247CD7CBC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647376"/>
        <c:axId val="188648944"/>
      </c:barChart>
      <c:catAx>
        <c:axId val="1886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88648944"/>
        <c:crosses val="autoZero"/>
        <c:auto val="1"/>
        <c:lblAlgn val="ctr"/>
        <c:lblOffset val="100"/>
        <c:noMultiLvlLbl val="0"/>
      </c:catAx>
      <c:valAx>
        <c:axId val="18864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dirty="0"/>
                  <a:t>จำนวน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8864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20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/>
              <a:t>การเจรจาสำเร็จ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เจรจา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</c:v>
                </c:pt>
                <c:pt idx="5">
                  <c:v>กย</c:v>
                </c:pt>
                <c:pt idx="6">
                  <c:v>ตค</c:v>
                </c:pt>
                <c:pt idx="7">
                  <c:v>พย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</c:v>
                </c:pt>
                <c:pt idx="1">
                  <c:v>14</c:v>
                </c:pt>
                <c:pt idx="2">
                  <c:v>7</c:v>
                </c:pt>
                <c:pt idx="3">
                  <c:v>21</c:v>
                </c:pt>
                <c:pt idx="4">
                  <c:v>23</c:v>
                </c:pt>
                <c:pt idx="5">
                  <c:v>17</c:v>
                </c:pt>
                <c:pt idx="6">
                  <c:v>30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4-4245-B0B4-DAE1E2580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ยินยอม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</c:v>
                </c:pt>
                <c:pt idx="5">
                  <c:v>กย</c:v>
                </c:pt>
                <c:pt idx="6">
                  <c:v>ตค</c:v>
                </c:pt>
                <c:pt idx="7">
                  <c:v>พย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4-4245-B0B4-DAE1E25801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645416"/>
        <c:axId val="175705104"/>
      </c:barChart>
      <c:catAx>
        <c:axId val="18864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75705104"/>
        <c:crosses val="autoZero"/>
        <c:auto val="1"/>
        <c:lblAlgn val="ctr"/>
        <c:lblOffset val="100"/>
        <c:noMultiLvlLbl val="0"/>
      </c:catAx>
      <c:valAx>
        <c:axId val="17570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dirty="0"/>
                  <a:t>จำนวน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8864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24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3200"/>
              <a:t>การจัดเก็บดวงตา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ยินยอม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</c:v>
                </c:pt>
                <c:pt idx="5">
                  <c:v>กย</c:v>
                </c:pt>
                <c:pt idx="6">
                  <c:v>ตค</c:v>
                </c:pt>
                <c:pt idx="7">
                  <c:v>พย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9-47A9-BF83-35120E659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จัดเก็บ</c:v>
                </c:pt>
              </c:strCache>
            </c:strRef>
          </c:tx>
          <c:spPr>
            <a:solidFill>
              <a:srgbClr val="0000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เมย.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สค</c:v>
                </c:pt>
                <c:pt idx="5">
                  <c:v>กย</c:v>
                </c:pt>
                <c:pt idx="6">
                  <c:v>ตค</c:v>
                </c:pt>
                <c:pt idx="7">
                  <c:v>พย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6</c:v>
                </c:pt>
                <c:pt idx="6">
                  <c:v>6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89-47A9-BF83-35120E659D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709024"/>
        <c:axId val="175710984"/>
      </c:barChart>
      <c:catAx>
        <c:axId val="17570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75710984"/>
        <c:crosses val="autoZero"/>
        <c:auto val="1"/>
        <c:lblAlgn val="ctr"/>
        <c:lblOffset val="100"/>
        <c:noMultiLvlLbl val="0"/>
      </c:catAx>
      <c:valAx>
        <c:axId val="17571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r>
                  <a:rPr lang="th-TH" dirty="0"/>
                  <a:t>จำนวน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17570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2400" b="1">
          <a:solidFill>
            <a:schemeClr val="tx1"/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8T05:48:02.953" idx="1">
    <p:pos x="4980" y="75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EFDB-A812-4055-B61E-CB5849B8267A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5881F-EE76-4A7A-B030-327D7368E61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23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e5a830f8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0e5a830f8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038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01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229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23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5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4663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5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1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39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7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99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50792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3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layout">
  <p:cSld name="Cover Slide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5253204"/>
            <a:ext cx="9906000" cy="1604797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1000">
                <a:srgbClr val="FFFFFF">
                  <a:alpha val="0"/>
                </a:srgbClr>
              </a:gs>
              <a:gs pos="50000">
                <a:srgbClr val="FFFFFF">
                  <a:alpha val="87843"/>
                </a:srgbClr>
              </a:gs>
              <a:gs pos="8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7773" y="5455833"/>
            <a:ext cx="9906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-108" y="6248867"/>
            <a:ext cx="99060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39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Layout">
  <p:cSld name="Agenda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394054" y="585367"/>
            <a:ext cx="5444725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36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Layout 1">
  <p:cSld name="Agenda Layout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1886490" y="483767"/>
            <a:ext cx="79521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818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Break Layout">
  <p:cSld name="Section Break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46167" y="3670647"/>
            <a:ext cx="4862325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16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Basic Layout">
  <p:cSld name="4_Basic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/>
        </p:nvSpPr>
        <p:spPr>
          <a:xfrm>
            <a:off x="1052567" y="2436383"/>
            <a:ext cx="7878875" cy="3072341"/>
          </a:xfrm>
          <a:prstGeom prst="rect">
            <a:avLst/>
          </a:prstGeom>
          <a:noFill/>
          <a:ln w="38100" cap="flat" cmpd="sng">
            <a:solidFill>
              <a:srgbClr val="477DC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1520619" y="1392966"/>
            <a:ext cx="1716191" cy="2112235"/>
          </a:xfrm>
          <a:prstGeom prst="ellipse">
            <a:avLst/>
          </a:prstGeom>
          <a:solidFill>
            <a:srgbClr val="477DC7"/>
          </a:solidFill>
          <a:ln w="25400" cap="flat" cmpd="sng">
            <a:solidFill>
              <a:srgbClr val="477DC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3421018" y="1198167"/>
            <a:ext cx="648505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3415858" y="1991200"/>
            <a:ext cx="648505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0838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Basic Layout">
  <p:cSld name="7_Basic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0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sic Layout">
  <p:cSld name="6_Basic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>
            <a:spLocks noGrp="1"/>
          </p:cNvSpPr>
          <p:nvPr>
            <p:ph type="pic" idx="2"/>
          </p:nvPr>
        </p:nvSpPr>
        <p:spPr>
          <a:xfrm>
            <a:off x="501965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>
            <a:spLocks noGrp="1"/>
          </p:cNvSpPr>
          <p:nvPr>
            <p:ph type="pic" idx="3"/>
          </p:nvPr>
        </p:nvSpPr>
        <p:spPr>
          <a:xfrm>
            <a:off x="3572747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>
            <a:spLocks noGrp="1"/>
          </p:cNvSpPr>
          <p:nvPr>
            <p:ph type="pic" idx="4"/>
          </p:nvPr>
        </p:nvSpPr>
        <p:spPr>
          <a:xfrm>
            <a:off x="6643529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39750" y="0"/>
            <a:ext cx="97695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131977" y="793033"/>
            <a:ext cx="97695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88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1515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asic Layout">
  <p:cSld name="1_Basic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39750" y="0"/>
            <a:ext cx="97695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131977" y="793033"/>
            <a:ext cx="97695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147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Images and Contents Layout">
  <p:cSld name="52_Images and Contents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>
            <a:spLocks noGrp="1"/>
          </p:cNvSpPr>
          <p:nvPr>
            <p:ph type="pic" idx="2"/>
          </p:nvPr>
        </p:nvSpPr>
        <p:spPr>
          <a:xfrm>
            <a:off x="0" y="-1"/>
            <a:ext cx="990600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050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Images and Contents Layout">
  <p:cSld name="6_Images and Contents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/>
        </p:nvSpPr>
        <p:spPr>
          <a:xfrm>
            <a:off x="4956125" y="0"/>
            <a:ext cx="2476500" cy="6858000"/>
          </a:xfrm>
          <a:prstGeom prst="rect">
            <a:avLst/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1"/>
          <p:cNvSpPr>
            <a:spLocks noGrp="1"/>
          </p:cNvSpPr>
          <p:nvPr>
            <p:ph type="pic" idx="2"/>
          </p:nvPr>
        </p:nvSpPr>
        <p:spPr>
          <a:xfrm>
            <a:off x="7429500" y="931705"/>
            <a:ext cx="2476500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>
            <a:spLocks noGrp="1"/>
          </p:cNvSpPr>
          <p:nvPr>
            <p:ph type="pic" idx="3"/>
          </p:nvPr>
        </p:nvSpPr>
        <p:spPr>
          <a:xfrm>
            <a:off x="4956125" y="3438143"/>
            <a:ext cx="2476500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4"/>
          </p:nvPr>
        </p:nvSpPr>
        <p:spPr>
          <a:xfrm>
            <a:off x="2480214" y="932724"/>
            <a:ext cx="2476500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1"/>
          <p:cNvSpPr>
            <a:spLocks noGrp="1"/>
          </p:cNvSpPr>
          <p:nvPr>
            <p:ph type="pic" idx="5"/>
          </p:nvPr>
        </p:nvSpPr>
        <p:spPr>
          <a:xfrm>
            <a:off x="0" y="3439161"/>
            <a:ext cx="2476500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6"/>
          </p:nvPr>
        </p:nvSpPr>
        <p:spPr>
          <a:xfrm>
            <a:off x="165100" y="3642361"/>
            <a:ext cx="2476500" cy="2496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8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Images and Contents Layout">
  <p:cSld name="5_Images and Contents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 descr="D:\Fullppt\005-PNG이미지\노트북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97650" y="1316766"/>
            <a:ext cx="6974697" cy="436608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2"/>
          <p:cNvSpPr/>
          <p:nvPr/>
        </p:nvSpPr>
        <p:spPr>
          <a:xfrm>
            <a:off x="253253" y="5682851"/>
            <a:ext cx="9399494" cy="722481"/>
          </a:xfrm>
          <a:prstGeom prst="rect">
            <a:avLst/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986202" y="1873325"/>
            <a:ext cx="3342730" cy="304249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707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Title Slide">
  <p:cSld name="35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2882035" y="1"/>
            <a:ext cx="414193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pic" idx="3"/>
          </p:nvPr>
        </p:nvSpPr>
        <p:spPr>
          <a:xfrm>
            <a:off x="0" y="1"/>
            <a:ext cx="2768757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4"/>
          </p:nvPr>
        </p:nvSpPr>
        <p:spPr>
          <a:xfrm>
            <a:off x="7137243" y="1"/>
            <a:ext cx="2768757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3566616"/>
            <a:ext cx="2768757" cy="3291387"/>
          </a:xfrm>
          <a:prstGeom prst="rect">
            <a:avLst/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7137243" y="3566614"/>
            <a:ext cx="2768757" cy="3291387"/>
          </a:xfrm>
          <a:prstGeom prst="rect">
            <a:avLst/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223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s and Contents Layout">
  <p:cSld name="Images and Contents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 flipH="1">
            <a:off x="0" y="3044957"/>
            <a:ext cx="9906000" cy="1686604"/>
          </a:xfrm>
          <a:prstGeom prst="rect">
            <a:avLst/>
          </a:prstGeom>
          <a:solidFill>
            <a:srgbClr val="477DC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4" descr="D:\Fullppt\PNG이미지\핸드폰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6787" y="1796820"/>
            <a:ext cx="3042338" cy="45344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>
            <a:spLocks noGrp="1"/>
          </p:cNvSpPr>
          <p:nvPr>
            <p:ph type="pic" idx="2"/>
          </p:nvPr>
        </p:nvSpPr>
        <p:spPr>
          <a:xfrm>
            <a:off x="4068489" y="1981017"/>
            <a:ext cx="1754576" cy="3335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81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6_Title Slide">
  <p:cSld name="46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585000" y="3427943"/>
            <a:ext cx="8736000" cy="961165"/>
          </a:xfrm>
          <a:prstGeom prst="rect">
            <a:avLst/>
          </a:prstGeom>
          <a:solidFill>
            <a:srgbClr val="47A3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585000" y="1556724"/>
            <a:ext cx="4368000" cy="1872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3"/>
          </p:nvPr>
        </p:nvSpPr>
        <p:spPr>
          <a:xfrm>
            <a:off x="4953000" y="4389108"/>
            <a:ext cx="4368000" cy="18722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526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Images and Contents Layout">
  <p:cSld name="4_Images and Contents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0" y="0"/>
            <a:ext cx="9906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127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6_Images and Contents Layout">
  <p:cSld name="46_Images and Contents Layou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>
            <a:spLocks noGrp="1"/>
          </p:cNvSpPr>
          <p:nvPr>
            <p:ph type="pic" idx="2"/>
          </p:nvPr>
        </p:nvSpPr>
        <p:spPr>
          <a:xfrm>
            <a:off x="428498" y="1689610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>
            <a:spLocks noGrp="1"/>
          </p:cNvSpPr>
          <p:nvPr>
            <p:ph type="pic" idx="3"/>
          </p:nvPr>
        </p:nvSpPr>
        <p:spPr>
          <a:xfrm>
            <a:off x="428498" y="4101076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>
            <a:spLocks noGrp="1"/>
          </p:cNvSpPr>
          <p:nvPr>
            <p:ph type="pic" idx="4"/>
          </p:nvPr>
        </p:nvSpPr>
        <p:spPr>
          <a:xfrm>
            <a:off x="2070987" y="1689610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>
            <a:spLocks noGrp="1"/>
          </p:cNvSpPr>
          <p:nvPr>
            <p:ph type="pic" idx="5"/>
          </p:nvPr>
        </p:nvSpPr>
        <p:spPr>
          <a:xfrm>
            <a:off x="2070987" y="4101076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>
            <a:spLocks noGrp="1"/>
          </p:cNvSpPr>
          <p:nvPr>
            <p:ph type="pic" idx="6"/>
          </p:nvPr>
        </p:nvSpPr>
        <p:spPr>
          <a:xfrm>
            <a:off x="6214059" y="1689610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>
            <a:spLocks noGrp="1"/>
          </p:cNvSpPr>
          <p:nvPr>
            <p:ph type="pic" idx="7"/>
          </p:nvPr>
        </p:nvSpPr>
        <p:spPr>
          <a:xfrm>
            <a:off x="6214060" y="4101076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8"/>
          </p:nvPr>
        </p:nvSpPr>
        <p:spPr>
          <a:xfrm>
            <a:off x="7856548" y="1689610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pic" idx="9"/>
          </p:nvPr>
        </p:nvSpPr>
        <p:spPr>
          <a:xfrm>
            <a:off x="7856548" y="4101076"/>
            <a:ext cx="1560173" cy="23042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/>
          <p:nvPr/>
        </p:nvSpPr>
        <p:spPr>
          <a:xfrm>
            <a:off x="3713475" y="1700807"/>
            <a:ext cx="2418269" cy="4704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39750" y="203200"/>
            <a:ext cx="97695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131977" y="996233"/>
            <a:ext cx="97695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001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Basic Layout">
  <p:cSld name="2_Basic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622048" y="139820"/>
            <a:ext cx="728715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2616250" y="932853"/>
            <a:ext cx="728715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00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0144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Layout">
  <p:cSld name="End Slide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>
            <a:spLocks noGrp="1"/>
          </p:cNvSpPr>
          <p:nvPr>
            <p:ph type="pic" idx="2"/>
          </p:nvPr>
        </p:nvSpPr>
        <p:spPr>
          <a:xfrm>
            <a:off x="-650" y="4"/>
            <a:ext cx="9906000" cy="5348677"/>
          </a:xfrm>
          <a:prstGeom prst="flowChartMerg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11125" y="53848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3250" y="61778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456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con sets layout">
  <p:cSld name="icon sets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0"/>
          <p:cNvGrpSpPr/>
          <p:nvPr/>
        </p:nvGrpSpPr>
        <p:grpSpPr>
          <a:xfrm>
            <a:off x="383509" y="1508787"/>
            <a:ext cx="3087327" cy="4865561"/>
            <a:chOff x="354008" y="1131589"/>
            <a:chExt cx="2849840" cy="3649171"/>
          </a:xfrm>
        </p:grpSpPr>
        <p:grpSp>
          <p:nvGrpSpPr>
            <p:cNvPr id="91" name="Google Shape;91;p20"/>
            <p:cNvGrpSpPr/>
            <p:nvPr/>
          </p:nvGrpSpPr>
          <p:grpSpPr>
            <a:xfrm>
              <a:off x="354008" y="1131589"/>
              <a:ext cx="2849840" cy="3649171"/>
              <a:chOff x="354008" y="1131589"/>
              <a:chExt cx="2849840" cy="3649171"/>
            </a:xfrm>
          </p:grpSpPr>
          <p:sp>
            <p:nvSpPr>
              <p:cNvPr id="92" name="Google Shape;92;p20"/>
              <p:cNvSpPr/>
              <p:nvPr/>
            </p:nvSpPr>
            <p:spPr>
              <a:xfrm>
                <a:off x="354008" y="1131589"/>
                <a:ext cx="2849840" cy="3649171"/>
              </a:xfrm>
              <a:prstGeom prst="roundRect">
                <a:avLst>
                  <a:gd name="adj" fmla="val 3968"/>
                </a:avLst>
              </a:prstGeom>
              <a:solidFill>
                <a:srgbClr val="477D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0"/>
              <p:cNvSpPr txBox="1"/>
              <p:nvPr/>
            </p:nvSpPr>
            <p:spPr>
              <a:xfrm>
                <a:off x="755576" y="1427128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Resize without losing quality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0"/>
              <p:cNvSpPr txBox="1"/>
              <p:nvPr/>
            </p:nvSpPr>
            <p:spPr>
              <a:xfrm>
                <a:off x="755576" y="1939375"/>
                <a:ext cx="2232248" cy="448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Change Fill Color &amp;</a:t>
                </a:r>
                <a:endParaRPr sz="28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Line Color</a:t>
                </a:r>
                <a:endParaRPr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0"/>
              <p:cNvSpPr/>
              <p:nvPr/>
            </p:nvSpPr>
            <p:spPr>
              <a:xfrm>
                <a:off x="531932" y="1347500"/>
                <a:ext cx="108520" cy="3240473"/>
              </a:xfrm>
              <a:prstGeom prst="roundRect">
                <a:avLst>
                  <a:gd name="adj" fmla="val 50000"/>
                </a:avLst>
              </a:prstGeom>
              <a:solidFill>
                <a:schemeClr val="lt1">
                  <a:alpha val="40784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0"/>
              <p:cNvSpPr/>
              <p:nvPr/>
            </p:nvSpPr>
            <p:spPr>
              <a:xfrm rot="5400000">
                <a:off x="2592642" y="1238201"/>
                <a:ext cx="502331" cy="502331"/>
              </a:xfrm>
              <a:prstGeom prst="halfFrame">
                <a:avLst>
                  <a:gd name="adj1" fmla="val 23728"/>
                  <a:gd name="adj2" fmla="val 24642"/>
                </a:avLst>
              </a:prstGeom>
              <a:solidFill>
                <a:schemeClr val="lt1">
                  <a:alpha val="2274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97;p20"/>
            <p:cNvGrpSpPr/>
            <p:nvPr/>
          </p:nvGrpSpPr>
          <p:grpSpPr>
            <a:xfrm>
              <a:off x="755725" y="3062543"/>
              <a:ext cx="1872059" cy="1576233"/>
              <a:chOff x="102157" y="1419622"/>
              <a:chExt cx="1872059" cy="1576233"/>
            </a:xfrm>
          </p:grpSpPr>
          <p:sp>
            <p:nvSpPr>
              <p:cNvPr id="98" name="Google Shape;98;p20"/>
              <p:cNvSpPr txBox="1"/>
              <p:nvPr/>
            </p:nvSpPr>
            <p:spPr>
              <a:xfrm>
                <a:off x="127596" y="2749634"/>
                <a:ext cx="184662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www.googleslidesppt.com</a:t>
                </a:r>
                <a:endParaRPr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0"/>
              <p:cNvSpPr txBox="1"/>
              <p:nvPr/>
            </p:nvSpPr>
            <p:spPr>
              <a:xfrm>
                <a:off x="102157" y="1419622"/>
                <a:ext cx="1827644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Google</a:t>
                </a:r>
                <a:endParaRPr sz="28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Slides</a:t>
                </a:r>
                <a:endParaRPr sz="2800"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PPT</a:t>
                </a:r>
                <a:endParaRPr sz="2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250" y="304800"/>
            <a:ext cx="9906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884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lor Code Layout">
  <p:cSld name="Color Code Layou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250" y="304800"/>
            <a:ext cx="99060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9308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sic Layout">
  <p:cSld name="Basic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832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Basic Layout">
  <p:cSld name="3_Basic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851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Basic Layout">
  <p:cSld name="5_Basic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lt1">
              <a:alpha val="9098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501965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>
            <a:spLocks noGrp="1"/>
          </p:cNvSpPr>
          <p:nvPr>
            <p:ph type="pic" idx="3"/>
          </p:nvPr>
        </p:nvSpPr>
        <p:spPr>
          <a:xfrm>
            <a:off x="3572747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>
            <a:spLocks noGrp="1"/>
          </p:cNvSpPr>
          <p:nvPr>
            <p:ph type="pic" idx="4"/>
          </p:nvPr>
        </p:nvSpPr>
        <p:spPr>
          <a:xfrm>
            <a:off x="6643529" y="1988840"/>
            <a:ext cx="2758747" cy="41284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1125" y="203200"/>
            <a:ext cx="9898200" cy="7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1"/>
          </p:nvPr>
        </p:nvSpPr>
        <p:spPr>
          <a:xfrm>
            <a:off x="3250" y="996233"/>
            <a:ext cx="9898200" cy="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954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ชื่อเรื่อง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6" name="ตัวแทนวันที่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5" name="ตัวแทนหมายเลขภาพนิ่ง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7" name="ตัวแทนเนื้อหา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3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ตัวแทนท้ายกระดา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6" name="ตัวแทน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2369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ชื่อเรื่อง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48072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ชื่อเรื่อง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25" name="ตัวแทนข้อความ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8" name="ตัวแทนเนื้อหา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13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ชื่อเรื่อง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4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4" name="ตัวแทนท้ายกระดา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13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ชื่อเรื่อง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เนื้อหา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9" name="ตัวแทนท้ายกระดา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051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ตัวแทนรูปภาพ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31" name="ตัวแทนหมายเลขภาพนิ่ง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7" name="ชื่อเรื่อง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6" name="ตัวแทนข้อความ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921147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5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8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228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098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86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2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499A-CA3C-4663-899C-B6EDCA7A3805}" type="datetimeFigureOut">
              <a:rPr lang="th-TH" smtClean="0"/>
              <a:pPr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DA0C-BA83-4ED2-8B8F-31E62E689D3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69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47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1" name="ตัวแทนวันที่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16DFA9-4C0E-4FDF-B140-113B36538185}" type="datetimeFigureOut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19/12/65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28" name="ตัวแทนท้ายกระดาษ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143CB4-E66D-4043-9CBB-247B1DF9678D}" type="slidenum">
              <a:rPr lang="th-TH" smtClean="0">
                <a:solidFill>
                  <a:srgbClr val="94C600">
                    <a:shade val="75000"/>
                  </a:srgbClr>
                </a:solidFill>
              </a:rPr>
              <a:pPr/>
              <a:t>‹#›</a:t>
            </a:fld>
            <a:endParaRPr lang="th-TH">
              <a:solidFill>
                <a:srgbClr val="94C600">
                  <a:shade val="75000"/>
                </a:srgbClr>
              </a:solidFill>
            </a:endParaRPr>
          </a:p>
        </p:txBody>
      </p:sp>
      <p:sp>
        <p:nvSpPr>
          <p:cNvPr id="10" name="ตัวแทนชื่อเรื่อง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7"/>
          <p:cNvGrpSpPr/>
          <p:nvPr/>
        </p:nvGrpSpPr>
        <p:grpSpPr>
          <a:xfrm>
            <a:off x="4036411" y="2636912"/>
            <a:ext cx="5184576" cy="1728192"/>
            <a:chOff x="5014865" y="1008782"/>
            <a:chExt cx="5697537" cy="576262"/>
          </a:xfrm>
        </p:grpSpPr>
        <p:sp>
          <p:nvSpPr>
            <p:cNvPr id="143" name="Google Shape;143;p27"/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rgbClr val="477DC7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600" ker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600" kern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3C4EEA37-A593-2D8D-EED4-5BAEB449F7F4}"/>
              </a:ext>
            </a:extLst>
          </p:cNvPr>
          <p:cNvSpPr txBox="1"/>
          <p:nvPr/>
        </p:nvSpPr>
        <p:spPr>
          <a:xfrm>
            <a:off x="4324443" y="2850393"/>
            <a:ext cx="45022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การค้นหาดวงตาเชิงรุกโรงพยาบาลเพชรบูรณ์ </a:t>
            </a:r>
          </a:p>
        </p:txBody>
      </p:sp>
      <p:sp>
        <p:nvSpPr>
          <p:cNvPr id="32" name="ตัวแทนเนื้อหา 7">
            <a:extLst>
              <a:ext uri="{FF2B5EF4-FFF2-40B4-BE49-F238E27FC236}">
                <a16:creationId xmlns:a16="http://schemas.microsoft.com/office/drawing/2014/main" id="{D34AE277-C045-2988-668F-FFB1030E3D78}"/>
              </a:ext>
            </a:extLst>
          </p:cNvPr>
          <p:cNvSpPr txBox="1">
            <a:spLocks/>
          </p:cNvSpPr>
          <p:nvPr/>
        </p:nvSpPr>
        <p:spPr>
          <a:xfrm>
            <a:off x="6105593" y="5445225"/>
            <a:ext cx="3106688" cy="108011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th-TH" sz="24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</a:t>
            </a:r>
            <a:r>
              <a:rPr lang="th-TH" sz="2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นาง</a:t>
            </a:r>
            <a:r>
              <a:rPr lang="th-TH" sz="2400" b="1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ปัญจ</a:t>
            </a:r>
            <a:r>
              <a:rPr lang="th-TH" sz="2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 พรายอินทร์</a:t>
            </a:r>
          </a:p>
          <a:p>
            <a:pPr algn="ctr">
              <a:defRPr/>
            </a:pPr>
            <a:r>
              <a:rPr lang="th-TH" sz="2400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พยาบาลวิชาชีพชำนาญการพิเศษ</a:t>
            </a:r>
          </a:p>
          <a:p>
            <a:pPr algn="ctr">
              <a:defRPr/>
            </a:pPr>
            <a:r>
              <a:rPr lang="en-US" sz="15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20-21 </a:t>
            </a:r>
            <a:r>
              <a:rPr lang="th-TH" sz="15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ธันวาคม </a:t>
            </a:r>
            <a:r>
              <a:rPr lang="en-US" sz="1500" b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2565</a:t>
            </a:r>
            <a:endParaRPr lang="th-TH" sz="1500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EB5B66B8-E3C3-DD3A-D64E-B79200518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21" y="260648"/>
            <a:ext cx="1440160" cy="1440160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7486F86-76DB-B890-13F2-56EE15944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9" y="1772097"/>
            <a:ext cx="3450028" cy="3480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212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เดือนกรกฎาคม-สิงหาคม </a:t>
            </a:r>
            <a:r>
              <a:rPr lang="en-US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7" y="1042348"/>
            <a:ext cx="4111460" cy="581565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92" y="1028953"/>
            <a:ext cx="4105080" cy="580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7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เดือนกันยายน-ตุลาคม </a:t>
            </a:r>
            <a:r>
              <a:rPr lang="en-US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531BBD-EF02-2EB5-6CC0-15711665D3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88995"/>
            <a:ext cx="4755704" cy="5680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26321C-144A-96C2-DB9B-B22B3ABFE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83" y="975063"/>
            <a:ext cx="4847949" cy="56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4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เดือนพฤศจิกายน </a:t>
            </a:r>
            <a:r>
              <a:rPr lang="en-US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ED42CF-97DA-1791-7429-68985E410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25" y="944561"/>
            <a:ext cx="4847949" cy="58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9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CC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สรุปผลการดำเนินงาน เมย.– พ.ย. 2565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398986189"/>
              </p:ext>
            </p:extLst>
          </p:nvPr>
        </p:nvGraphicFramePr>
        <p:xfrm>
          <a:off x="259234" y="1124744"/>
          <a:ext cx="930227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กล่องข้อความ 2"/>
          <p:cNvSpPr txBox="1"/>
          <p:nvPr/>
        </p:nvSpPr>
        <p:spPr>
          <a:xfrm>
            <a:off x="609600" y="594928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Potential eye donor 207</a:t>
            </a:r>
            <a:r>
              <a:rPr lang="th-TH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ราย</a:t>
            </a:r>
            <a:r>
              <a:rPr lang="en-US" sz="32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เจรจา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137 </a:t>
            </a:r>
            <a:r>
              <a:rPr lang="th-TH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  </a:t>
            </a:r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6</a:t>
            </a:r>
            <a:r>
              <a:rPr lang="en-US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6.19</a:t>
            </a:r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881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CC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LilyUPC" panose="020B0604020202020204" pitchFamily="34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สรุปผลการดำเนินงาน เมย.– </a:t>
            </a:r>
            <a:r>
              <a:rPr lang="th-TH" sz="4800" b="1" dirty="0">
                <a:solidFill>
                  <a:prstClr val="black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kumimoji="0" lang="th-TH" sz="4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.ย. 2565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44622444"/>
              </p:ext>
            </p:extLst>
          </p:nvPr>
        </p:nvGraphicFramePr>
        <p:xfrm>
          <a:off x="259234" y="1052736"/>
          <a:ext cx="930227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609600" y="594928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รวม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เจรจา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137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 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ยินยอม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29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ราย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2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1.17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160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CC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LilyUPC" panose="020B0604020202020204" pitchFamily="34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88640"/>
            <a:ext cx="8686800" cy="648072"/>
          </a:xfrm>
          <a:prstGeom prst="rect">
            <a:avLst/>
          </a:prstGeom>
          <a:noFill/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สรุปผลการดำเนินงาน เมย.– พ.ย. 2565</a:t>
            </a:r>
          </a:p>
        </p:txBody>
      </p:sp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1840690324"/>
              </p:ext>
            </p:extLst>
          </p:nvPr>
        </p:nvGraphicFramePr>
        <p:xfrm>
          <a:off x="344488" y="1052736"/>
          <a:ext cx="930227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609600" y="594928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รวม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ยินยอม  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EA022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ราย 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,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จัดเก็บ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ราย</a:t>
            </a:r>
            <a:r>
              <a:rPr kumimoji="0" lang="th-TH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 </a:t>
            </a:r>
            <a:r>
              <a:rPr lang="en-US" sz="3600" b="1" u="sng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72.42</a:t>
            </a:r>
            <a:r>
              <a:rPr kumimoji="0" lang="th-TH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391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id="{6C1D9C0D-B159-5778-17C4-E9EA39590647}"/>
              </a:ext>
            </a:extLst>
          </p:cNvPr>
          <p:cNvGraphicFramePr>
            <a:graphicFrameLocks noGrp="1"/>
          </p:cNvGraphicFramePr>
          <p:nvPr/>
        </p:nvGraphicFramePr>
        <p:xfrm>
          <a:off x="416495" y="1268760"/>
          <a:ext cx="9073010" cy="5086350"/>
        </p:xfrm>
        <a:graphic>
          <a:graphicData uri="http://schemas.openxmlformats.org/drawingml/2006/table">
            <a:tbl>
              <a:tblPr firstRow="1" bandRow="1"/>
              <a:tblGrid>
                <a:gridCol w="1814602">
                  <a:extLst>
                    <a:ext uri="{9D8B030D-6E8A-4147-A177-3AD203B41FA5}">
                      <a16:colId xmlns:a16="http://schemas.microsoft.com/office/drawing/2014/main" val="4076109966"/>
                    </a:ext>
                  </a:extLst>
                </a:gridCol>
                <a:gridCol w="1814602">
                  <a:extLst>
                    <a:ext uri="{9D8B030D-6E8A-4147-A177-3AD203B41FA5}">
                      <a16:colId xmlns:a16="http://schemas.microsoft.com/office/drawing/2014/main" val="3884755363"/>
                    </a:ext>
                  </a:extLst>
                </a:gridCol>
                <a:gridCol w="1814602">
                  <a:extLst>
                    <a:ext uri="{9D8B030D-6E8A-4147-A177-3AD203B41FA5}">
                      <a16:colId xmlns:a16="http://schemas.microsoft.com/office/drawing/2014/main" val="390982371"/>
                    </a:ext>
                  </a:extLst>
                </a:gridCol>
                <a:gridCol w="1814602">
                  <a:extLst>
                    <a:ext uri="{9D8B030D-6E8A-4147-A177-3AD203B41FA5}">
                      <a16:colId xmlns:a16="http://schemas.microsoft.com/office/drawing/2014/main" val="2059809366"/>
                    </a:ext>
                  </a:extLst>
                </a:gridCol>
                <a:gridCol w="1814602">
                  <a:extLst>
                    <a:ext uri="{9D8B030D-6E8A-4147-A177-3AD203B41FA5}">
                      <a16:colId xmlns:a16="http://schemas.microsoft.com/office/drawing/2014/main" val="1639004474"/>
                    </a:ext>
                  </a:extLst>
                </a:gridCol>
              </a:tblGrid>
              <a:tr h="30927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ข้อมูลการรับบริจาคดวงตา (ราย)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906462"/>
                  </a:ext>
                </a:extLst>
              </a:tr>
              <a:tr h="3092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Brain death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Cardiac death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135431"/>
                  </a:ext>
                </a:extLst>
              </a:tr>
              <a:tr h="30927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ICU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Non-ICU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6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58023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b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894237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(17ดวง)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b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(27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83526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(14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b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586981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(11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(10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(27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070342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(14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(14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(17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b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(45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37309"/>
                  </a:ext>
                </a:extLst>
              </a:tr>
              <a:tr h="613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(12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b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(15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  <a:b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(35 ดวง)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764243"/>
                  </a:ext>
                </a:extLst>
              </a:tr>
            </a:tbl>
          </a:graphicData>
        </a:graphic>
      </p:graphicFrame>
      <p:sp>
        <p:nvSpPr>
          <p:cNvPr id="5" name="แผนผังลําดับงาน: กระบวนการสำรอง 4">
            <a:extLst>
              <a:ext uri="{FF2B5EF4-FFF2-40B4-BE49-F238E27FC236}">
                <a16:creationId xmlns:a16="http://schemas.microsoft.com/office/drawing/2014/main" id="{FBD8A4FC-18FE-225E-692E-E49B9B06151B}"/>
              </a:ext>
            </a:extLst>
          </p:cNvPr>
          <p:cNvSpPr/>
          <p:nvPr/>
        </p:nvSpPr>
        <p:spPr>
          <a:xfrm>
            <a:off x="128464" y="116632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5AE3140-7B38-884F-9069-7462CC21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83917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4501E870-7F1C-2EFA-94CF-8F1CDA36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8" y="283312"/>
            <a:ext cx="8942238" cy="553400"/>
          </a:xfrm>
        </p:spPr>
        <p:txBody>
          <a:bodyPr>
            <a:noAutofit/>
          </a:bodyPr>
          <a:lstStyle/>
          <a:p>
            <a:pPr fontAlgn="ctr"/>
            <a:r>
              <a:rPr lang="th-TH" sz="3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ข้อมูลการรับบริจาคดวงตาแยกตามประเภท 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ICU</a:t>
            </a:r>
            <a:r>
              <a:rPr lang="th-TH" sz="3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Non-ICU</a:t>
            </a:r>
            <a:r>
              <a:rPr lang="th-TH" sz="3600" b="1" i="0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453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45899BD-F2E1-7428-78B7-28167590E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659482"/>
              </p:ext>
            </p:extLst>
          </p:nvPr>
        </p:nvGraphicFramePr>
        <p:xfrm>
          <a:off x="128464" y="1412776"/>
          <a:ext cx="9575142" cy="390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328">
                  <a:extLst>
                    <a:ext uri="{9D8B030D-6E8A-4147-A177-3AD203B41FA5}">
                      <a16:colId xmlns:a16="http://schemas.microsoft.com/office/drawing/2014/main" val="405191544"/>
                    </a:ext>
                  </a:extLst>
                </a:gridCol>
                <a:gridCol w="1984295">
                  <a:extLst>
                    <a:ext uri="{9D8B030D-6E8A-4147-A177-3AD203B41FA5}">
                      <a16:colId xmlns:a16="http://schemas.microsoft.com/office/drawing/2014/main" val="667901814"/>
                    </a:ext>
                  </a:extLst>
                </a:gridCol>
                <a:gridCol w="2227463">
                  <a:extLst>
                    <a:ext uri="{9D8B030D-6E8A-4147-A177-3AD203B41FA5}">
                      <a16:colId xmlns:a16="http://schemas.microsoft.com/office/drawing/2014/main" val="1659465450"/>
                    </a:ext>
                  </a:extLst>
                </a:gridCol>
                <a:gridCol w="1915028">
                  <a:extLst>
                    <a:ext uri="{9D8B030D-6E8A-4147-A177-3AD203B41FA5}">
                      <a16:colId xmlns:a16="http://schemas.microsoft.com/office/drawing/2014/main" val="1926637210"/>
                    </a:ext>
                  </a:extLst>
                </a:gridCol>
                <a:gridCol w="1915028">
                  <a:extLst>
                    <a:ext uri="{9D8B030D-6E8A-4147-A177-3AD203B41FA5}">
                      <a16:colId xmlns:a16="http://schemas.microsoft.com/office/drawing/2014/main" val="1085964144"/>
                    </a:ext>
                  </a:extLst>
                </a:gridCol>
              </a:tblGrid>
              <a:tr h="733605">
                <a:tc rowSpan="2"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ข้อมูลการรับบริจาคดวงตา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Hospital death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46742"/>
                  </a:ext>
                </a:extLst>
              </a:tr>
              <a:tr h="79715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Brain death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Cardiac death</a:t>
                      </a:r>
                      <a:endParaRPr lang="th-TH" sz="3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165845"/>
                  </a:ext>
                </a:extLst>
              </a:tr>
              <a:tr h="593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(1.41)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1133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996765"/>
                  </a:ext>
                </a:extLst>
              </a:tr>
              <a:tr h="593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(0.89)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1561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67255"/>
                  </a:ext>
                </a:extLst>
              </a:tr>
              <a:tr h="593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2564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(1.52)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1581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633808"/>
                  </a:ext>
                </a:extLst>
              </a:tr>
              <a:tr h="59387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2565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(1.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010940"/>
                  </a:ext>
                </a:extLst>
              </a:tr>
            </a:tbl>
          </a:graphicData>
        </a:graphic>
      </p:graphicFrame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28464" y="298896"/>
            <a:ext cx="9649072" cy="878374"/>
          </a:xfrm>
          <a:prstGeom prst="flowChartAlternateProcess">
            <a:avLst/>
          </a:prstGeom>
          <a:gradFill>
            <a:gsLst>
              <a:gs pos="0">
                <a:srgbClr val="FFFFCC"/>
              </a:gs>
              <a:gs pos="100000">
                <a:schemeClr val="accent6">
                  <a:lumMod val="60000"/>
                  <a:lumOff val="40000"/>
                </a:schemeClr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LilyUPC" panose="020B0604020202020204" pitchFamily="34" charset="-34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7851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950ACC-6AD4-E9BC-F49C-AF6D508C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48" y="221694"/>
            <a:ext cx="8812088" cy="955576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th-TH" sz="44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เปรียบเทียบข้อมูลการรับบริจาคดวงตา</a:t>
            </a:r>
            <a:r>
              <a:rPr lang="en-US" sz="44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: Hospital Death</a:t>
            </a:r>
            <a:endParaRPr lang="th-TH" sz="4400" b="1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701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42;p27">
            <a:extLst>
              <a:ext uri="{FF2B5EF4-FFF2-40B4-BE49-F238E27FC236}">
                <a16:creationId xmlns:a16="http://schemas.microsoft.com/office/drawing/2014/main" id="{747FAF3E-B89E-FD14-61B8-A7FCFDC1CC32}"/>
              </a:ext>
            </a:extLst>
          </p:cNvPr>
          <p:cNvGrpSpPr/>
          <p:nvPr/>
        </p:nvGrpSpPr>
        <p:grpSpPr>
          <a:xfrm>
            <a:off x="2596694" y="2229885"/>
            <a:ext cx="5760640" cy="837273"/>
            <a:chOff x="5014865" y="1008782"/>
            <a:chExt cx="5697537" cy="576262"/>
          </a:xfrm>
        </p:grpSpPr>
        <p:sp>
          <p:nvSpPr>
            <p:cNvPr id="26" name="Google Shape;143;p27">
              <a:extLst>
                <a:ext uri="{FF2B5EF4-FFF2-40B4-BE49-F238E27FC236}">
                  <a16:creationId xmlns:a16="http://schemas.microsoft.com/office/drawing/2014/main" id="{F06BB7CF-3474-1389-EFD8-D834588F7FEE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44;p27">
              <a:extLst>
                <a:ext uri="{FF2B5EF4-FFF2-40B4-BE49-F238E27FC236}">
                  <a16:creationId xmlns:a16="http://schemas.microsoft.com/office/drawing/2014/main" id="{BDCD498E-56ED-B627-22FB-597F73F6E2FE}"/>
                </a:ext>
              </a:extLst>
            </p:cNvPr>
            <p:cNvSpPr/>
            <p:nvPr/>
          </p:nvSpPr>
          <p:spPr>
            <a:xfrm flipH="1">
              <a:off x="5228334" y="1060244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r>
                <a:rPr lang="th-TH" sz="16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6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แผนผังลําดับงาน: กระบวนการสำรอง 21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64B43-E941-E9C6-4513-5DCA6546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94"/>
            <a:ext cx="8686800" cy="841248"/>
          </a:xfrm>
          <a:noFill/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ปัจจัยแห่งความสำเร็จ</a:t>
            </a:r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051BFAB4-1827-CB19-6421-AE5124F0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24" y="4252997"/>
            <a:ext cx="3528392" cy="231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oogle Shape;142;p27">
            <a:extLst>
              <a:ext uri="{FF2B5EF4-FFF2-40B4-BE49-F238E27FC236}">
                <a16:creationId xmlns:a16="http://schemas.microsoft.com/office/drawing/2014/main" id="{3E61CEA9-759D-9938-26F3-039F49B58768}"/>
              </a:ext>
            </a:extLst>
          </p:cNvPr>
          <p:cNvGrpSpPr/>
          <p:nvPr/>
        </p:nvGrpSpPr>
        <p:grpSpPr>
          <a:xfrm>
            <a:off x="2576736" y="1230901"/>
            <a:ext cx="5760640" cy="837273"/>
            <a:chOff x="5014865" y="1008782"/>
            <a:chExt cx="5697537" cy="576262"/>
          </a:xfrm>
        </p:grpSpPr>
        <p:sp>
          <p:nvSpPr>
            <p:cNvPr id="8" name="Google Shape;143;p27">
              <a:extLst>
                <a:ext uri="{FF2B5EF4-FFF2-40B4-BE49-F238E27FC236}">
                  <a16:creationId xmlns:a16="http://schemas.microsoft.com/office/drawing/2014/main" id="{D67A2A88-0157-BC73-E2FC-A5E004A63C7D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4;p27">
              <a:extLst>
                <a:ext uri="{FF2B5EF4-FFF2-40B4-BE49-F238E27FC236}">
                  <a16:creationId xmlns:a16="http://schemas.microsoft.com/office/drawing/2014/main" id="{64824227-C2C2-E2AA-87D5-2339EE08BA09}"/>
                </a:ext>
              </a:extLst>
            </p:cNvPr>
            <p:cNvSpPr/>
            <p:nvPr/>
          </p:nvSpPr>
          <p:spPr>
            <a:xfrm flipH="1">
              <a:off x="5147813" y="1041287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r>
                <a:rPr lang="th-TH" sz="2400" b="1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นโยบายที่ชัดเจน</a:t>
              </a:r>
              <a:endParaRPr sz="2400" b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45;p27">
            <a:extLst>
              <a:ext uri="{FF2B5EF4-FFF2-40B4-BE49-F238E27FC236}">
                <a16:creationId xmlns:a16="http://schemas.microsoft.com/office/drawing/2014/main" id="{054993C5-BDFE-980B-223E-23663BC58FEC}"/>
              </a:ext>
            </a:extLst>
          </p:cNvPr>
          <p:cNvSpPr/>
          <p:nvPr/>
        </p:nvSpPr>
        <p:spPr>
          <a:xfrm>
            <a:off x="1739336" y="2354598"/>
            <a:ext cx="5076749" cy="47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  <a:sym typeface="Arial"/>
              </a:rPr>
              <a:t>ทีมงานที่เข้มแข้ง</a:t>
            </a:r>
          </a:p>
        </p:txBody>
      </p:sp>
      <p:sp>
        <p:nvSpPr>
          <p:cNvPr id="11" name="Google Shape;146;p27">
            <a:extLst>
              <a:ext uri="{FF2B5EF4-FFF2-40B4-BE49-F238E27FC236}">
                <a16:creationId xmlns:a16="http://schemas.microsoft.com/office/drawing/2014/main" id="{83DCDC18-F7DD-9349-04D2-380BEBBDBB8D}"/>
              </a:ext>
            </a:extLst>
          </p:cNvPr>
          <p:cNvSpPr/>
          <p:nvPr/>
        </p:nvSpPr>
        <p:spPr>
          <a:xfrm>
            <a:off x="1667676" y="1264784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47;p27">
            <a:extLst>
              <a:ext uri="{FF2B5EF4-FFF2-40B4-BE49-F238E27FC236}">
                <a16:creationId xmlns:a16="http://schemas.microsoft.com/office/drawing/2014/main" id="{3F6196CB-F362-01EA-FDE0-68EE9EEC49C0}"/>
              </a:ext>
            </a:extLst>
          </p:cNvPr>
          <p:cNvSpPr txBox="1"/>
          <p:nvPr/>
        </p:nvSpPr>
        <p:spPr>
          <a:xfrm>
            <a:off x="1874103" y="1460964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2;p27">
            <a:extLst>
              <a:ext uri="{FF2B5EF4-FFF2-40B4-BE49-F238E27FC236}">
                <a16:creationId xmlns:a16="http://schemas.microsoft.com/office/drawing/2014/main" id="{CB629EFD-1EDD-C984-BC77-FAA3E700960B}"/>
              </a:ext>
            </a:extLst>
          </p:cNvPr>
          <p:cNvSpPr/>
          <p:nvPr/>
        </p:nvSpPr>
        <p:spPr>
          <a:xfrm>
            <a:off x="1667676" y="2200888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3;p27">
            <a:extLst>
              <a:ext uri="{FF2B5EF4-FFF2-40B4-BE49-F238E27FC236}">
                <a16:creationId xmlns:a16="http://schemas.microsoft.com/office/drawing/2014/main" id="{66453582-EB50-0378-3399-47B3E7303218}"/>
              </a:ext>
            </a:extLst>
          </p:cNvPr>
          <p:cNvSpPr txBox="1"/>
          <p:nvPr/>
        </p:nvSpPr>
        <p:spPr>
          <a:xfrm>
            <a:off x="1874103" y="2364287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8;p27">
            <a:extLst>
              <a:ext uri="{FF2B5EF4-FFF2-40B4-BE49-F238E27FC236}">
                <a16:creationId xmlns:a16="http://schemas.microsoft.com/office/drawing/2014/main" id="{853C9C97-6A77-1140-47FE-1251A7F54126}"/>
              </a:ext>
            </a:extLst>
          </p:cNvPr>
          <p:cNvSpPr/>
          <p:nvPr/>
        </p:nvSpPr>
        <p:spPr>
          <a:xfrm>
            <a:off x="1667676" y="3136992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9;p27">
            <a:extLst>
              <a:ext uri="{FF2B5EF4-FFF2-40B4-BE49-F238E27FC236}">
                <a16:creationId xmlns:a16="http://schemas.microsoft.com/office/drawing/2014/main" id="{237EBAB5-6022-1FA8-1D35-5F777868B5AD}"/>
              </a:ext>
            </a:extLst>
          </p:cNvPr>
          <p:cNvSpPr txBox="1"/>
          <p:nvPr/>
        </p:nvSpPr>
        <p:spPr>
          <a:xfrm>
            <a:off x="1880099" y="3326784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45;p27">
            <a:extLst>
              <a:ext uri="{FF2B5EF4-FFF2-40B4-BE49-F238E27FC236}">
                <a16:creationId xmlns:a16="http://schemas.microsoft.com/office/drawing/2014/main" id="{C3408673-0B4C-922D-CED0-9D315C23A6A9}"/>
              </a:ext>
            </a:extLst>
          </p:cNvPr>
          <p:cNvSpPr/>
          <p:nvPr/>
        </p:nvSpPr>
        <p:spPr>
          <a:xfrm>
            <a:off x="2900586" y="2350521"/>
            <a:ext cx="5076749" cy="47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ea typeface="Arial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29" name="Google Shape;142;p27">
            <a:extLst>
              <a:ext uri="{FF2B5EF4-FFF2-40B4-BE49-F238E27FC236}">
                <a16:creationId xmlns:a16="http://schemas.microsoft.com/office/drawing/2014/main" id="{B3A99629-7C91-03AA-646D-A45B3A530B4F}"/>
              </a:ext>
            </a:extLst>
          </p:cNvPr>
          <p:cNvGrpSpPr/>
          <p:nvPr/>
        </p:nvGrpSpPr>
        <p:grpSpPr>
          <a:xfrm>
            <a:off x="2605231" y="3131176"/>
            <a:ext cx="5760640" cy="837273"/>
            <a:chOff x="5014865" y="1008782"/>
            <a:chExt cx="5697537" cy="576262"/>
          </a:xfrm>
        </p:grpSpPr>
        <p:sp>
          <p:nvSpPr>
            <p:cNvPr id="30" name="Google Shape;143;p27">
              <a:extLst>
                <a:ext uri="{FF2B5EF4-FFF2-40B4-BE49-F238E27FC236}">
                  <a16:creationId xmlns:a16="http://schemas.microsoft.com/office/drawing/2014/main" id="{BD10384B-31DC-98DD-C0E8-0072E647EA7B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4;p27">
              <a:extLst>
                <a:ext uri="{FF2B5EF4-FFF2-40B4-BE49-F238E27FC236}">
                  <a16:creationId xmlns:a16="http://schemas.microsoft.com/office/drawing/2014/main" id="{BAA50406-BE9D-07CE-321E-B963373E13D5}"/>
                </a:ext>
              </a:extLst>
            </p:cNvPr>
            <p:cNvSpPr/>
            <p:nvPr/>
          </p:nvSpPr>
          <p:spPr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145;p27">
            <a:extLst>
              <a:ext uri="{FF2B5EF4-FFF2-40B4-BE49-F238E27FC236}">
                <a16:creationId xmlns:a16="http://schemas.microsoft.com/office/drawing/2014/main" id="{CAA0B6AF-E35E-70E3-8BFF-8EADDE426591}"/>
              </a:ext>
            </a:extLst>
          </p:cNvPr>
          <p:cNvSpPr/>
          <p:nvPr/>
        </p:nvSpPr>
        <p:spPr>
          <a:xfrm>
            <a:off x="2900586" y="3247124"/>
            <a:ext cx="5076749" cy="49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  <a:sym typeface="Arial"/>
              </a:rPr>
              <a:t>การกำกับติดตามอย่างต่อเนื่อง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2300616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4">
            <a:extLst>
              <a:ext uri="{FF2B5EF4-FFF2-40B4-BE49-F238E27FC236}">
                <a16:creationId xmlns:a16="http://schemas.microsoft.com/office/drawing/2014/main" id="{B4122D39-B263-D31C-C165-3A56035F8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4" y="1196752"/>
            <a:ext cx="5616623" cy="5373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D844B9-CA50-18A3-D6F0-A8641137BB6C}"/>
              </a:ext>
            </a:extLst>
          </p:cNvPr>
          <p:cNvSpPr txBox="1"/>
          <p:nvPr/>
        </p:nvSpPr>
        <p:spPr>
          <a:xfrm>
            <a:off x="5817096" y="1904638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Bodoni MT Black" panose="02070A03080606020203" pitchFamily="18" charset="0"/>
              </a:rPr>
              <a:t>ขอบคุณคะ</a:t>
            </a:r>
            <a:endParaRPr lang="en-US" sz="48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1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142;p27">
            <a:extLst>
              <a:ext uri="{FF2B5EF4-FFF2-40B4-BE49-F238E27FC236}">
                <a16:creationId xmlns:a16="http://schemas.microsoft.com/office/drawing/2014/main" id="{747FAF3E-B89E-FD14-61B8-A7FCFDC1CC32}"/>
              </a:ext>
            </a:extLst>
          </p:cNvPr>
          <p:cNvGrpSpPr/>
          <p:nvPr/>
        </p:nvGrpSpPr>
        <p:grpSpPr>
          <a:xfrm>
            <a:off x="2556231" y="2166317"/>
            <a:ext cx="5760640" cy="837273"/>
            <a:chOff x="5014865" y="1008782"/>
            <a:chExt cx="5697537" cy="576262"/>
          </a:xfrm>
        </p:grpSpPr>
        <p:sp>
          <p:nvSpPr>
            <p:cNvPr id="26" name="Google Shape;143;p27">
              <a:extLst>
                <a:ext uri="{FF2B5EF4-FFF2-40B4-BE49-F238E27FC236}">
                  <a16:creationId xmlns:a16="http://schemas.microsoft.com/office/drawing/2014/main" id="{F06BB7CF-3474-1389-EFD8-D834588F7FEE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44;p27">
              <a:extLst>
                <a:ext uri="{FF2B5EF4-FFF2-40B4-BE49-F238E27FC236}">
                  <a16:creationId xmlns:a16="http://schemas.microsoft.com/office/drawing/2014/main" id="{BDCD498E-56ED-B627-22FB-597F73F6E2FE}"/>
                </a:ext>
              </a:extLst>
            </p:cNvPr>
            <p:cNvSpPr/>
            <p:nvPr/>
          </p:nvSpPr>
          <p:spPr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แผนผังลําดับงาน: กระบวนการสำรอง 21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464B43-E941-E9C6-4513-5DCA6546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94"/>
            <a:ext cx="8686800" cy="84124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Motto: </a:t>
            </a:r>
            <a:r>
              <a:rPr lang="th-TH" sz="48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ดูแลใส่ใจคนเพชรบูรณ์</a:t>
            </a:r>
          </a:p>
        </p:txBody>
      </p:sp>
      <p:pic>
        <p:nvPicPr>
          <p:cNvPr id="4" name="รูปภาพ 4">
            <a:extLst>
              <a:ext uri="{FF2B5EF4-FFF2-40B4-BE49-F238E27FC236}">
                <a16:creationId xmlns:a16="http://schemas.microsoft.com/office/drawing/2014/main" id="{051BFAB4-1827-CB19-6421-AE5124F04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28" y="4801189"/>
            <a:ext cx="3096344" cy="2033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oogle Shape;142;p27">
            <a:extLst>
              <a:ext uri="{FF2B5EF4-FFF2-40B4-BE49-F238E27FC236}">
                <a16:creationId xmlns:a16="http://schemas.microsoft.com/office/drawing/2014/main" id="{3E61CEA9-759D-9938-26F3-039F49B58768}"/>
              </a:ext>
            </a:extLst>
          </p:cNvPr>
          <p:cNvGrpSpPr/>
          <p:nvPr/>
        </p:nvGrpSpPr>
        <p:grpSpPr>
          <a:xfrm>
            <a:off x="2576736" y="1230901"/>
            <a:ext cx="5760640" cy="837273"/>
            <a:chOff x="5014865" y="1008782"/>
            <a:chExt cx="5697537" cy="576262"/>
          </a:xfrm>
        </p:grpSpPr>
        <p:sp>
          <p:nvSpPr>
            <p:cNvPr id="8" name="Google Shape;143;p27">
              <a:extLst>
                <a:ext uri="{FF2B5EF4-FFF2-40B4-BE49-F238E27FC236}">
                  <a16:creationId xmlns:a16="http://schemas.microsoft.com/office/drawing/2014/main" id="{D67A2A88-0157-BC73-E2FC-A5E004A63C7D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44;p27">
              <a:extLst>
                <a:ext uri="{FF2B5EF4-FFF2-40B4-BE49-F238E27FC236}">
                  <a16:creationId xmlns:a16="http://schemas.microsoft.com/office/drawing/2014/main" id="{64824227-C2C2-E2AA-87D5-2339EE08BA09}"/>
                </a:ext>
              </a:extLst>
            </p:cNvPr>
            <p:cNvSpPr/>
            <p:nvPr/>
          </p:nvSpPr>
          <p:spPr>
            <a:xfrm flipH="1">
              <a:off x="5147813" y="1041287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ขับเคลื่อนนโยบาย โดย </a:t>
              </a:r>
              <a:r>
                <a:rPr lang="en-US" sz="2000" b="1" dirty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TCWN </a:t>
              </a:r>
              <a:r>
                <a:rPr lang="th-TH" sz="2000" b="1" dirty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 ( </a:t>
              </a:r>
              <a:r>
                <a:rPr lang="en-US" sz="2000" b="1" dirty="0">
                  <a:solidFill>
                    <a:srgbClr val="000066"/>
                  </a:solidFill>
                  <a:latin typeface="Arial"/>
                  <a:ea typeface="Arial"/>
                  <a:cs typeface="Arial"/>
                  <a:sym typeface="Arial"/>
                </a:rPr>
                <a:t>Sub Head</a:t>
              </a:r>
              <a:r>
                <a:rPr lang="en-US" sz="160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6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45;p27">
            <a:extLst>
              <a:ext uri="{FF2B5EF4-FFF2-40B4-BE49-F238E27FC236}">
                <a16:creationId xmlns:a16="http://schemas.microsoft.com/office/drawing/2014/main" id="{054993C5-BDFE-980B-223E-23663BC58FEC}"/>
              </a:ext>
            </a:extLst>
          </p:cNvPr>
          <p:cNvSpPr/>
          <p:nvPr/>
        </p:nvSpPr>
        <p:spPr>
          <a:xfrm>
            <a:off x="2900586" y="2317156"/>
            <a:ext cx="5076749" cy="47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  <a:sym typeface="Arial"/>
              </a:rPr>
              <a:t>โครงการพัฒนาการบริจาคดวงตา ปี2565</a:t>
            </a:r>
          </a:p>
        </p:txBody>
      </p:sp>
      <p:sp>
        <p:nvSpPr>
          <p:cNvPr id="11" name="Google Shape;146;p27">
            <a:extLst>
              <a:ext uri="{FF2B5EF4-FFF2-40B4-BE49-F238E27FC236}">
                <a16:creationId xmlns:a16="http://schemas.microsoft.com/office/drawing/2014/main" id="{83DCDC18-F7DD-9349-04D2-380BEBBDBB8D}"/>
              </a:ext>
            </a:extLst>
          </p:cNvPr>
          <p:cNvSpPr/>
          <p:nvPr/>
        </p:nvSpPr>
        <p:spPr>
          <a:xfrm>
            <a:off x="1667676" y="1264784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47;p27">
            <a:extLst>
              <a:ext uri="{FF2B5EF4-FFF2-40B4-BE49-F238E27FC236}">
                <a16:creationId xmlns:a16="http://schemas.microsoft.com/office/drawing/2014/main" id="{3F6196CB-F362-01EA-FDE0-68EE9EEC49C0}"/>
              </a:ext>
            </a:extLst>
          </p:cNvPr>
          <p:cNvSpPr txBox="1"/>
          <p:nvPr/>
        </p:nvSpPr>
        <p:spPr>
          <a:xfrm>
            <a:off x="1874103" y="1460964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52;p27">
            <a:extLst>
              <a:ext uri="{FF2B5EF4-FFF2-40B4-BE49-F238E27FC236}">
                <a16:creationId xmlns:a16="http://schemas.microsoft.com/office/drawing/2014/main" id="{CB629EFD-1EDD-C984-BC77-FAA3E700960B}"/>
              </a:ext>
            </a:extLst>
          </p:cNvPr>
          <p:cNvSpPr/>
          <p:nvPr/>
        </p:nvSpPr>
        <p:spPr>
          <a:xfrm>
            <a:off x="1667676" y="2200888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53;p27">
            <a:extLst>
              <a:ext uri="{FF2B5EF4-FFF2-40B4-BE49-F238E27FC236}">
                <a16:creationId xmlns:a16="http://schemas.microsoft.com/office/drawing/2014/main" id="{66453582-EB50-0378-3399-47B3E7303218}"/>
              </a:ext>
            </a:extLst>
          </p:cNvPr>
          <p:cNvSpPr txBox="1"/>
          <p:nvPr/>
        </p:nvSpPr>
        <p:spPr>
          <a:xfrm>
            <a:off x="1874103" y="2364287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58;p27">
            <a:extLst>
              <a:ext uri="{FF2B5EF4-FFF2-40B4-BE49-F238E27FC236}">
                <a16:creationId xmlns:a16="http://schemas.microsoft.com/office/drawing/2014/main" id="{853C9C97-6A77-1140-47FE-1251A7F54126}"/>
              </a:ext>
            </a:extLst>
          </p:cNvPr>
          <p:cNvSpPr/>
          <p:nvPr/>
        </p:nvSpPr>
        <p:spPr>
          <a:xfrm>
            <a:off x="1667676" y="3136992"/>
            <a:ext cx="837053" cy="8412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sz="2000" b="1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59;p27">
            <a:extLst>
              <a:ext uri="{FF2B5EF4-FFF2-40B4-BE49-F238E27FC236}">
                <a16:creationId xmlns:a16="http://schemas.microsoft.com/office/drawing/2014/main" id="{237EBAB5-6022-1FA8-1D35-5F777868B5AD}"/>
              </a:ext>
            </a:extLst>
          </p:cNvPr>
          <p:cNvSpPr txBox="1"/>
          <p:nvPr/>
        </p:nvSpPr>
        <p:spPr>
          <a:xfrm>
            <a:off x="1880099" y="3326784"/>
            <a:ext cx="408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n" sz="2400" b="1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1" dirty="0">
              <a:solidFill>
                <a:prstClr val="whit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45;p27">
            <a:extLst>
              <a:ext uri="{FF2B5EF4-FFF2-40B4-BE49-F238E27FC236}">
                <a16:creationId xmlns:a16="http://schemas.microsoft.com/office/drawing/2014/main" id="{C3408673-0B4C-922D-CED0-9D315C23A6A9}"/>
              </a:ext>
            </a:extLst>
          </p:cNvPr>
          <p:cNvSpPr/>
          <p:nvPr/>
        </p:nvSpPr>
        <p:spPr>
          <a:xfrm>
            <a:off x="2900586" y="2350521"/>
            <a:ext cx="5076749" cy="47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ea typeface="Arial"/>
              <a:cs typeface="TH SarabunPSK" panose="020B0500040200020003" pitchFamily="34" charset="-34"/>
              <a:sym typeface="Arial"/>
            </a:endParaRPr>
          </a:p>
        </p:txBody>
      </p:sp>
      <p:grpSp>
        <p:nvGrpSpPr>
          <p:cNvPr id="29" name="Google Shape;142;p27">
            <a:extLst>
              <a:ext uri="{FF2B5EF4-FFF2-40B4-BE49-F238E27FC236}">
                <a16:creationId xmlns:a16="http://schemas.microsoft.com/office/drawing/2014/main" id="{B3A99629-7C91-03AA-646D-A45B3A530B4F}"/>
              </a:ext>
            </a:extLst>
          </p:cNvPr>
          <p:cNvGrpSpPr/>
          <p:nvPr/>
        </p:nvGrpSpPr>
        <p:grpSpPr>
          <a:xfrm>
            <a:off x="2576736" y="3140968"/>
            <a:ext cx="5976664" cy="1368152"/>
            <a:chOff x="5014865" y="1008782"/>
            <a:chExt cx="5697537" cy="576262"/>
          </a:xfrm>
        </p:grpSpPr>
        <p:sp>
          <p:nvSpPr>
            <p:cNvPr id="30" name="Google Shape;143;p27">
              <a:extLst>
                <a:ext uri="{FF2B5EF4-FFF2-40B4-BE49-F238E27FC236}">
                  <a16:creationId xmlns:a16="http://schemas.microsoft.com/office/drawing/2014/main" id="{BD10384B-31DC-98DD-C0E8-0072E647EA7B}"/>
                </a:ext>
              </a:extLst>
            </p:cNvPr>
            <p:cNvSpPr/>
            <p:nvPr/>
          </p:nvSpPr>
          <p:spPr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6200" dist="2032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4;p27">
              <a:extLst>
                <a:ext uri="{FF2B5EF4-FFF2-40B4-BE49-F238E27FC236}">
                  <a16:creationId xmlns:a16="http://schemas.microsoft.com/office/drawing/2014/main" id="{BAA50406-BE9D-07CE-321E-B963373E13D5}"/>
                </a:ext>
              </a:extLst>
            </p:cNvPr>
            <p:cNvSpPr/>
            <p:nvPr/>
          </p:nvSpPr>
          <p:spPr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defRPr/>
              </a:pPr>
              <a:endParaRPr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Google Shape;145;p27">
            <a:extLst>
              <a:ext uri="{FF2B5EF4-FFF2-40B4-BE49-F238E27FC236}">
                <a16:creationId xmlns:a16="http://schemas.microsoft.com/office/drawing/2014/main" id="{CAA0B6AF-E35E-70E3-8BFF-8EADDE426591}"/>
              </a:ext>
            </a:extLst>
          </p:cNvPr>
          <p:cNvSpPr/>
          <p:nvPr/>
        </p:nvSpPr>
        <p:spPr>
          <a:xfrm>
            <a:off x="2900586" y="3247124"/>
            <a:ext cx="5076749" cy="497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  <a:sym typeface="Arial"/>
              </a:rPr>
              <a:t>ประชุมมอบนโยบายและจัดประชุมชี้แจงแนวทางการดำเนินงาน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316314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0D3F52-1105-BED9-6F6F-454EF1E8B3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954024"/>
            <a:ext cx="4752528" cy="57912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AED4A9-6A71-4E47-2F62-DD40F49EB530}"/>
              </a:ext>
            </a:extLst>
          </p:cNvPr>
          <p:cNvSpPr txBox="1">
            <a:spLocks/>
          </p:cNvSpPr>
          <p:nvPr/>
        </p:nvSpPr>
        <p:spPr>
          <a:xfrm>
            <a:off x="599682" y="112776"/>
            <a:ext cx="8686800" cy="723936"/>
          </a:xfrm>
          <a:prstGeom prst="rect">
            <a:avLst/>
          </a:prstGeom>
          <a:noFill/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ผลการดำเนินงาน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20086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3A661A-21DA-F36F-4159-C73481C97D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0" t="16401" r="26012" b="17692"/>
          <a:stretch/>
        </p:blipFill>
        <p:spPr>
          <a:xfrm>
            <a:off x="344488" y="1052736"/>
            <a:ext cx="4840847" cy="4608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D71D1-EAB6-1EC8-6EE0-DF676ED7A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1052736"/>
            <a:ext cx="35765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9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07A060-3F3C-917B-55D4-02F3FF035E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" b="7378"/>
          <a:stretch/>
        </p:blipFill>
        <p:spPr>
          <a:xfrm>
            <a:off x="128464" y="1052736"/>
            <a:ext cx="4824536" cy="4032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13195-1ACB-4FA2-86F2-7DD4A847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90" t="16401" r="37642" b="15108"/>
          <a:stretch/>
        </p:blipFill>
        <p:spPr>
          <a:xfrm>
            <a:off x="5025008" y="1052736"/>
            <a:ext cx="4717203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950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แผนผังลําดับงาน: กระบวนการสำรอง 5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AED4A9-6A71-4E47-2F62-DD40F49EB530}"/>
              </a:ext>
            </a:extLst>
          </p:cNvPr>
          <p:cNvSpPr txBox="1">
            <a:spLocks/>
          </p:cNvSpPr>
          <p:nvPr/>
        </p:nvSpPr>
        <p:spPr>
          <a:xfrm>
            <a:off x="599682" y="112776"/>
            <a:ext cx="8745806" cy="737035"/>
          </a:xfrm>
          <a:prstGeom prst="rect">
            <a:avLst/>
          </a:prstGeom>
          <a:noFill/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เดือนเมษายน </a:t>
            </a:r>
            <a:r>
              <a:rPr lang="en-US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FB414DA-DABC-05A5-4FDB-FBDE1B770F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8" y="954024"/>
            <a:ext cx="4320480" cy="5791200"/>
          </a:xfrm>
          <a:prstGeom prst="rect">
            <a:avLst/>
          </a:prstGeom>
        </p:spPr>
      </p:pic>
      <p:sp>
        <p:nvSpPr>
          <p:cNvPr id="2" name="สี่เหลี่ยมผืนผ้า: มุมมนด้านทแยง 1">
            <a:extLst>
              <a:ext uri="{FF2B5EF4-FFF2-40B4-BE49-F238E27FC236}">
                <a16:creationId xmlns:a16="http://schemas.microsoft.com/office/drawing/2014/main" id="{EF9CF028-FAC4-DF85-70D4-8B7D676A0448}"/>
              </a:ext>
            </a:extLst>
          </p:cNvPr>
          <p:cNvSpPr/>
          <p:nvPr/>
        </p:nvSpPr>
        <p:spPr>
          <a:xfrm>
            <a:off x="5036882" y="1484784"/>
            <a:ext cx="4320480" cy="4248472"/>
          </a:xfrm>
          <a:prstGeom prst="round2DiagRect">
            <a:avLst>
              <a:gd name="adj1" fmla="val 10410"/>
              <a:gd name="adj2" fmla="val 0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36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 </a:t>
            </a:r>
            <a:r>
              <a:rPr lang="en-US" sz="36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ความไม่ชัดเจน ในการจำแนก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Case </a:t>
            </a:r>
            <a:r>
              <a:rPr lang="en-US" sz="3200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Patential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eye donor</a:t>
            </a:r>
          </a:p>
          <a:p>
            <a:pPr>
              <a:defRPr/>
            </a:pP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36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 </a:t>
            </a:r>
            <a:r>
              <a:rPr lang="en-US" sz="36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627063" indent="-265113"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 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 head</a:t>
            </a:r>
          </a:p>
          <a:p>
            <a:pPr marL="627063" indent="-265113"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TC </a:t>
            </a: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เป็นที่ปรึกษา</a:t>
            </a:r>
          </a:p>
          <a:p>
            <a:pPr marL="627063" indent="-265113"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กรุ๊ปไลน์</a:t>
            </a:r>
            <a:endParaRPr 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974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710950-924F-EC51-D359-097270D2EB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5" y="1058470"/>
            <a:ext cx="4320480" cy="5729777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20489"/>
            <a:ext cx="8686800" cy="729322"/>
          </a:xfrm>
          <a:prstGeom prst="rect">
            <a:avLst/>
          </a:prstGeom>
          <a:noFill/>
        </p:spPr>
        <p:txBody>
          <a:bodyPr vert="horz" anchor="ctr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เดือนพฤษภาคม </a:t>
            </a:r>
            <a:r>
              <a:rPr lang="en-US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" name="สี่เหลี่ยมผืนผ้า: มุมมนด้านทแยง 3">
            <a:extLst>
              <a:ext uri="{FF2B5EF4-FFF2-40B4-BE49-F238E27FC236}">
                <a16:creationId xmlns:a16="http://schemas.microsoft.com/office/drawing/2014/main" id="{382CACA2-39C8-C6AF-46F2-33E1514454D1}"/>
              </a:ext>
            </a:extLst>
          </p:cNvPr>
          <p:cNvSpPr/>
          <p:nvPr/>
        </p:nvSpPr>
        <p:spPr>
          <a:xfrm>
            <a:off x="5169024" y="1058471"/>
            <a:ext cx="4271392" cy="5612767"/>
          </a:xfrm>
          <a:prstGeom prst="round2DiagRect">
            <a:avLst>
              <a:gd name="adj1" fmla="val 10410"/>
              <a:gd name="adj2" fmla="val 0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 </a:t>
            </a:r>
            <a:r>
              <a:rPr lang="en-US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712788" indent="-350838"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พบผู้ป่วยเสียชีวิตเวรบ่ายดึกเป็นส่วนใหญ่</a:t>
            </a:r>
          </a:p>
          <a:p>
            <a:pPr marL="712788" indent="-350838"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พยาบาลขาดความรู้ ความเข้าใจในการเจรจา</a:t>
            </a:r>
          </a:p>
          <a:p>
            <a:pPr>
              <a:defRPr/>
            </a:pPr>
            <a:r>
              <a:rPr lang="th-TH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แนวทางพัฒนา </a:t>
            </a:r>
            <a:r>
              <a:rPr lang="en-US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627063" indent="-265113"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ประชุมพัฒนาศักยภาพ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TCWN 6 </a:t>
            </a: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 2565 </a:t>
            </a:r>
          </a:p>
          <a:p>
            <a:pPr marL="627063" indent="-265113">
              <a:buFont typeface="Arial" panose="020B0604020202020204" pitchFamily="34" charset="0"/>
              <a:buChar char="•"/>
              <a:tabLst>
                <a:tab pos="6270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ประชุมชี้แจงแนวทางการดำเนินการบริจาคดวงตา 15 มิถุนายน 2565</a:t>
            </a:r>
          </a:p>
          <a:p>
            <a:pPr>
              <a:defRPr/>
            </a:pP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03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ําดับงาน: กระบวนการสำรอง 4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1667DC-38F6-A350-209A-613FAC179060}"/>
              </a:ext>
            </a:extLst>
          </p:cNvPr>
          <p:cNvSpPr txBox="1">
            <a:spLocks/>
          </p:cNvSpPr>
          <p:nvPr/>
        </p:nvSpPr>
        <p:spPr>
          <a:xfrm>
            <a:off x="609600" y="116632"/>
            <a:ext cx="8686800" cy="733179"/>
          </a:xfrm>
          <a:prstGeom prst="rect">
            <a:avLst/>
          </a:prstGeom>
          <a:noFill/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เดือนมิถุนายน </a:t>
            </a:r>
            <a:r>
              <a:rPr lang="en-US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th-TH" sz="4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4" name="สี่เหลี่ยมผืนผ้า: มุมมนด้านทแยง 3">
            <a:extLst>
              <a:ext uri="{FF2B5EF4-FFF2-40B4-BE49-F238E27FC236}">
                <a16:creationId xmlns:a16="http://schemas.microsoft.com/office/drawing/2014/main" id="{4E7C244C-1110-C936-3299-3E6DD5CB2D55}"/>
              </a:ext>
            </a:extLst>
          </p:cNvPr>
          <p:cNvSpPr/>
          <p:nvPr/>
        </p:nvSpPr>
        <p:spPr>
          <a:xfrm>
            <a:off x="5097016" y="1916833"/>
            <a:ext cx="4271392" cy="2736305"/>
          </a:xfrm>
          <a:prstGeom prst="round2DiagRect">
            <a:avLst>
              <a:gd name="adj1" fmla="val 10410"/>
              <a:gd name="adj2" fmla="val 0"/>
            </a:avLst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th-TH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ปัญหาที่พบ </a:t>
            </a:r>
            <a:r>
              <a:rPr lang="en-US" sz="3000" b="1" dirty="0">
                <a:solidFill>
                  <a:srgbClr val="D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712788" indent="-350838"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มีการเจรจาน้อย</a:t>
            </a:r>
          </a:p>
          <a:p>
            <a:pPr marL="712788" indent="-350838"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วิเคราะห์ข้อมูลเป็นรายหน่วยงาน</a:t>
            </a:r>
          </a:p>
          <a:p>
            <a:pPr marL="712788" indent="-350838">
              <a:buFont typeface="Arial" panose="020B0604020202020204" pitchFamily="34" charset="0"/>
              <a:buChar char="•"/>
              <a:tabLst>
                <a:tab pos="893763" algn="l"/>
              </a:tabLst>
              <a:defRPr/>
            </a:pPr>
            <a:r>
              <a:rPr lang="th-TH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เน้นย้ำ </a:t>
            </a:r>
            <a:r>
              <a:rPr lang="en-US" sz="30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Subhead </a:t>
            </a:r>
            <a:r>
              <a:rPr lang="en-US" sz="30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+ HW</a:t>
            </a: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th-TH" sz="30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970340"/>
            <a:ext cx="4104456" cy="5805747"/>
          </a:xfrm>
        </p:spPr>
      </p:pic>
    </p:spTree>
    <p:extLst>
      <p:ext uri="{BB962C8B-B14F-4D97-AF65-F5344CB8AC3E}">
        <p14:creationId xmlns:p14="http://schemas.microsoft.com/office/powerpoint/2010/main" val="144020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แผนผังลําดับงาน: กระบวนการสำรอง 3"/>
          <p:cNvSpPr/>
          <p:nvPr/>
        </p:nvSpPr>
        <p:spPr>
          <a:xfrm>
            <a:off x="128464" y="63389"/>
            <a:ext cx="9649072" cy="853708"/>
          </a:xfrm>
          <a:prstGeom prst="flowChartAlternateProcess">
            <a:avLst/>
          </a:prstGeom>
          <a:gradFill>
            <a:gsLst>
              <a:gs pos="0">
                <a:srgbClr val="FFC000"/>
              </a:gs>
              <a:gs pos="100000">
                <a:srgbClr val="FF6600"/>
              </a:gs>
              <a:gs pos="53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88B7D5E-4CCB-7E02-1C77-CDB3F4F0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" y="130674"/>
            <a:ext cx="8905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EC06B2-7D5C-E35D-CDB3-E07D7F7EA6D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b="17529"/>
          <a:stretch/>
        </p:blipFill>
        <p:spPr>
          <a:xfrm>
            <a:off x="1352600" y="935862"/>
            <a:ext cx="5260086" cy="5922138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B141F76-6853-A152-CDEE-98169001A54E}"/>
              </a:ext>
            </a:extLst>
          </p:cNvPr>
          <p:cNvSpPr txBox="1">
            <a:spLocks/>
          </p:cNvSpPr>
          <p:nvPr/>
        </p:nvSpPr>
        <p:spPr>
          <a:xfrm>
            <a:off x="920552" y="44624"/>
            <a:ext cx="8856984" cy="841248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เปรียบเทียบร้อยละผู้ป่วย </a:t>
            </a:r>
            <a:r>
              <a:rPr lang="en-US" sz="32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Potential </a:t>
            </a:r>
            <a:r>
              <a:rPr lang="th-TH" sz="3200" b="1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ที่ได้รับการเจรจา เดือน พ.ค.และ มิ.ย.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985266" y="2492896"/>
            <a:ext cx="288032" cy="288032"/>
          </a:xfrm>
          <a:prstGeom prst="rect">
            <a:avLst/>
          </a:prstGeom>
          <a:solidFill>
            <a:srgbClr val="235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85266" y="3068960"/>
            <a:ext cx="288032" cy="288032"/>
          </a:xfrm>
          <a:prstGeom prst="rect">
            <a:avLst/>
          </a:prstGeom>
          <a:solidFill>
            <a:srgbClr val="F67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329264" y="2375775"/>
            <a:ext cx="1083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</a:t>
            </a:r>
            <a:endParaRPr lang="th-TH" sz="2400" b="1" cap="none" spc="0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354251" y="2960531"/>
            <a:ext cx="9220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24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</a:t>
            </a:r>
            <a:endParaRPr lang="th-TH" sz="2400" b="1" cap="none" spc="0" dirty="0">
              <a:ln w="0"/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94630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ทางเดิ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ทางเดิ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ทางเดิน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ทางเดิน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ชุดรูปแบบ1</Template>
  <TotalTime>1885</TotalTime>
  <Words>524</Words>
  <Application>Microsoft Office PowerPoint</Application>
  <PresentationFormat>A4 Paper (210x297 mm)</PresentationFormat>
  <Paragraphs>124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TH SarabunIT๙</vt:lpstr>
      <vt:lpstr>Calibri</vt:lpstr>
      <vt:lpstr>Wingdings 2</vt:lpstr>
      <vt:lpstr>TH SarabunPSK</vt:lpstr>
      <vt:lpstr>Franklin Gothic Medium</vt:lpstr>
      <vt:lpstr>Franklin Gothic Book</vt:lpstr>
      <vt:lpstr>Bodoni MT Black</vt:lpstr>
      <vt:lpstr>1_ชุดรูปแบบของ Office</vt:lpstr>
      <vt:lpstr>1_ทางเดิน</vt:lpstr>
      <vt:lpstr>Contents Slide Master</vt:lpstr>
      <vt:lpstr>2_ทางเดิน</vt:lpstr>
      <vt:lpstr>PowerPoint Presentation</vt:lpstr>
      <vt:lpstr>Motto: ดูแลใส่ใจคนเพชรบูรณ์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ข้อมูลการรับบริจาคดวงตาแยกตามประเภท ICU และ Non-ICU </vt:lpstr>
      <vt:lpstr>เปรียบเทียบข้อมูลการรับบริจาคดวงตา: Hospital Death</vt:lpstr>
      <vt:lpstr>ปัจจัยแห่งความสำเร็จ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Modern</cp:lastModifiedBy>
  <cp:revision>207</cp:revision>
  <dcterms:created xsi:type="dcterms:W3CDTF">2017-11-30T12:53:48Z</dcterms:created>
  <dcterms:modified xsi:type="dcterms:W3CDTF">2022-12-19T15:23:17Z</dcterms:modified>
</cp:coreProperties>
</file>