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5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99"/>
    <a:srgbClr val="9900CC"/>
    <a:srgbClr val="CC99FF"/>
    <a:srgbClr val="00D2AA"/>
    <a:srgbClr val="F5F5F5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3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E13D-6852-4E1B-B7A6-1C9092E90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609CC-F66A-4F70-9AC0-0C906BB4D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5DA97-2095-463C-BEA5-A0E53C5F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6BB36-24FA-4D73-A0F4-90E92CBF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71CCC-5C68-4C2B-A8AD-E54A5E3F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580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E803-B008-4294-ACF5-4405D611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B65C7-1130-49BE-A945-CC9CBCCBA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C3F8-E744-499D-AA75-2F6926DE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CDF10-8B94-4026-A0EA-217040D6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53B13-4B80-48A8-80EC-51DF4CEA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71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A008B-962F-49C6-9623-641A62C0C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8F65E-D44B-44C0-B446-6C00125A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DFA22-6F2E-49B8-A4A2-745ECE8D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F098-1B9C-404D-ACCB-5532DD6D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BE753-EB04-463E-8417-3542154F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27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D4C9-4D6C-4FE8-B2A8-5BC09BAF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5B4B-34D8-4697-8C33-06319B358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677CC-B06A-4CDA-AAE6-D43D8A25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D584-4C02-4A8F-8B6F-82E5C7E9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A0EF9-A160-43DD-AAE3-689FC648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543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E546-9CDD-4401-8537-9E864E94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F47CF-578C-4CB3-8D46-043925E1D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EC079-CF51-44ED-9BB5-B2914880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19ADD-1B44-48C7-B76F-A60391F4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7D88-E783-4730-B7AE-F45C673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934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EDB3-A1BC-4182-869C-7E48285C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2F90-2B41-4C32-9F08-48E3EEC1A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DB099-A058-446E-842C-8FC66754C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B8083-A211-4791-9923-3C830721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78E03-044D-45AB-92D0-46065982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881A4-E95D-4A81-8162-2F45C902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626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0B23-3126-4F60-BE97-C828BACD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037E-C1A7-4E42-8BD0-3AC5C3360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B5608-D95F-43BC-B617-21CA6904F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BB333-54C2-47E2-AA5B-B8B9109B5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B2CEF-DA5D-48A2-A460-D5F3D2E4A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D1456-3688-4F91-861C-62D05C4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4F919-2E48-48F4-AFBC-8BA4E6F2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9E7FD-0E61-45C6-8484-DB004351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76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7335-28CE-414C-BFD1-AE313216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A7CA9-6549-4A77-9F89-B490C867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DF0E0-56DE-475E-8D8A-AE6558B7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83AB7-02ED-400F-847E-84C1599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76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7322B-01FD-45A8-A9BC-DF493692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37151-05B9-4669-8F7F-FE4EC024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A86A1-86EF-4A40-AC46-8C99F86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785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6DC2-7CE6-40EB-B991-0F7C9F60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078E-CC96-4632-8F76-4013DF47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4D444-2031-470D-AC1C-7A978A73F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EAAF-29FF-4517-9A0D-AA2E9362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CAEBA-2B17-402E-BC6A-91DA1077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58B55-7A5F-408D-81B8-EC6C66E4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049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022-EE8A-4773-B719-E2753A19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09BC1-2A74-4D67-91AB-E87EEDE7B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416C9-B221-446C-BCF7-20601BD10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EC428-94FD-497F-B7BF-B15E5000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CFB96-5083-4ECD-A72C-96346265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C213F-AF35-4026-B9DC-1F47FF36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11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03BA9-28BE-49E1-AB2A-E625FF85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9AE19-AF6F-4968-8FE5-6CB882D44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82B2-2F0C-4291-8730-143DEEE8E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AC12-8FE4-4738-84AD-953AFEB2E9F5}" type="datetimeFigureOut">
              <a:rPr lang="th-TH" smtClean="0"/>
              <a:t>27/01/66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43418-C986-4B9B-AA17-2D3715654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24FDC-E17D-4E83-91E9-CE1A09FF4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4A46-2A62-48A0-AFD7-7BF1B8CD2A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8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5C39DC-F8EE-4D3B-81D8-DD53770C4B9A}"/>
              </a:ext>
            </a:extLst>
          </p:cNvPr>
          <p:cNvCxnSpPr/>
          <p:nvPr/>
        </p:nvCxnSpPr>
        <p:spPr>
          <a:xfrm>
            <a:off x="464233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4EA50-45F4-4084-8E5A-3A56FF2772B1}"/>
              </a:ext>
            </a:extLst>
          </p:cNvPr>
          <p:cNvCxnSpPr/>
          <p:nvPr/>
        </p:nvCxnSpPr>
        <p:spPr>
          <a:xfrm>
            <a:off x="1010528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9D0786-57AD-4AB9-B6C8-8F00A22D634E}"/>
              </a:ext>
            </a:extLst>
          </p:cNvPr>
          <p:cNvCxnSpPr/>
          <p:nvPr/>
        </p:nvCxnSpPr>
        <p:spPr>
          <a:xfrm>
            <a:off x="1542756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02BF01-D0E5-4B06-9374-073D99A10379}"/>
              </a:ext>
            </a:extLst>
          </p:cNvPr>
          <p:cNvSpPr txBox="1"/>
          <p:nvPr/>
        </p:nvSpPr>
        <p:spPr>
          <a:xfrm>
            <a:off x="2336517" y="1680704"/>
            <a:ext cx="83127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วาระจากกลุ่มงานคุ้มครองผู้บริโภคและเภสัชสาธารณสุข </a:t>
            </a:r>
          </a:p>
          <a:p>
            <a:pPr algn="ctr"/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ประชุมวันที่ 31 มกราคม 2566</a:t>
            </a:r>
            <a:endParaRPr lang="th-TH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รูปภาพ 3">
            <a:extLst>
              <a:ext uri="{FF2B5EF4-FFF2-40B4-BE49-F238E27FC236}">
                <a16:creationId xmlns:a16="http://schemas.microsoft.com/office/drawing/2014/main" id="{E80A5828-7511-47A0-83D3-CC98BA1C9A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2400" y="131714"/>
            <a:ext cx="1731034" cy="1738762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รูปภาพ 4">
            <a:extLst>
              <a:ext uri="{FF2B5EF4-FFF2-40B4-BE49-F238E27FC236}">
                <a16:creationId xmlns:a16="http://schemas.microsoft.com/office/drawing/2014/main" id="{A32C0300-73B3-4052-BDBC-21C891C3D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56" y="217128"/>
            <a:ext cx="1576319" cy="1576319"/>
          </a:xfrm>
          <a:prstGeom prst="ellipse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E2280-278F-44E7-819A-2966764C09B0}"/>
              </a:ext>
            </a:extLst>
          </p:cNvPr>
          <p:cNvSpPr/>
          <p:nvPr/>
        </p:nvSpPr>
        <p:spPr>
          <a:xfrm>
            <a:off x="-16409" y="390481"/>
            <a:ext cx="482636" cy="1071563"/>
          </a:xfrm>
          <a:prstGeom prst="roundRect">
            <a:avLst/>
          </a:prstGeom>
          <a:solidFill>
            <a:srgbClr val="00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9D154E-F8A5-4DF6-B06A-27DEC919F6F3}"/>
              </a:ext>
            </a:extLst>
          </p:cNvPr>
          <p:cNvSpPr/>
          <p:nvPr/>
        </p:nvSpPr>
        <p:spPr>
          <a:xfrm>
            <a:off x="536416" y="744590"/>
            <a:ext cx="472631" cy="1071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C34E44-BAFC-420A-BEC3-9F830352BD8E}"/>
              </a:ext>
            </a:extLst>
          </p:cNvPr>
          <p:cNvSpPr/>
          <p:nvPr/>
        </p:nvSpPr>
        <p:spPr>
          <a:xfrm>
            <a:off x="1079509" y="1307293"/>
            <a:ext cx="463247" cy="10715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A281A5B-FCEA-0429-E7C1-C313A039B090}"/>
              </a:ext>
            </a:extLst>
          </p:cNvPr>
          <p:cNvSpPr txBox="1"/>
          <p:nvPr/>
        </p:nvSpPr>
        <p:spPr>
          <a:xfrm>
            <a:off x="3503272" y="4068822"/>
            <a:ext cx="645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0" u="none" strike="noStrike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แนวทางการดำเนินการของยา </a:t>
            </a:r>
            <a:r>
              <a:rPr lang="en-US" sz="2000" b="1" i="0" u="none" strike="noStrike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EPO (Erythropoietin) </a:t>
            </a:r>
            <a:r>
              <a:rPr lang="th-TH" sz="2000" b="1" i="0" u="none" strike="noStrike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ที่ได้รับการจัดสรรยอดเงินจาก สปสช. เพื่อจัดซื้อเองของแต่ละโรงพยาบาล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903F509-3889-30FC-16D2-15C9BE0B6838}"/>
              </a:ext>
            </a:extLst>
          </p:cNvPr>
          <p:cNvSpPr txBox="1"/>
          <p:nvPr/>
        </p:nvSpPr>
        <p:spPr>
          <a:xfrm>
            <a:off x="3503272" y="5919642"/>
            <a:ext cx="521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เชิญประชุมคณะกรรมการอาหารปลอดภัยจังหวัดเพชรบูรณ์ ครั้งที่ 1/2566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01CFB5EA-B167-24B9-5C4B-8AA5D29C853A}"/>
              </a:ext>
            </a:extLst>
          </p:cNvPr>
          <p:cNvSpPr/>
          <p:nvPr/>
        </p:nvSpPr>
        <p:spPr>
          <a:xfrm>
            <a:off x="3321170" y="4054520"/>
            <a:ext cx="7555933" cy="72218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9CF5E93E-16D2-8933-926F-0FB7F441F871}"/>
              </a:ext>
            </a:extLst>
          </p:cNvPr>
          <p:cNvSpPr/>
          <p:nvPr/>
        </p:nvSpPr>
        <p:spPr>
          <a:xfrm>
            <a:off x="3321169" y="5812966"/>
            <a:ext cx="7555930" cy="60508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8" name="กราฟิก 27" descr="เปิดโฟลเดอร์">
            <a:extLst>
              <a:ext uri="{FF2B5EF4-FFF2-40B4-BE49-F238E27FC236}">
                <a16:creationId xmlns:a16="http://schemas.microsoft.com/office/drawing/2014/main" id="{54CD174D-80C2-E8FD-F65C-ACC26C66E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7820" y="3749208"/>
            <a:ext cx="554019" cy="554019"/>
          </a:xfrm>
          <a:prstGeom prst="rect">
            <a:avLst/>
          </a:prstGeom>
        </p:spPr>
      </p:pic>
      <p:pic>
        <p:nvPicPr>
          <p:cNvPr id="30" name="กราฟิก 29" descr="เปิดโฟลเดอร์">
            <a:extLst>
              <a:ext uri="{FF2B5EF4-FFF2-40B4-BE49-F238E27FC236}">
                <a16:creationId xmlns:a16="http://schemas.microsoft.com/office/drawing/2014/main" id="{5D4E0A96-075A-2E92-9EC9-6D3C46D3B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5211" y="5535423"/>
            <a:ext cx="554019" cy="5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5CAC03-90BE-43B3-A8C0-2B82ABB1356E}"/>
              </a:ext>
            </a:extLst>
          </p:cNvPr>
          <p:cNvSpPr/>
          <p:nvPr/>
        </p:nvSpPr>
        <p:spPr>
          <a:xfrm>
            <a:off x="0" y="127263"/>
            <a:ext cx="121920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34988" algn="l"/>
                <a:tab pos="742950" algn="l"/>
              </a:tabLst>
            </a:pPr>
            <a:r>
              <a:rPr lang="th-TH" sz="4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แนวทางการดำเนินการของยา </a:t>
            </a:r>
            <a:r>
              <a:rPr lang="en-US" sz="4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EPO (Erythropoietin) </a:t>
            </a:r>
            <a:r>
              <a:rPr lang="th-TH" sz="4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ที่ได้รับการจัดสรรยอดเงินจาก สปสช. เพื่อจัดซื้อเองของแต่ละโรงพยาบาล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2F2710-9B1A-451A-AC85-789CB7574E1B}"/>
              </a:ext>
            </a:extLst>
          </p:cNvPr>
          <p:cNvCxnSpPr/>
          <p:nvPr/>
        </p:nvCxnSpPr>
        <p:spPr>
          <a:xfrm>
            <a:off x="166467" y="1786737"/>
            <a:ext cx="11859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B1611C4-93B9-446E-82FF-7F7C6629880F}"/>
              </a:ext>
            </a:extLst>
          </p:cNvPr>
          <p:cNvSpPr/>
          <p:nvPr/>
        </p:nvSpPr>
        <p:spPr>
          <a:xfrm>
            <a:off x="426385" y="2118947"/>
            <a:ext cx="5030987" cy="947796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6E85E-CDD7-4FBD-91FD-EC63F50D1EF2}"/>
              </a:ext>
            </a:extLst>
          </p:cNvPr>
          <p:cNvSpPr/>
          <p:nvPr/>
        </p:nvSpPr>
        <p:spPr>
          <a:xfrm>
            <a:off x="426385" y="3066742"/>
            <a:ext cx="5030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091" rtl="0" fontAlgn="base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 </a:t>
            </a:r>
            <a:r>
              <a:rPr lang="en-US" sz="3200" b="1" i="0" u="none" strike="noStrike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Hypercrit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 </a:t>
            </a:r>
            <a:r>
              <a:rPr lang="en-US" sz="3200" b="1" i="0" u="none" strike="noStrike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Espogen</a:t>
            </a:r>
            <a:endParaRPr lang="en-US" sz="3200" b="1" i="0" u="none" strike="noStrike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78091" rt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 </a:t>
            </a:r>
            <a:r>
              <a:rPr lang="en-US" sz="3200" b="1" i="0" u="none" strike="noStrike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Epokine</a:t>
            </a:r>
            <a:r>
              <a:rPr lang="en-US" sz="32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 </a:t>
            </a:r>
            <a:r>
              <a:rPr lang="en-US" sz="32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Hema plus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44351-34A0-473E-A6F2-C76007CCC1A1}"/>
              </a:ext>
            </a:extLst>
          </p:cNvPr>
          <p:cNvSpPr/>
          <p:nvPr/>
        </p:nvSpPr>
        <p:spPr>
          <a:xfrm>
            <a:off x="414068" y="2109153"/>
            <a:ext cx="5043305" cy="4429667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244EF-C3FB-4C53-9B71-6CD400709732}"/>
              </a:ext>
            </a:extLst>
          </p:cNvPr>
          <p:cNvSpPr/>
          <p:nvPr/>
        </p:nvSpPr>
        <p:spPr>
          <a:xfrm>
            <a:off x="414064" y="2112635"/>
            <a:ext cx="5043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รายการยา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EPO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ที่มีจำหน่าย</a:t>
            </a:r>
          </a:p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4 ชื่อการค้า ดังนี้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AF311-640B-4798-9216-4AD65C3293B2}"/>
              </a:ext>
            </a:extLst>
          </p:cNvPr>
          <p:cNvSpPr/>
          <p:nvPr/>
        </p:nvSpPr>
        <p:spPr>
          <a:xfrm>
            <a:off x="6626413" y="2109153"/>
            <a:ext cx="5139201" cy="96794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72DDB-03F7-405D-AB51-3882839B30A9}"/>
              </a:ext>
            </a:extLst>
          </p:cNvPr>
          <p:cNvSpPr/>
          <p:nvPr/>
        </p:nvSpPr>
        <p:spPr>
          <a:xfrm>
            <a:off x="6626413" y="2424022"/>
            <a:ext cx="5139201" cy="4114798"/>
          </a:xfrm>
          <a:prstGeom prst="rect">
            <a:avLst/>
          </a:prstGeom>
          <a:noFill/>
          <a:ln w="285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0F61D4-718D-40F0-B3C1-8A26ED43DFF3}"/>
              </a:ext>
            </a:extLst>
          </p:cNvPr>
          <p:cNvSpPr/>
          <p:nvPr/>
        </p:nvSpPr>
        <p:spPr>
          <a:xfrm>
            <a:off x="6626408" y="2122988"/>
            <a:ext cx="513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สรุป มติที่ประชุม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PTC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 ครั้งที่ 1/2566</a:t>
            </a:r>
          </a:p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12 มกราคม 2566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B228DD9-9F40-F607-67C3-49C52CD2CE33}"/>
              </a:ext>
            </a:extLst>
          </p:cNvPr>
          <p:cNvSpPr/>
          <p:nvPr/>
        </p:nvSpPr>
        <p:spPr>
          <a:xfrm>
            <a:off x="6626408" y="3253685"/>
            <a:ext cx="5030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th-TH" sz="18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โรงพยาบาลวิเชียรบุรี </a:t>
            </a:r>
          </a:p>
          <a:p>
            <a:pPr marL="430213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th-TH" sz="18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โรงพยาบาลหล่มสัก </a:t>
            </a:r>
          </a:p>
          <a:p>
            <a:pPr marL="430213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th-TH" sz="18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โรงพยาบาลสมเด็จพระยุพราชหล่มเก่า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5D2762E-38CA-A201-C5DD-7991418272E8}"/>
              </a:ext>
            </a:extLst>
          </p:cNvPr>
          <p:cNvSpPr txBox="1"/>
          <p:nvPr/>
        </p:nvSpPr>
        <p:spPr>
          <a:xfrm>
            <a:off x="426386" y="4125014"/>
            <a:ext cx="503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/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เดิม สปสช. สนับสนุนยา 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EPO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ให้โรงพยาบาล โดยแต่ละโรงพยาบาลจะได้รับยา 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EPO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ดังข้างต้น ต่อมา สปสช. ปรับเปลี่ยนเป็นการจัดสรรยอดเงิน เพื่อให้โรงพยาบาลจัดซื้อยาเอง</a:t>
            </a:r>
          </a:p>
          <a:p>
            <a:pPr indent="536575"/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ด้วยโรงพยาบาลเพชรบูรณ์มีรายยา 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EPO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จำนวน 2 ชื่อการค้า ได้แก่ </a:t>
            </a:r>
            <a:r>
              <a:rPr lang="en-US" sz="1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Hypercrit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Hema plus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(ยานวัตกรรม)  เพื่อให้มีทางเลือกในการรักษา 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1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536575"/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เมื่อส่งต่อผู้ป่วยไปรับยาที่โรงพยาบาลอำเภอ ทำให้โรงพยาบาลไม่สามารถจัดซื้อยาทั้ง 2 ชื่อการค้าไว้สำรองพร้อมกันได้ และควบคุมคลังสำรองยาได้ยาก จึงต้องการให้ภาพรวมจังหวัดใช้ยาเพียงชื่อการค้าเดียว</a:t>
            </a:r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EDC1BF3C-2AED-3BD8-7E00-C5C1970485C4}"/>
              </a:ext>
            </a:extLst>
          </p:cNvPr>
          <p:cNvSpPr/>
          <p:nvPr/>
        </p:nvSpPr>
        <p:spPr>
          <a:xfrm>
            <a:off x="5565593" y="2384709"/>
            <a:ext cx="994022" cy="4923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A13E10F0-695F-45F5-B312-B19DE6D81240}"/>
              </a:ext>
            </a:extLst>
          </p:cNvPr>
          <p:cNvSpPr txBox="1"/>
          <p:nvPr/>
        </p:nvSpPr>
        <p:spPr>
          <a:xfrm>
            <a:off x="6695649" y="4197428"/>
            <a:ext cx="49617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>
                <a:cs typeface="+mj-cs"/>
              </a:rPr>
              <a:t>มติคณะกรรมการฯ</a:t>
            </a:r>
            <a:r>
              <a:rPr lang="th-TH" sz="2400" b="1" dirty="0">
                <a:cs typeface="+mj-cs"/>
              </a:rPr>
              <a:t>   </a:t>
            </a:r>
            <a:r>
              <a:rPr lang="th-TH" sz="1800" b="1" dirty="0">
                <a:cs typeface="+mj-cs"/>
              </a:rPr>
              <a:t>แจ้ง</a:t>
            </a:r>
            <a:r>
              <a:rPr lang="th-TH" sz="1600" b="1" dirty="0">
                <a:cs typeface="+mj-cs"/>
              </a:rPr>
              <a:t>ให้โรงพยาบาลทุกแห่งทราบ</a:t>
            </a:r>
          </a:p>
          <a:p>
            <a:pPr algn="ctr"/>
            <a:r>
              <a:rPr lang="th-TH" sz="1600" b="1" dirty="0">
                <a:cs typeface="+mj-cs"/>
              </a:rPr>
              <a:t>ว่าจังหวัดเพชรบูรณ์มี </a:t>
            </a:r>
            <a:r>
              <a:rPr lang="en-GB" sz="1600" b="1" dirty="0">
                <a:cs typeface="+mj-cs"/>
              </a:rPr>
              <a:t>EPO </a:t>
            </a:r>
            <a:r>
              <a:rPr lang="th-TH" sz="1600" b="1" dirty="0">
                <a:cs typeface="+mj-cs"/>
              </a:rPr>
              <a:t>เพียงยี่ห้อเดียว คือ </a:t>
            </a:r>
            <a:r>
              <a:rPr lang="en-GB" sz="1600" b="1" dirty="0" err="1">
                <a:cs typeface="+mj-cs"/>
              </a:rPr>
              <a:t>Espogen</a:t>
            </a:r>
            <a:endParaRPr lang="th-TH" sz="1600" b="1" dirty="0"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rgbClr val="FF0000"/>
                </a:solidFill>
                <a:cs typeface="+mj-cs"/>
              </a:rPr>
              <a:t>กรณีเฉพาะ หากโรงพยาบาลเพชรบูรณ์ ต้องการส่งต่อคนไข้ที่มีความจำเป็นต้องระบุชื่อการค้าขอให้ส่งต่อคนไข้พร้อมรายการยาที่จำเป็นต้องใช้***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1600" b="1" dirty="0">
                <a:cs typeface="+mj-cs"/>
              </a:rPr>
              <a:t>หากไม่ได้ระบุสามารถใช้รายการยาที่คณะกรรมการฯ เลือกในครั้งนี้ในกรณีที่ส่งต่อคนไข้ให้โรงพยาบาลชุมชนได้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1800" b="1" dirty="0">
                <a:effectLst/>
                <a:ea typeface="Calibri" panose="020F0502020204030204" pitchFamily="34" charset="0"/>
                <a:cs typeface="+mj-cs"/>
              </a:rPr>
              <a:t>ให้ทีมเลขาฯรวบรวมยอดการใช้ 1 ปี เพื่อพิจารณาการจัดซื้อร่วมระดับจังหวัดต่อไป</a:t>
            </a:r>
            <a:endParaRPr lang="th-TH" sz="1600" b="1" dirty="0">
              <a:cs typeface="+mj-cs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FA3250D-D0E0-4C66-9F51-DA72C2311029}"/>
              </a:ext>
            </a:extLst>
          </p:cNvPr>
          <p:cNvSpPr txBox="1"/>
          <p:nvPr/>
        </p:nvSpPr>
        <p:spPr>
          <a:xfrm>
            <a:off x="9588027" y="3313932"/>
            <a:ext cx="2189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algn="ctr" rtl="0" fontAlgn="base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คัดเลือก</a:t>
            </a:r>
            <a:r>
              <a:rPr lang="th-TH" sz="20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ยา </a:t>
            </a:r>
            <a:r>
              <a:rPr lang="en-US" sz="20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EPO </a:t>
            </a:r>
            <a:endParaRPr lang="th-TH" sz="2000" b="1" i="0" u="none" strike="noStrike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7313" algn="ctr" rtl="0" fontAlgn="base">
              <a:spcBef>
                <a:spcPts val="0"/>
              </a:spcBef>
              <a:spcAft>
                <a:spcPts val="0"/>
              </a:spcAft>
            </a:pPr>
            <a:r>
              <a:rPr lang="th-TH" sz="2000" b="1" i="0" u="none" strike="noStrike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ชื่อการค้า </a:t>
            </a:r>
            <a:r>
              <a:rPr lang="en-US" sz="2000" b="1" i="0" u="sng" strike="noStrike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Espogen</a:t>
            </a:r>
            <a:endParaRPr lang="th-TH" sz="20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ลูกศร: ขวา 18">
            <a:extLst>
              <a:ext uri="{FF2B5EF4-FFF2-40B4-BE49-F238E27FC236}">
                <a16:creationId xmlns:a16="http://schemas.microsoft.com/office/drawing/2014/main" id="{00AF70E7-D52E-4895-ADBB-2164923B3D97}"/>
              </a:ext>
            </a:extLst>
          </p:cNvPr>
          <p:cNvSpPr/>
          <p:nvPr/>
        </p:nvSpPr>
        <p:spPr>
          <a:xfrm>
            <a:off x="9340422" y="3429000"/>
            <a:ext cx="631713" cy="444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38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41B3BB7E-9BE8-3E7C-4958-6A44997B6747}"/>
              </a:ext>
            </a:extLst>
          </p:cNvPr>
          <p:cNvCxnSpPr/>
          <p:nvPr/>
        </p:nvCxnSpPr>
        <p:spPr>
          <a:xfrm>
            <a:off x="166467" y="1136272"/>
            <a:ext cx="11859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26587C5-B05E-01EE-064C-AD4C8AFA6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1" t="3019" r="3207" b="23145"/>
          <a:stretch/>
        </p:blipFill>
        <p:spPr>
          <a:xfrm>
            <a:off x="426509" y="1321509"/>
            <a:ext cx="3761118" cy="5332793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C85C472-8295-C0FC-A265-63517B3586AC}"/>
              </a:ext>
            </a:extLst>
          </p:cNvPr>
          <p:cNvSpPr txBox="1"/>
          <p:nvPr/>
        </p:nvSpPr>
        <p:spPr>
          <a:xfrm>
            <a:off x="0" y="2036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เชิญประชุมคณะกรรมการอาหารปลอดภัยจังหวัดเพชรบูรณ์ ครั้งที่ 1/2566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C401D96-C3DF-4554-289A-72BADB2DC462}"/>
              </a:ext>
            </a:extLst>
          </p:cNvPr>
          <p:cNvSpPr txBox="1"/>
          <p:nvPr/>
        </p:nvSpPr>
        <p:spPr>
          <a:xfrm>
            <a:off x="4686964" y="2288157"/>
            <a:ext cx="6973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thaiDist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หนังสือศาลากลางจังหวัดเพชรบูรณ์ ที่ พช 0033.008/ว456 ลงวันที่ 25 มกราคม 2566 เรื่องขอเชิญประชุมคณะกรรมการอาหารปลอดภัยจังหวัดเพชรบูรณ์ ครั้งที่ 1/2566</a:t>
            </a:r>
          </a:p>
          <a:p>
            <a:pPr indent="536575" algn="thaiDist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เพื่อให้ดำเนินการตามแผนงานอาหารปลอดภัยจังหวัดเพชรบูรณ์ ปีงบประมาณ 2566 </a:t>
            </a:r>
            <a:r>
              <a:rPr lang="th-TH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ขอเชิญคณะกรรมการอาหารปลอดภัยคณะที่ 1 คณะกรรมการอำนวยการ หรือ ผู้แทน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เข้าร่วมการประชุมดังกล่าว ในวันที่ 7 กุมภาพันธ์ 2566 เวลา 13.30 – 16.30 น. ณ ห้องประชุมพ่อขุนผาเมือง อาคารเพชบุระ ชั้น 6 สำนักงานสาธารณสุขจังหวัดเพชรบูรณ์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5A67E1-6454-A336-BC29-C44537057112}"/>
              </a:ext>
            </a:extLst>
          </p:cNvPr>
          <p:cNvSpPr/>
          <p:nvPr/>
        </p:nvSpPr>
        <p:spPr>
          <a:xfrm>
            <a:off x="4536830" y="1664410"/>
            <a:ext cx="7315200" cy="430556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0B739F81-CB01-8DB3-01DB-0646EE87724B}"/>
              </a:ext>
            </a:extLst>
          </p:cNvPr>
          <p:cNvSpPr/>
          <p:nvPr/>
        </p:nvSpPr>
        <p:spPr>
          <a:xfrm>
            <a:off x="4536830" y="1664409"/>
            <a:ext cx="7315200" cy="48135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426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1CB3AD06-9F9B-7CF3-0B8A-BAF9AF83BAD6}"/>
              </a:ext>
            </a:extLst>
          </p:cNvPr>
          <p:cNvCxnSpPr/>
          <p:nvPr/>
        </p:nvCxnSpPr>
        <p:spPr>
          <a:xfrm>
            <a:off x="166467" y="1136272"/>
            <a:ext cx="118590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FA79847-913B-54E7-4D0B-1F47F944D481}"/>
              </a:ext>
            </a:extLst>
          </p:cNvPr>
          <p:cNvSpPr txBox="1"/>
          <p:nvPr/>
        </p:nvSpPr>
        <p:spPr>
          <a:xfrm>
            <a:off x="0" y="2036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เชิญประชุมคณะกรรมการอาหารปลอดภัยจังหวัดเพชรบูรณ์ ครั้งที่ 1/2566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C4E2214-4DE5-0730-E52B-7B69DBD61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6" t="16568" r="34481" b="6415"/>
          <a:stretch/>
        </p:blipFill>
        <p:spPr>
          <a:xfrm>
            <a:off x="336430" y="1358614"/>
            <a:ext cx="3571336" cy="528177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1D059AE-63BA-923F-D622-E6E2BD0DA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11" t="16568" r="32994" b="7421"/>
          <a:stretch/>
        </p:blipFill>
        <p:spPr>
          <a:xfrm>
            <a:off x="4028536" y="1358615"/>
            <a:ext cx="3769744" cy="5285338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5EC0277-EBFE-36DA-4129-854C4F425E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31" t="19245" r="29033" b="61006"/>
          <a:stretch/>
        </p:blipFill>
        <p:spPr>
          <a:xfrm>
            <a:off x="7919050" y="1358614"/>
            <a:ext cx="3959526" cy="1248283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022A0F9-809D-C383-2479-5E410D47C668}"/>
              </a:ext>
            </a:extLst>
          </p:cNvPr>
          <p:cNvSpPr/>
          <p:nvPr/>
        </p:nvSpPr>
        <p:spPr>
          <a:xfrm>
            <a:off x="871268" y="4986062"/>
            <a:ext cx="2907102" cy="1475117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719309F-4119-CC0D-2978-C9F96A61B217}"/>
              </a:ext>
            </a:extLst>
          </p:cNvPr>
          <p:cNvSpPr/>
          <p:nvPr/>
        </p:nvSpPr>
        <p:spPr>
          <a:xfrm>
            <a:off x="4715774" y="1358614"/>
            <a:ext cx="2907102" cy="5007675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8075F855-EDE7-C52B-A635-39EEFD31BE8E}"/>
              </a:ext>
            </a:extLst>
          </p:cNvPr>
          <p:cNvSpPr/>
          <p:nvPr/>
        </p:nvSpPr>
        <p:spPr>
          <a:xfrm>
            <a:off x="8485517" y="1358614"/>
            <a:ext cx="3263659" cy="496059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5C893371-D51F-0C13-8708-207B5636825B}"/>
              </a:ext>
            </a:extLst>
          </p:cNvPr>
          <p:cNvSpPr/>
          <p:nvPr/>
        </p:nvSpPr>
        <p:spPr>
          <a:xfrm>
            <a:off x="1069674" y="1854673"/>
            <a:ext cx="2061714" cy="752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F891C45-0B56-2CA0-FD5D-9652EFE9927F}"/>
              </a:ext>
            </a:extLst>
          </p:cNvPr>
          <p:cNvSpPr txBox="1"/>
          <p:nvPr/>
        </p:nvSpPr>
        <p:spPr>
          <a:xfrm>
            <a:off x="8077535" y="4572823"/>
            <a:ext cx="3801041" cy="1015663"/>
          </a:xfrm>
          <a:prstGeom prst="rect">
            <a:avLst/>
          </a:prstGeom>
          <a:solidFill>
            <a:srgbClr val="CC99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คำสั่งจังหวัดเพชรบูรณ์</a:t>
            </a:r>
          </a:p>
          <a:p>
            <a:pPr algn="ctr"/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1168/2564</a:t>
            </a:r>
          </a:p>
          <a:p>
            <a:pPr algn="ctr"/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 คณะกรรมการอาหารปลอดภัยจังหวัดเพชรบูรณ์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350178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5C39DC-F8EE-4D3B-81D8-DD53770C4B9A}"/>
              </a:ext>
            </a:extLst>
          </p:cNvPr>
          <p:cNvCxnSpPr>
            <a:cxnSpLocks/>
          </p:cNvCxnSpPr>
          <p:nvPr/>
        </p:nvCxnSpPr>
        <p:spPr>
          <a:xfrm>
            <a:off x="11139268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4EA50-45F4-4084-8E5A-3A56FF2772B1}"/>
              </a:ext>
            </a:extLst>
          </p:cNvPr>
          <p:cNvCxnSpPr>
            <a:cxnSpLocks/>
          </p:cNvCxnSpPr>
          <p:nvPr/>
        </p:nvCxnSpPr>
        <p:spPr>
          <a:xfrm>
            <a:off x="10604697" y="14068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9D0786-57AD-4AB9-B6C8-8F00A22D634E}"/>
              </a:ext>
            </a:extLst>
          </p:cNvPr>
          <p:cNvCxnSpPr>
            <a:cxnSpLocks/>
          </p:cNvCxnSpPr>
          <p:nvPr/>
        </p:nvCxnSpPr>
        <p:spPr>
          <a:xfrm>
            <a:off x="11671496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02BF01-D0E5-4B06-9374-073D99A10379}"/>
              </a:ext>
            </a:extLst>
          </p:cNvPr>
          <p:cNvSpPr txBox="1"/>
          <p:nvPr/>
        </p:nvSpPr>
        <p:spPr>
          <a:xfrm>
            <a:off x="1786596" y="3231152"/>
            <a:ext cx="739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ขอบคุณค่ะ</a:t>
            </a:r>
          </a:p>
        </p:txBody>
      </p:sp>
      <p:pic>
        <p:nvPicPr>
          <p:cNvPr id="10" name="รูปภาพ 3">
            <a:extLst>
              <a:ext uri="{FF2B5EF4-FFF2-40B4-BE49-F238E27FC236}">
                <a16:creationId xmlns:a16="http://schemas.microsoft.com/office/drawing/2014/main" id="{E80A5828-7511-47A0-83D3-CC98BA1C9A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845" y="153214"/>
            <a:ext cx="2133600" cy="214312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รูปภาพ 4">
            <a:extLst>
              <a:ext uri="{FF2B5EF4-FFF2-40B4-BE49-F238E27FC236}">
                <a16:creationId xmlns:a16="http://schemas.microsoft.com/office/drawing/2014/main" id="{A32C0300-73B3-4052-BDBC-21C891C3D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65" y="150240"/>
            <a:ext cx="2143125" cy="2143125"/>
          </a:xfrm>
          <a:prstGeom prst="ellipse">
            <a:avLst/>
          </a:prstGeom>
        </p:spPr>
      </p:pic>
      <p:sp>
        <p:nvSpPr>
          <p:cNvPr id="12" name="Google Shape;124;p15">
            <a:extLst>
              <a:ext uri="{FF2B5EF4-FFF2-40B4-BE49-F238E27FC236}">
                <a16:creationId xmlns:a16="http://schemas.microsoft.com/office/drawing/2014/main" id="{1A4E5BEC-BA36-4CDD-8897-086C1C600E9B}"/>
              </a:ext>
            </a:extLst>
          </p:cNvPr>
          <p:cNvSpPr txBox="1"/>
          <p:nvPr/>
        </p:nvSpPr>
        <p:spPr>
          <a:xfrm>
            <a:off x="5212990" y="6287293"/>
            <a:ext cx="5335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กลุ่มงานคุ้มครองผู้บริโภคและเภสัชสาธารณสุข</a:t>
            </a:r>
            <a:endParaRPr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E2280-278F-44E7-819A-2966764C09B0}"/>
              </a:ext>
            </a:extLst>
          </p:cNvPr>
          <p:cNvSpPr/>
          <p:nvPr/>
        </p:nvSpPr>
        <p:spPr>
          <a:xfrm>
            <a:off x="11727767" y="488955"/>
            <a:ext cx="482636" cy="1071563"/>
          </a:xfrm>
          <a:prstGeom prst="roundRect">
            <a:avLst/>
          </a:prstGeom>
          <a:solidFill>
            <a:srgbClr val="00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9D154E-F8A5-4DF6-B06A-27DEC919F6F3}"/>
              </a:ext>
            </a:extLst>
          </p:cNvPr>
          <p:cNvSpPr/>
          <p:nvPr/>
        </p:nvSpPr>
        <p:spPr>
          <a:xfrm>
            <a:off x="11195540" y="926261"/>
            <a:ext cx="472631" cy="1071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C34E44-BAFC-420A-BEC3-9F830352BD8E}"/>
              </a:ext>
            </a:extLst>
          </p:cNvPr>
          <p:cNvSpPr/>
          <p:nvPr/>
        </p:nvSpPr>
        <p:spPr>
          <a:xfrm>
            <a:off x="10660290" y="1377632"/>
            <a:ext cx="463247" cy="10715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72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430</Words>
  <Application>Microsoft Office PowerPoint</Application>
  <PresentationFormat>แบบจอกว้าง</PresentationFormat>
  <Paragraphs>33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Aradee Kanchom</cp:lastModifiedBy>
  <cp:revision>31</cp:revision>
  <dcterms:created xsi:type="dcterms:W3CDTF">2019-11-27T08:19:38Z</dcterms:created>
  <dcterms:modified xsi:type="dcterms:W3CDTF">2023-01-27T05:37:00Z</dcterms:modified>
</cp:coreProperties>
</file>