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7"/>
  </p:notesMasterIdLst>
  <p:sldIdLst>
    <p:sldId id="277" r:id="rId2"/>
    <p:sldId id="414" r:id="rId3"/>
    <p:sldId id="415" r:id="rId4"/>
    <p:sldId id="426" r:id="rId5"/>
    <p:sldId id="425" r:id="rId6"/>
  </p:sldIdLst>
  <p:sldSz cx="9144000" cy="5715000" type="screen16x10"/>
  <p:notesSz cx="6888163" cy="10018713"/>
  <p:embeddedFontLst>
    <p:embeddedFont>
      <p:font typeface="Angsana New" panose="02020603050405020304" pitchFamily="18" charset="-34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TH SarabunPSK" panose="020B0500040200020003" pitchFamily="34" charset="-34"/>
      <p:regular r:id="rId18"/>
      <p:bold r:id="rId19"/>
      <p:italic r:id="rId20"/>
      <p:boldItalic r:id="rId21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66FFFF"/>
    <a:srgbClr val="FF9797"/>
    <a:srgbClr val="FF3399"/>
    <a:srgbClr val="FF0066"/>
    <a:srgbClr val="003300"/>
    <a:srgbClr val="000000"/>
    <a:srgbClr val="FF6699"/>
    <a:srgbClr val="FFFF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010" autoAdjust="0"/>
  </p:normalViewPr>
  <p:slideViewPr>
    <p:cSldViewPr snapToGrid="0">
      <p:cViewPr varScale="1">
        <p:scale>
          <a:sx n="107" d="100"/>
          <a:sy n="107" d="100"/>
        </p:scale>
        <p:origin x="126" y="342"/>
      </p:cViewPr>
      <p:guideLst>
        <p:guide orient="horz" pos="2160"/>
        <p:guide pos="2880"/>
        <p:guide orient="horz" pos="1800"/>
      </p:guideLst>
    </p:cSldViewPr>
  </p:slideViewPr>
  <p:outlineViewPr>
    <p:cViewPr>
      <p:scale>
        <a:sx n="33" d="100"/>
        <a:sy n="33" d="100"/>
      </p:scale>
      <p:origin x="0" y="6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รายได้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8482422430797E-2"/>
                  <c:y val="9.68750000000000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CC00"/>
                      </a:solidFill>
                      <a:latin typeface="+mn-lt"/>
                      <a:ea typeface="+mn-ea"/>
                      <a:cs typeface="+mj-cs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10-44F0-BD84-5D1C07E12CB6}"/>
                </c:ext>
              </c:extLst>
            </c:dLbl>
            <c:dLbl>
              <c:idx val="1"/>
              <c:layout>
                <c:manualLayout>
                  <c:x val="4.6492466756055577E-3"/>
                  <c:y val="1.56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CC00"/>
                      </a:solidFill>
                      <a:latin typeface="+mn-lt"/>
                      <a:ea typeface="+mn-ea"/>
                      <a:cs typeface="+mj-cs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810-44F0-BD84-5D1C07E12CB6}"/>
                </c:ext>
              </c:extLst>
            </c:dLbl>
            <c:dLbl>
              <c:idx val="3"/>
              <c:layout>
                <c:manualLayout>
                  <c:x val="3.0994977837370571E-3"/>
                  <c:y val="0.103125246062992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3EF-4BE3-B9CE-8E29201E74B3}"/>
                </c:ext>
              </c:extLst>
            </c:dLbl>
            <c:dLbl>
              <c:idx val="6"/>
              <c:layout>
                <c:manualLayout>
                  <c:x val="4.6492466756055855E-3"/>
                  <c:y val="0.109375246062992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810-44F0-BD84-5D1C07E12CB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CC00"/>
                      </a:solidFill>
                      <a:latin typeface="+mn-lt"/>
                      <a:ea typeface="+mn-ea"/>
                      <a:cs typeface="+mj-cs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3810-44F0-BD84-5D1C07E12CB6}"/>
                </c:ext>
              </c:extLst>
            </c:dLbl>
            <c:dLbl>
              <c:idx val="10"/>
              <c:layout>
                <c:manualLayout>
                  <c:x val="-1.5497488918685286E-3"/>
                  <c:y val="-8.1249261811023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3EF-4BE3-B9CE-8E29201E74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j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เพชรบูรณ์ </c:v>
                </c:pt>
                <c:pt idx="1">
                  <c:v>วิเชียรบุรี </c:v>
                </c:pt>
                <c:pt idx="2">
                  <c:v>หล่มสัก </c:v>
                </c:pt>
                <c:pt idx="3">
                  <c:v>หนองไผ่ </c:v>
                </c:pt>
                <c:pt idx="4">
                  <c:v>ชนแดน </c:v>
                </c:pt>
                <c:pt idx="5">
                  <c:v>บึงสามพัน </c:v>
                </c:pt>
                <c:pt idx="6">
                  <c:v>หล่มเก่า </c:v>
                </c:pt>
                <c:pt idx="7">
                  <c:v>ศรีเทพ </c:v>
                </c:pt>
                <c:pt idx="8">
                  <c:v>วังโป่ง </c:v>
                </c:pt>
                <c:pt idx="9">
                  <c:v>เขาค้อ </c:v>
                </c:pt>
                <c:pt idx="10">
                  <c:v>น้ำหนาว </c:v>
                </c:pt>
              </c:strCache>
            </c:strRef>
          </c:cat>
          <c:val>
            <c:numRef>
              <c:f>Sheet1!$B$2:$B$12</c:f>
              <c:numCache>
                <c:formatCode>0.00</c:formatCode>
                <c:ptCount val="11"/>
                <c:pt idx="0">
                  <c:v>-4.6113221489679894</c:v>
                </c:pt>
                <c:pt idx="1">
                  <c:v>2.2667958730130202</c:v>
                </c:pt>
                <c:pt idx="2">
                  <c:v>-30.962306147597658</c:v>
                </c:pt>
                <c:pt idx="3">
                  <c:v>-7.1061020021816201</c:v>
                </c:pt>
                <c:pt idx="4">
                  <c:v>-28.612457192110938</c:v>
                </c:pt>
                <c:pt idx="5">
                  <c:v>65.606314223829571</c:v>
                </c:pt>
                <c:pt idx="6">
                  <c:v>-7.5473075982915772</c:v>
                </c:pt>
                <c:pt idx="7">
                  <c:v>52.450632693070233</c:v>
                </c:pt>
                <c:pt idx="8">
                  <c:v>68.888557987113487</c:v>
                </c:pt>
                <c:pt idx="9">
                  <c:v>2.022589965646238E-2</c:v>
                </c:pt>
                <c:pt idx="10">
                  <c:v>-16.35717868955523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EF-4BE3-B9CE-8E29201E74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ค่าใช้จ่าย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8596986702422342E-2"/>
                  <c:y val="0.146875000000000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00CC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EF-4BE3-B9CE-8E29201E74B3}"/>
                </c:ext>
              </c:extLst>
            </c:dLbl>
            <c:dLbl>
              <c:idx val="1"/>
              <c:layout>
                <c:manualLayout>
                  <c:x val="2.4795982269896429E-2"/>
                  <c:y val="0.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10-44F0-BD84-5D1C07E12CB6}"/>
                </c:ext>
              </c:extLst>
            </c:dLbl>
            <c:dLbl>
              <c:idx val="2"/>
              <c:layout>
                <c:manualLayout>
                  <c:x val="9.2984933512111154E-3"/>
                  <c:y val="0.153125492125984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10-44F0-BD84-5D1C07E12CB6}"/>
                </c:ext>
              </c:extLst>
            </c:dLbl>
            <c:dLbl>
              <c:idx val="3"/>
              <c:layout>
                <c:manualLayout>
                  <c:x val="2.1696484486159399E-2"/>
                  <c:y val="8.1250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10-44F0-BD84-5D1C07E12CB6}"/>
                </c:ext>
              </c:extLst>
            </c:dLbl>
            <c:dLbl>
              <c:idx val="4"/>
              <c:layout>
                <c:manualLayout>
                  <c:x val="2.1696484486159399E-2"/>
                  <c:y val="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10-44F0-BD84-5D1C07E12CB6}"/>
                </c:ext>
              </c:extLst>
            </c:dLbl>
            <c:dLbl>
              <c:idx val="5"/>
              <c:layout>
                <c:manualLayout>
                  <c:x val="7.748744459342643E-3"/>
                  <c:y val="8.7500492125984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00CC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3EF-4BE3-B9CE-8E29201E74B3}"/>
                </c:ext>
              </c:extLst>
            </c:dLbl>
            <c:dLbl>
              <c:idx val="6"/>
              <c:layout>
                <c:manualLayout>
                  <c:x val="2.6345731161764873E-2"/>
                  <c:y val="0.150000246062992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10-44F0-BD84-5D1C07E12CB6}"/>
                </c:ext>
              </c:extLst>
            </c:dLbl>
            <c:dLbl>
              <c:idx val="7"/>
              <c:layout>
                <c:manualLayout>
                  <c:x val="1.8596986702422231E-2"/>
                  <c:y val="0.140625000000000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00CC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3EF-4BE3-B9CE-8E29201E74B3}"/>
                </c:ext>
              </c:extLst>
            </c:dLbl>
            <c:dLbl>
              <c:idx val="9"/>
              <c:layout>
                <c:manualLayout>
                  <c:x val="3.2544726729239103E-2"/>
                  <c:y val="1.87499999999998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00CC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3EF-4BE3-B9CE-8E29201E74B3}"/>
                </c:ext>
              </c:extLst>
            </c:dLbl>
            <c:dLbl>
              <c:idx val="10"/>
              <c:layout>
                <c:manualLayout>
                  <c:x val="1.8596986702422231E-2"/>
                  <c:y val="0.178125246062992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10-44F0-BD84-5D1C07E12C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เพชรบูรณ์ </c:v>
                </c:pt>
                <c:pt idx="1">
                  <c:v>วิเชียรบุรี </c:v>
                </c:pt>
                <c:pt idx="2">
                  <c:v>หล่มสัก </c:v>
                </c:pt>
                <c:pt idx="3">
                  <c:v>หนองไผ่ </c:v>
                </c:pt>
                <c:pt idx="4">
                  <c:v>ชนแดน </c:v>
                </c:pt>
                <c:pt idx="5">
                  <c:v>บึงสามพัน </c:v>
                </c:pt>
                <c:pt idx="6">
                  <c:v>หล่มเก่า </c:v>
                </c:pt>
                <c:pt idx="7">
                  <c:v>ศรีเทพ </c:v>
                </c:pt>
                <c:pt idx="8">
                  <c:v>วังโป่ง </c:v>
                </c:pt>
                <c:pt idx="9">
                  <c:v>เขาค้อ </c:v>
                </c:pt>
                <c:pt idx="10">
                  <c:v>น้ำหนาว </c:v>
                </c:pt>
              </c:strCache>
            </c:strRef>
          </c:cat>
          <c:val>
            <c:numRef>
              <c:f>Sheet1!$C$2:$C$12</c:f>
              <c:numCache>
                <c:formatCode>0.00</c:formatCode>
                <c:ptCount val="11"/>
                <c:pt idx="0">
                  <c:v>-3.8752251636881461</c:v>
                </c:pt>
                <c:pt idx="1">
                  <c:v>-13.196258526083673</c:v>
                </c:pt>
                <c:pt idx="2">
                  <c:v>-13.854589434576564</c:v>
                </c:pt>
                <c:pt idx="3">
                  <c:v>-2.6801402766030251</c:v>
                </c:pt>
                <c:pt idx="4">
                  <c:v>-21.412597354758677</c:v>
                </c:pt>
                <c:pt idx="5">
                  <c:v>-3.3331456451097705</c:v>
                </c:pt>
                <c:pt idx="6">
                  <c:v>-14.152008026342633</c:v>
                </c:pt>
                <c:pt idx="7">
                  <c:v>-4.9430320872029379</c:v>
                </c:pt>
                <c:pt idx="8">
                  <c:v>24.670977249994159</c:v>
                </c:pt>
                <c:pt idx="9">
                  <c:v>1.3555017739421018</c:v>
                </c:pt>
                <c:pt idx="10">
                  <c:v>-18.345436070363796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EF-4BE3-B9CE-8E29201E7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0516335"/>
        <c:axId val="915546543"/>
      </c:barChart>
      <c:catAx>
        <c:axId val="910516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j-cs"/>
              </a:defRPr>
            </a:pPr>
            <a:endParaRPr lang="th-TH"/>
          </a:p>
        </c:txPr>
        <c:crossAx val="915546543"/>
        <c:crosses val="autoZero"/>
        <c:auto val="1"/>
        <c:lblAlgn val="ctr"/>
        <c:lblOffset val="100"/>
        <c:noMultiLvlLbl val="0"/>
      </c:catAx>
      <c:valAx>
        <c:axId val="9155465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910516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/>
          <a:lstStyle>
            <a:lvl1pPr algn="l">
              <a:defRPr sz="1300">
                <a:cs typeface="Angsana New" pitchFamily="18" charset="-34"/>
              </a:defRPr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/>
          <a:lstStyle>
            <a:lvl1pPr algn="r">
              <a:defRPr sz="1300">
                <a:cs typeface="Angsana New" pitchFamily="18" charset="-34"/>
              </a:defRPr>
            </a:lvl1pPr>
          </a:lstStyle>
          <a:p>
            <a:fld id="{7AAC8261-0E5D-48ED-AA02-B6DDB2CD02EB}" type="datetimeFigureOut">
              <a:rPr lang="th-TH" smtClean="0"/>
              <a:pPr/>
              <a:t>27/12/65</a:t>
            </a:fld>
            <a:endParaRPr lang="th-TH" dirty="0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752475"/>
            <a:ext cx="6007100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8" tIns="48300" rIns="96598" bIns="48300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598" tIns="48300" rIns="96598" bIns="48300" rtlCol="0"/>
          <a:lstStyle/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516039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 anchor="b"/>
          <a:lstStyle>
            <a:lvl1pPr algn="l">
              <a:defRPr sz="1300">
                <a:cs typeface="Angsana New" pitchFamily="18" charset="-34"/>
              </a:defRPr>
            </a:lvl1pPr>
          </a:lstStyle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01699" y="9516039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 anchor="b"/>
          <a:lstStyle>
            <a:lvl1pPr algn="r">
              <a:defRPr sz="1300">
                <a:cs typeface="Angsana New" pitchFamily="18" charset="-34"/>
              </a:defRPr>
            </a:lvl1pPr>
          </a:lstStyle>
          <a:p>
            <a:fld id="{9724CE91-B45C-4A59-8FBE-C0ED21E53B45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177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4CE91-B45C-4A59-8FBE-C0ED21E53B45}" type="slidenum">
              <a:rPr lang="th-TH" smtClean="0"/>
              <a:pPr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96579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4CE91-B45C-4A59-8FBE-C0ED21E53B45}" type="slidenum">
              <a:rPr lang="th-TH" smtClean="0"/>
              <a:pPr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294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D0307-B23F-CC47-9211-E5BDE40E92F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747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D0307-B23F-CC47-9211-E5BDE40E92F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732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6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27/12/65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898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27/12/65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994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04271"/>
            <a:ext cx="5800725" cy="484319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27/12/65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845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27/12/65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393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93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27/12/65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67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27/12/65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721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110463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27/12/65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811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27/12/65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477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27/12/65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633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27/12/65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4308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27/12/65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962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7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fld id="{E538ACEB-FDB9-4772-90A9-561ED153D289}" type="datetimeFigureOut">
              <a:rPr lang="th-TH" smtClean="0"/>
              <a:pPr/>
              <a:t>27/12/65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70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7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fld id="{2B9F0BA4-592B-4B05-ACE4-E5A90E62A0C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47468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7" r="12794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391886" y="1626921"/>
            <a:ext cx="2375066" cy="10094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Total Performance Score</a:t>
            </a:r>
            <a:endParaRPr lang="th-TH" sz="2400" b="1" dirty="0">
              <a:solidFill>
                <a:schemeClr val="tx1">
                  <a:lumMod val="75000"/>
                  <a:lumOff val="25000"/>
                </a:schemeClr>
              </a:solidFill>
              <a:cs typeface="+mj-cs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01880" y="2762990"/>
            <a:ext cx="2149434" cy="672937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j-cs"/>
              </a:rPr>
              <a:t>Net Working Capital</a:t>
            </a:r>
            <a:endParaRPr lang="th-TH" sz="2400" b="1" dirty="0">
              <a:solidFill>
                <a:schemeClr val="tx1">
                  <a:lumMod val="75000"/>
                  <a:lumOff val="25000"/>
                </a:schemeClr>
              </a:solidFill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7774"/>
          <a:stretch/>
        </p:blipFill>
        <p:spPr bwMode="auto">
          <a:xfrm>
            <a:off x="6139543" y="1506738"/>
            <a:ext cx="2790701" cy="927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081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7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9102" y="204717"/>
            <a:ext cx="4698242" cy="136468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th-TH" sz="4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สถานการณ์การเงินการคลัง</a:t>
            </a:r>
            <a:endParaRPr lang="en-US" sz="4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 จังหวัดเพชรบูรณ์</a:t>
            </a:r>
            <a:endParaRPr lang="en-US" sz="4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8593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2F2A363-8D95-6C4B-93B6-E7EEABDDD61A}"/>
              </a:ext>
            </a:extLst>
          </p:cNvPr>
          <p:cNvSpPr/>
          <p:nvPr/>
        </p:nvSpPr>
        <p:spPr>
          <a:xfrm>
            <a:off x="613756" y="113731"/>
            <a:ext cx="8363063" cy="497982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ระดับวิกฤตทางการเงิน (ไม่รวมงบลงทุน) ตามเกณฑ์ความเสี่ยง 7 ระดับ 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พฤศจิกายน 2565</a:t>
            </a:r>
            <a:endParaRPr lang="en-US" sz="2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3953" y="5376446"/>
            <a:ext cx="9144000" cy="3385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62013" indent="-404813"/>
            <a:r>
              <a:rPr lang="th-TH" sz="1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ที่มา </a:t>
            </a:r>
            <a:r>
              <a:rPr lang="en-US" sz="1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1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ระดับวิกฤตทางการเงิน ดาวน์โหลดจาก </a:t>
            </a:r>
            <a:r>
              <a:rPr lang="en-US" sz="1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website </a:t>
            </a:r>
            <a:r>
              <a:rPr lang="en-US" sz="1600" u="sng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http://hfo65.cfo.in.th </a:t>
            </a:r>
            <a:r>
              <a:rPr lang="en-US" sz="1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กองเศรษฐกิจสุขภาพและหลักประกันสุขภาพ ณ วันที่  22 ธ.ค. 2565</a:t>
            </a: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156CD1C2-B504-98BA-E560-50377608C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3" y="611713"/>
            <a:ext cx="8942866" cy="484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53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A63B8D8-C3C3-AC4B-8F48-CFAC9A3BA173}"/>
              </a:ext>
            </a:extLst>
          </p:cNvPr>
          <p:cNvSpPr/>
          <p:nvPr/>
        </p:nvSpPr>
        <p:spPr>
          <a:xfrm>
            <a:off x="1682440" y="0"/>
            <a:ext cx="5779120" cy="539376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ประสิทธิภาพการชำระหนี้และเรียกเก็บ (ณ เดือนพฤศจิกายน 2565)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66667D9-EE8D-0444-A3A9-6B3CE1EF2792}"/>
              </a:ext>
            </a:extLst>
          </p:cNvPr>
          <p:cNvSpPr/>
          <p:nvPr/>
        </p:nvSpPr>
        <p:spPr>
          <a:xfrm>
            <a:off x="2934132" y="5494289"/>
            <a:ext cx="6209868" cy="1552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: ดาวน์โหลดจาก </a:t>
            </a:r>
            <a:r>
              <a:rPr lang="en-US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website http://hfo65.cfo.in.th 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กองเศรษฐกิจสุขภาพและหลักประกันสุขภาพ ณ วันที่  22 ธ.ค 2565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3C2351F5-CD01-B011-D62C-CA203EF6FC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08"/>
          <a:stretch/>
        </p:blipFill>
        <p:spPr>
          <a:xfrm>
            <a:off x="1142999" y="708212"/>
            <a:ext cx="6858001" cy="478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74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B8944E5-3B7C-1040-B1B4-AEE30C99421B}"/>
              </a:ext>
            </a:extLst>
          </p:cNvPr>
          <p:cNvSpPr/>
          <p:nvPr/>
        </p:nvSpPr>
        <p:spPr>
          <a:xfrm>
            <a:off x="177814" y="11435"/>
            <a:ext cx="8895134" cy="591342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 </a:t>
            </a:r>
            <a:r>
              <a:rPr lang="en-US" sz="22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Planfin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จังหวัดเพชรบูรณ์  ปีงบประมาณ </a:t>
            </a:r>
            <a:r>
              <a:rPr lang="en-US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2566 </a:t>
            </a:r>
            <a:endParaRPr lang="th-TH" sz="2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30 พฤศจิกายน 2565</a:t>
            </a:r>
            <a:endParaRPr lang="en-US" sz="19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448789" y="602777"/>
            <a:ext cx="593766" cy="347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66667D9-EE8D-0444-A3A9-6B3CE1EF2792}"/>
              </a:ext>
            </a:extLst>
          </p:cNvPr>
          <p:cNvSpPr/>
          <p:nvPr/>
        </p:nvSpPr>
        <p:spPr>
          <a:xfrm>
            <a:off x="2681480" y="5360788"/>
            <a:ext cx="6209868" cy="1552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: ดาวน์โหลดจาก </a:t>
            </a:r>
            <a:r>
              <a:rPr lang="en-US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website http://hfo65.cfo.in.th 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กองเศรษฐกิจสุขภาพและหลักประกันสุขภาพ ณ วันที่  22 ธ.ค.2565</a:t>
            </a:r>
          </a:p>
        </p:txBody>
      </p:sp>
      <p:graphicFrame>
        <p:nvGraphicFramePr>
          <p:cNvPr id="9" name="แผนภูมิ 8">
            <a:extLst>
              <a:ext uri="{FF2B5EF4-FFF2-40B4-BE49-F238E27FC236}">
                <a16:creationId xmlns:a16="http://schemas.microsoft.com/office/drawing/2014/main" id="{3BA3C5D4-57C5-4EF8-9B68-DAF0D82A08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0738414"/>
              </p:ext>
            </p:extLst>
          </p:nvPr>
        </p:nvGraphicFramePr>
        <p:xfrm>
          <a:off x="335666" y="825500"/>
          <a:ext cx="819487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094235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12094</TotalTime>
  <Words>163</Words>
  <Application>Microsoft Office PowerPoint</Application>
  <PresentationFormat>นำเสนอทางหน้าจอ (16:10)</PresentationFormat>
  <Paragraphs>32</Paragraphs>
  <Slides>5</Slides>
  <Notes>5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11" baseType="lpstr">
      <vt:lpstr>Arial</vt:lpstr>
      <vt:lpstr>Calibri</vt:lpstr>
      <vt:lpstr>TH SarabunPSK</vt:lpstr>
      <vt:lpstr>Calibri Light</vt:lpstr>
      <vt:lpstr>Angsana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ตัวชี้วัด : ร้อยละความสำเร็จของส่วนราชการในสังกัดสำนักงานปลัดกระทรวงสาธารณสุขที่ดำเนินการพัฒนาคุณภาพการบริหารจัดการภาครัฐผ่านเกณฑ์ที่กำหนด</dc:title>
  <dc:creator>Admin</dc:creator>
  <cp:lastModifiedBy>SSJ-Phattharasuda</cp:lastModifiedBy>
  <cp:revision>1003</cp:revision>
  <cp:lastPrinted>2022-11-01T03:33:43Z</cp:lastPrinted>
  <dcterms:created xsi:type="dcterms:W3CDTF">2020-01-27T08:50:32Z</dcterms:created>
  <dcterms:modified xsi:type="dcterms:W3CDTF">2022-12-27T07:13:02Z</dcterms:modified>
</cp:coreProperties>
</file>