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790" r:id="rId2"/>
  </p:sldMasterIdLst>
  <p:notesMasterIdLst>
    <p:notesMasterId r:id="rId24"/>
  </p:notesMasterIdLst>
  <p:handoutMasterIdLst>
    <p:handoutMasterId r:id="rId25"/>
  </p:handoutMasterIdLst>
  <p:sldIdLst>
    <p:sldId id="581" r:id="rId3"/>
    <p:sldId id="570" r:id="rId4"/>
    <p:sldId id="574" r:id="rId5"/>
    <p:sldId id="564" r:id="rId6"/>
    <p:sldId id="542" r:id="rId7"/>
    <p:sldId id="543" r:id="rId8"/>
    <p:sldId id="578" r:id="rId9"/>
    <p:sldId id="566" r:id="rId10"/>
    <p:sldId id="573" r:id="rId11"/>
    <p:sldId id="567" r:id="rId12"/>
    <p:sldId id="568" r:id="rId13"/>
    <p:sldId id="569" r:id="rId14"/>
    <p:sldId id="571" r:id="rId15"/>
    <p:sldId id="572" r:id="rId16"/>
    <p:sldId id="584" r:id="rId17"/>
    <p:sldId id="585" r:id="rId18"/>
    <p:sldId id="579" r:id="rId19"/>
    <p:sldId id="580" r:id="rId20"/>
    <p:sldId id="582" r:id="rId21"/>
    <p:sldId id="583" r:id="rId22"/>
    <p:sldId id="463" r:id="rId23"/>
  </p:sldIdLst>
  <p:sldSz cx="12192000" cy="6858000"/>
  <p:notesSz cx="10018713" cy="6888163"/>
  <p:embeddedFontLst>
    <p:embeddedFont>
      <p:font typeface="Angsana New" panose="02020603050405020304" pitchFamily="18" charset="-34"/>
      <p:regular r:id="rId26"/>
      <p:bold r:id="rId27"/>
      <p:italic r:id="rId28"/>
      <p:boldItalic r:id="rId29"/>
    </p:embeddedFont>
    <p:embeddedFont>
      <p:font typeface="TH SarabunPSK" panose="020B0500040200020003" pitchFamily="34" charset="-34"/>
      <p:regular r:id="rId30"/>
      <p:bold r:id="rId31"/>
      <p:italic r:id="rId32"/>
      <p:boldItalic r:id="rId33"/>
    </p:embeddedFont>
    <p:embeddedFont>
      <p:font typeface="Malgun Gothic" panose="020B0503020000020004" pitchFamily="34" charset="-127"/>
      <p:regular r:id="rId34"/>
      <p:bold r:id="rId35"/>
    </p:embeddedFont>
    <p:embeddedFont>
      <p:font typeface="Leelawadee" panose="020B0502040204020203" pitchFamily="34" charset="-34"/>
      <p:regular r:id="rId36"/>
      <p:bold r:id="rId37"/>
    </p:embeddedFont>
    <p:embeddedFont>
      <p:font typeface="AngsanaUPC" panose="02020603050405020304" pitchFamily="18" charset="-34"/>
      <p:regular r:id="rId38"/>
      <p:bold r:id="rId39"/>
      <p:italic r:id="rId40"/>
      <p:boldItalic r:id="rId41"/>
    </p:embeddedFont>
    <p:embeddedFont>
      <p:font typeface="FreesiaUPC" panose="020B0604020202020204" pitchFamily="34" charset="-34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Wingdings 2" panose="05020102010507070707" pitchFamily="18" charset="2"/>
      <p:regular r:id="rId48"/>
    </p:embeddedFont>
    <p:embeddedFont>
      <p:font typeface="TH Chakra Petch" panose="02000506000000020004" pitchFamily="2" charset="-34"/>
      <p:regular r:id="rId49"/>
      <p:bold r:id="rId50"/>
      <p:italic r:id="rId51"/>
      <p:boldItalic r:id="rId52"/>
    </p:embeddedFont>
    <p:embeddedFont>
      <p:font typeface="Cordia New" panose="020B0304020202020204" pitchFamily="34" charset="-34"/>
      <p:regular r:id="rId53"/>
      <p:bold r:id="rId54"/>
      <p:italic r:id="rId55"/>
      <p:boldItalic r:id="rId56"/>
    </p:embeddedFont>
    <p:embeddedFont>
      <p:font typeface="TH SarabunIT๙" panose="020B0500040200020003" pitchFamily="34" charset="-34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7C6"/>
    <a:srgbClr val="CC99FF"/>
    <a:srgbClr val="66CCFF"/>
    <a:srgbClr val="66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ลักษณะ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ลักษณะสีปานกลาง 4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5907" autoAdjust="0"/>
  </p:normalViewPr>
  <p:slideViewPr>
    <p:cSldViewPr snapToGrid="0">
      <p:cViewPr>
        <p:scale>
          <a:sx n="60" d="100"/>
          <a:sy n="60" d="100"/>
        </p:scale>
        <p:origin x="-1020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font" Target="fonts/font38.fntdata"/><Relationship Id="rId68" Type="http://schemas.openxmlformats.org/officeDocument/2006/relationships/font" Target="fonts/font43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font" Target="fonts/font4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font" Target="fonts/font3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font" Target="fonts/font4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font" Target="fonts/font39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font" Target="fonts/font42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161854768154"/>
          <c:y val="0.18440981335666376"/>
          <c:w val="0.67303937007874015"/>
          <c:h val="0.6350966025080198"/>
        </c:manualLayout>
      </c:layout>
      <c:lineChart>
        <c:grouping val="standard"/>
        <c:varyColors val="0"/>
        <c:ser>
          <c:idx val="0"/>
          <c:order val="0"/>
          <c:tx>
            <c:strRef>
              <c:f>Sheet1!$O$3</c:f>
              <c:strCache>
                <c:ptCount val="1"/>
                <c:pt idx="0">
                  <c:v>บาดเจ็บ</c:v>
                </c:pt>
              </c:strCache>
            </c:strRef>
          </c:tx>
          <c:spPr>
            <a:ln w="25400" cmpd="sng">
              <a:solidFill>
                <a:schemeClr val="accent1">
                  <a:alpha val="78000"/>
                </a:schemeClr>
              </a:solidFill>
              <a:headEnd type="diamond"/>
            </a:ln>
          </c:spPr>
          <c:marker>
            <c:symbol val="square"/>
            <c:size val="7"/>
          </c:marker>
          <c:dLbls>
            <c:dLbl>
              <c:idx val="0"/>
              <c:layout>
                <c:manualLayout>
                  <c:x val="-1.0461761130397386E-2"/>
                  <c:y val="-7.870370370370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5386007064983809E-3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15440282599352E-3"/>
                  <c:y val="5.555555555555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15440282599352E-3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Sheet1!$N$4:$N$10</c:f>
              <c:strCache>
                <c:ptCount val="7"/>
                <c:pt idx="0">
                  <c:v>29ธค65</c:v>
                </c:pt>
                <c:pt idx="1">
                  <c:v>30ธค65</c:v>
                </c:pt>
                <c:pt idx="2">
                  <c:v>31ธค65</c:v>
                </c:pt>
                <c:pt idx="3">
                  <c:v>1มค66</c:v>
                </c:pt>
                <c:pt idx="4">
                  <c:v>2มค66</c:v>
                </c:pt>
                <c:pt idx="5">
                  <c:v>3มค66</c:v>
                </c:pt>
                <c:pt idx="6">
                  <c:v>4มค66</c:v>
                </c:pt>
              </c:strCache>
            </c:strRef>
          </c:cat>
          <c:val>
            <c:numRef>
              <c:f>Sheet1!$O$4:$O$10</c:f>
              <c:numCache>
                <c:formatCode>General</c:formatCode>
                <c:ptCount val="7"/>
                <c:pt idx="0">
                  <c:v>66</c:v>
                </c:pt>
                <c:pt idx="1">
                  <c:v>52</c:v>
                </c:pt>
                <c:pt idx="2">
                  <c:v>89</c:v>
                </c:pt>
                <c:pt idx="3">
                  <c:v>69</c:v>
                </c:pt>
                <c:pt idx="4">
                  <c:v>31</c:v>
                </c:pt>
                <c:pt idx="5">
                  <c:v>26</c:v>
                </c:pt>
                <c:pt idx="6">
                  <c:v>29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Sheet1!$P$3</c:f>
              <c:strCache>
                <c:ptCount val="1"/>
                <c:pt idx="0">
                  <c:v>เสียชีวิต</c:v>
                </c:pt>
              </c:strCache>
            </c:strRef>
          </c:tx>
          <c:spPr>
            <a:ln w="25400">
              <a:solidFill>
                <a:srgbClr val="FF0000">
                  <a:alpha val="45000"/>
                </a:srgbClr>
              </a:solidFill>
              <a:headEnd type="oval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7777777777777752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7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0021872265971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5555555555555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77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77996500437444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Sheet1!$N$4:$N$10</c:f>
              <c:strCache>
                <c:ptCount val="7"/>
                <c:pt idx="0">
                  <c:v>29ธค65</c:v>
                </c:pt>
                <c:pt idx="1">
                  <c:v>30ธค65</c:v>
                </c:pt>
                <c:pt idx="2">
                  <c:v>31ธค65</c:v>
                </c:pt>
                <c:pt idx="3">
                  <c:v>1มค66</c:v>
                </c:pt>
                <c:pt idx="4">
                  <c:v>2มค66</c:v>
                </c:pt>
                <c:pt idx="5">
                  <c:v>3มค66</c:v>
                </c:pt>
                <c:pt idx="6">
                  <c:v>4มค66</c:v>
                </c:pt>
              </c:strCache>
            </c:strRef>
          </c:cat>
          <c:val>
            <c:numRef>
              <c:f>Sheet1!$P$4:$P$10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606656"/>
        <c:axId val="267637504"/>
      </c:lineChart>
      <c:catAx>
        <c:axId val="267606656"/>
        <c:scaling>
          <c:orientation val="minMax"/>
        </c:scaling>
        <c:delete val="0"/>
        <c:axPos val="b"/>
        <c:majorTickMark val="none"/>
        <c:minorTickMark val="none"/>
        <c:tickLblPos val="nextTo"/>
        <c:crossAx val="267637504"/>
        <c:crosses val="autoZero"/>
        <c:auto val="1"/>
        <c:lblAlgn val="ctr"/>
        <c:lblOffset val="100"/>
        <c:noMultiLvlLbl val="0"/>
      </c:catAx>
      <c:valAx>
        <c:axId val="267637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67606656"/>
        <c:crosses val="autoZero"/>
        <c:crossBetween val="between"/>
        <c:majorUnit val="50"/>
      </c:valAx>
      <c:spPr>
        <a:ln w="38100"/>
      </c:spPr>
    </c:plotArea>
    <c:legend>
      <c:legendPos val="r"/>
      <c:layout/>
      <c:overlay val="0"/>
      <c:spPr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2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ปีใหม่66!$K$12</c:f>
              <c:strCache>
                <c:ptCount val="1"/>
                <c:pt idx="0">
                  <c:v>บาดเจ็บ</c:v>
                </c:pt>
              </c:strCache>
            </c:strRef>
          </c:tx>
          <c:spPr>
            <a:ln w="28575" cmpd="sng">
              <a:solidFill>
                <a:srgbClr val="0070C0">
                  <a:alpha val="73000"/>
                </a:srgbClr>
              </a:solidFill>
            </a:ln>
          </c:spPr>
          <c:marker>
            <c:symbol val="square"/>
            <c:size val="8"/>
            <c:spPr>
              <a:solidFill>
                <a:srgbClr val="FF0000">
                  <a:alpha val="99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  <a:headEnd type="diamond"/>
              </a:ln>
            </c:spPr>
          </c:marker>
          <c:dLbls>
            <c:dLbl>
              <c:idx val="0"/>
              <c:layout>
                <c:manualLayout>
                  <c:x val="-2.0662150179961855E-2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027018312699531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157407407407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783772890874414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ปีใหม่66!$J$13:$J$17</c:f>
              <c:strCache>
                <c:ptCount val="5"/>
                <c:pt idx="0">
                  <c:v>ปี2562</c:v>
                </c:pt>
                <c:pt idx="1">
                  <c:v>ปี2563</c:v>
                </c:pt>
                <c:pt idx="2">
                  <c:v>ปี2564</c:v>
                </c:pt>
                <c:pt idx="3">
                  <c:v>ปี2565</c:v>
                </c:pt>
                <c:pt idx="4">
                  <c:v>ปี2566</c:v>
                </c:pt>
              </c:strCache>
            </c:strRef>
          </c:cat>
          <c:val>
            <c:numRef>
              <c:f>ปีใหม่66!$K$13:$K$17</c:f>
              <c:numCache>
                <c:formatCode>General</c:formatCode>
                <c:ptCount val="5"/>
                <c:pt idx="0">
                  <c:v>478</c:v>
                </c:pt>
                <c:pt idx="1">
                  <c:v>398</c:v>
                </c:pt>
                <c:pt idx="2">
                  <c:v>426</c:v>
                </c:pt>
                <c:pt idx="3">
                  <c:v>439</c:v>
                </c:pt>
                <c:pt idx="4">
                  <c:v>362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ปีใหม่66!$L$12</c:f>
              <c:strCache>
                <c:ptCount val="1"/>
                <c:pt idx="0">
                  <c:v>เสียชีวิต</c:v>
                </c:pt>
              </c:strCache>
            </c:strRef>
          </c:tx>
          <c:spPr>
            <a:ln w="28575"/>
          </c:spPr>
          <c:marker>
            <c:symbol val="triangle"/>
            <c:size val="7"/>
            <c:spPr>
              <a:ln>
                <a:gradFill>
                  <a:gsLst>
                    <a:gs pos="0">
                      <a:schemeClr val="accent1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</c:marker>
          <c:dLbls>
            <c:dLbl>
              <c:idx val="0"/>
              <c:layout>
                <c:manualLayout>
                  <c:x val="-1.5829696288649425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900537434115641E-2"/>
                  <c:y val="-8.7962962962962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453668293215277E-2"/>
                  <c:y val="-8.333333333333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418247720482186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935958006848735E-2"/>
                  <c:y val="-8.7962962962962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ปีใหม่66!$J$13:$J$17</c:f>
              <c:strCache>
                <c:ptCount val="5"/>
                <c:pt idx="0">
                  <c:v>ปี2562</c:v>
                </c:pt>
                <c:pt idx="1">
                  <c:v>ปี2563</c:v>
                </c:pt>
                <c:pt idx="2">
                  <c:v>ปี2564</c:v>
                </c:pt>
                <c:pt idx="3">
                  <c:v>ปี2565</c:v>
                </c:pt>
                <c:pt idx="4">
                  <c:v>ปี2566</c:v>
                </c:pt>
              </c:strCache>
            </c:strRef>
          </c:cat>
          <c:val>
            <c:numRef>
              <c:f>ปีใหม่66!$L$13:$L$17</c:f>
              <c:numCache>
                <c:formatCode>General</c:formatCode>
                <c:ptCount val="5"/>
                <c:pt idx="0">
                  <c:v>10</c:v>
                </c:pt>
                <c:pt idx="1">
                  <c:v>8</c:v>
                </c:pt>
                <c:pt idx="2">
                  <c:v>11</c:v>
                </c:pt>
                <c:pt idx="3">
                  <c:v>10</c:v>
                </c:pt>
                <c:pt idx="4">
                  <c:v>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616000"/>
        <c:axId val="249107968"/>
      </c:lineChart>
      <c:catAx>
        <c:axId val="239616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249107968"/>
        <c:crosses val="autoZero"/>
        <c:auto val="1"/>
        <c:lblAlgn val="ctr"/>
        <c:lblOffset val="100"/>
        <c:noMultiLvlLbl val="0"/>
      </c:catAx>
      <c:valAx>
        <c:axId val="249107968"/>
        <c:scaling>
          <c:orientation val="minMax"/>
          <c:max val="1000"/>
        </c:scaling>
        <c:delete val="0"/>
        <c:axPos val="l"/>
        <c:numFmt formatCode="General" sourceLinked="1"/>
        <c:majorTickMark val="none"/>
        <c:minorTickMark val="none"/>
        <c:tickLblPos val="nextTo"/>
        <c:crossAx val="239616000"/>
        <c:crosses val="autoZero"/>
        <c:crossBetween val="between"/>
        <c:majorUnit val="250"/>
        <c:minorUnit val="250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48863689718168E-2"/>
          <c:y val="4.8562497012641669E-2"/>
          <c:w val="0.89610220453536871"/>
          <c:h val="0.7788457936241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77</c:v>
                </c:pt>
                <c:pt idx="1">
                  <c:v>48</c:v>
                </c:pt>
                <c:pt idx="2">
                  <c:v>70</c:v>
                </c:pt>
                <c:pt idx="3">
                  <c:v>25</c:v>
                </c:pt>
                <c:pt idx="4">
                  <c:v>84</c:v>
                </c:pt>
                <c:pt idx="5">
                  <c:v>48</c:v>
                </c:pt>
                <c:pt idx="6">
                  <c:v>28</c:v>
                </c:pt>
                <c:pt idx="7">
                  <c:v>30</c:v>
                </c:pt>
                <c:pt idx="8">
                  <c:v>21</c:v>
                </c:pt>
                <c:pt idx="9">
                  <c:v>39</c:v>
                </c:pt>
                <c:pt idx="10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7030A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87</c:v>
                </c:pt>
                <c:pt idx="1">
                  <c:v>25</c:v>
                </c:pt>
                <c:pt idx="2">
                  <c:v>70</c:v>
                </c:pt>
                <c:pt idx="3">
                  <c:v>30</c:v>
                </c:pt>
                <c:pt idx="4">
                  <c:v>59</c:v>
                </c:pt>
                <c:pt idx="5">
                  <c:v>36</c:v>
                </c:pt>
                <c:pt idx="6">
                  <c:v>17</c:v>
                </c:pt>
                <c:pt idx="7">
                  <c:v>23</c:v>
                </c:pt>
                <c:pt idx="8">
                  <c:v>11</c:v>
                </c:pt>
                <c:pt idx="9">
                  <c:v>34</c:v>
                </c:pt>
                <c:pt idx="10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73</c:v>
                </c:pt>
                <c:pt idx="1">
                  <c:v>46</c:v>
                </c:pt>
                <c:pt idx="2">
                  <c:v>66</c:v>
                </c:pt>
                <c:pt idx="3">
                  <c:v>29</c:v>
                </c:pt>
                <c:pt idx="4">
                  <c:v>31</c:v>
                </c:pt>
                <c:pt idx="5">
                  <c:v>54</c:v>
                </c:pt>
                <c:pt idx="6">
                  <c:v>20</c:v>
                </c:pt>
                <c:pt idx="7">
                  <c:v>37</c:v>
                </c:pt>
                <c:pt idx="8">
                  <c:v>12</c:v>
                </c:pt>
                <c:pt idx="9">
                  <c:v>23</c:v>
                </c:pt>
                <c:pt idx="10">
                  <c:v>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2565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69</c:v>
                </c:pt>
                <c:pt idx="1">
                  <c:v>38</c:v>
                </c:pt>
                <c:pt idx="2">
                  <c:v>57</c:v>
                </c:pt>
                <c:pt idx="3">
                  <c:v>36</c:v>
                </c:pt>
                <c:pt idx="4">
                  <c:v>37</c:v>
                </c:pt>
                <c:pt idx="5">
                  <c:v>40</c:v>
                </c:pt>
                <c:pt idx="6">
                  <c:v>19</c:v>
                </c:pt>
                <c:pt idx="7">
                  <c:v>32</c:v>
                </c:pt>
                <c:pt idx="8">
                  <c:v>17</c:v>
                </c:pt>
                <c:pt idx="9">
                  <c:v>26</c:v>
                </c:pt>
                <c:pt idx="10">
                  <c:v>15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2566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78</c:v>
                </c:pt>
                <c:pt idx="1">
                  <c:v>35</c:v>
                </c:pt>
                <c:pt idx="2">
                  <c:v>53</c:v>
                </c:pt>
                <c:pt idx="3">
                  <c:v>24</c:v>
                </c:pt>
                <c:pt idx="4">
                  <c:v>31</c:v>
                </c:pt>
                <c:pt idx="5">
                  <c:v>25</c:v>
                </c:pt>
                <c:pt idx="6">
                  <c:v>20</c:v>
                </c:pt>
                <c:pt idx="7">
                  <c:v>32</c:v>
                </c:pt>
                <c:pt idx="8">
                  <c:v>5</c:v>
                </c:pt>
                <c:pt idx="9">
                  <c:v>22</c:v>
                </c:pt>
                <c:pt idx="1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381824"/>
        <c:axId val="166404096"/>
      </c:barChart>
      <c:catAx>
        <c:axId val="16638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404096"/>
        <c:crosses val="autoZero"/>
        <c:auto val="1"/>
        <c:lblAlgn val="ctr"/>
        <c:lblOffset val="100"/>
        <c:noMultiLvlLbl val="0"/>
      </c:catAx>
      <c:valAx>
        <c:axId val="16640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38182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Angsana New" pitchFamily="18" charset="-34"/>
          <a:ea typeface="+mn-ea"/>
          <a:cs typeface="Angsana New" pitchFamily="18" charset="-34"/>
        </a:defRPr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48863689718168E-2"/>
          <c:y val="4.8562497012641669E-2"/>
          <c:w val="0.89610220453536871"/>
          <c:h val="0.7788457936241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7030A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2565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2566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3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595136"/>
        <c:axId val="203605120"/>
      </c:barChart>
      <c:catAx>
        <c:axId val="20359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3605120"/>
        <c:crosses val="autoZero"/>
        <c:auto val="1"/>
        <c:lblAlgn val="ctr"/>
        <c:lblOffset val="100"/>
        <c:noMultiLvlLbl val="0"/>
      </c:catAx>
      <c:valAx>
        <c:axId val="20360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3595136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2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Angsana New" pitchFamily="18" charset="-34"/>
          <a:ea typeface="+mn-ea"/>
          <a:cs typeface="Angsana New" pitchFamily="18" charset="-34"/>
        </a:defRPr>
      </a:pPr>
      <a:endParaRPr lang="th-TH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0.09773</cdr:x>
      <cdr:y>0.58045</cdr:y>
    </cdr:from>
    <cdr:to>
      <cdr:x>0.16765</cdr:x>
      <cdr:y>1</cdr:y>
    </cdr:to>
    <cdr:sp macro="" textlink="">
      <cdr:nvSpPr>
        <cdr:cNvPr id="2" name="วงรี 1"/>
        <cdr:cNvSpPr/>
      </cdr:nvSpPr>
      <cdr:spPr>
        <a:xfrm xmlns:a="http://schemas.openxmlformats.org/drawingml/2006/main">
          <a:off x="1013756" y="2813760"/>
          <a:ext cx="725210" cy="20337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th-TH"/>
        </a:p>
      </cdr:txBody>
    </cdr:sp>
  </cdr:relSizeAnchor>
  <cdr:relSizeAnchor xmlns:cdr="http://schemas.openxmlformats.org/drawingml/2006/chartDrawing">
    <cdr:from>
      <cdr:x>0.11749</cdr:x>
      <cdr:y>0.92408</cdr:y>
    </cdr:from>
    <cdr:to>
      <cdr:x>0.14941</cdr:x>
      <cdr:y>0.99171</cdr:y>
    </cdr:to>
    <cdr:sp macro="" textlink="">
      <cdr:nvSpPr>
        <cdr:cNvPr id="3" name="วงรี 2"/>
        <cdr:cNvSpPr/>
      </cdr:nvSpPr>
      <cdr:spPr>
        <a:xfrm xmlns:a="http://schemas.openxmlformats.org/drawingml/2006/main">
          <a:off x="1218708" y="4479494"/>
          <a:ext cx="331076" cy="32782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 dirty="0">
            <a:solidFill>
              <a:schemeClr val="bg2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  <cdr:relSizeAnchor xmlns:cdr="http://schemas.openxmlformats.org/drawingml/2006/chartDrawing">
    <cdr:from>
      <cdr:x>0.11901</cdr:x>
      <cdr:y>0.94359</cdr:y>
    </cdr:from>
    <cdr:to>
      <cdr:x>0.15093</cdr:x>
      <cdr:y>0.97937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34473" y="4574088"/>
          <a:ext cx="331076" cy="1734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2</a:t>
          </a:r>
          <a:endParaRPr lang="th-TH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674051" y="2"/>
            <a:ext cx="4342306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A648261B-B032-405F-BAD3-C5929AEA20B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6" y="6542372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674051" y="6542372"/>
            <a:ext cx="4342306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63FD8DCA-8CAB-4E5A-B162-8878CD4EE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5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674051" y="3"/>
            <a:ext cx="4342306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8DF2DEF3-00EF-4F61-B17F-4D391F093B1E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1" tIns="46551" rIns="93101" bIns="46551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1001169" y="3314965"/>
            <a:ext cx="8016388" cy="2712041"/>
          </a:xfrm>
          <a:prstGeom prst="rect">
            <a:avLst/>
          </a:prstGeom>
        </p:spPr>
        <p:txBody>
          <a:bodyPr vert="horz" lIns="93101" tIns="46551" rIns="93101" bIns="46551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6" y="6542372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674051" y="6542372"/>
            <a:ext cx="4342306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1CFE85C0-8751-42D5-B677-A0625804E96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40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85C0-8751-42D5-B677-A0625804E96F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57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85C0-8751-42D5-B677-A0625804E96F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24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0863A9A-904D-40C9-A0CB-94B5DA2A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8B7AE890-9722-414E-B880-082F12B3F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2B43367D-AF0F-41EF-8B47-A8D66A82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C2B96B2F-342A-4F54-8A7D-4E8F0323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52230CB0-BF91-49D5-B359-CB38C60E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152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2875656-7473-459D-90CA-0301548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819D2A3B-539A-40C3-A2A4-03ACF9DC6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E2C44D76-5D04-4F32-A186-D74AA430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380EF33F-23B4-4774-A8E6-198AF9A1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943AD147-5D74-4442-B4B3-83BB25E0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82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21F5BD76-D7DF-4C37-8045-532A98831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6A5CE22B-13B5-4025-8FEC-E89338E42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A195CCFC-66FF-48D1-94BB-CC26E502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FBAE524C-AC21-4DAD-B271-5D8DA2AF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3F8AA980-E7ED-4958-9C25-4CB02E13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535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358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492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5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233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68086" y="730354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227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741229" y="7521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440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C2297C-506B-4B29-B1FB-8F9EF3E0CDC3}" type="datetime1">
              <a:rPr lang="th-TH" smtClean="0">
                <a:solidFill>
                  <a:srgbClr val="BD582C"/>
                </a:solidFill>
              </a:rPr>
              <a:pPr/>
              <a:t>30/01/66</a:t>
            </a:fld>
            <a:endParaRPr lang="th-TH" dirty="0">
              <a:solidFill>
                <a:srgbClr val="BD582C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th-TH" dirty="0">
                <a:solidFill>
                  <a:srgbClr val="BD582C"/>
                </a:solidFill>
              </a:rPr>
              <a:t>เพิ่มท้ายกระดาษ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th-TH">
                <a:solidFill>
                  <a:srgbClr val="BD582C"/>
                </a:solidFill>
              </a:rPr>
              <a:pPr/>
              <a:t>‹#›</a:t>
            </a:fld>
            <a:endParaRPr lang="th-TH" dirty="0">
              <a:solidFill>
                <a:srgbClr val="BD582C"/>
              </a:solidFill>
            </a:endParaRPr>
          </a:p>
        </p:txBody>
      </p:sp>
      <p:sp>
        <p:nvSpPr>
          <p:cNvPr id="6" name="สี่เหลี่ยมผืนผ้า 5"/>
          <p:cNvSpPr/>
          <p:nvPr userDrawn="1"/>
        </p:nvSpPr>
        <p:spPr>
          <a:xfrm>
            <a:off x="621822" y="721056"/>
            <a:ext cx="603661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2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FBE25B7-7732-4AA5-86AF-909D519C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7C72B1E-8474-4901-AD2E-1E96DDA12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E57DECB8-9AFB-4EFC-BC67-FFD64198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C614DE36-6A02-4126-A52E-C3D8AA85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966BA3B1-1DAD-4DDC-846C-47420456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2406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ส่วนหั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ตัวเชื่อมต่อตรง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ผืนผ้า 25"/>
          <p:cNvSpPr/>
          <p:nvPr/>
        </p:nvSpPr>
        <p:spPr bwMode="black">
          <a:xfrm>
            <a:off x="11582402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 bwMode="gray">
          <a:xfrm>
            <a:off x="11277602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 bwMode="gray">
          <a:xfrm>
            <a:off x="1219202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-1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 bwMode="ltGray">
          <a:xfrm>
            <a:off x="2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1" name="ตัวเชื่อมต่อตรง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 bwMode="black">
          <a:xfrm>
            <a:off x="1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3" name="ตัวเชื่อมต่อตรง 32"/>
          <p:cNvCxnSpPr/>
          <p:nvPr/>
        </p:nvCxnSpPr>
        <p:spPr bwMode="white">
          <a:xfrm>
            <a:off x="1219202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4AC88C38-A2B1-413E-966C-42D9CF8CC132}" type="datetime1">
              <a:rPr lang="th-TH" smtClean="0">
                <a:solidFill>
                  <a:srgbClr val="637052"/>
                </a:solidFill>
              </a:rPr>
              <a:pPr/>
              <a:t>30/01/66</a:t>
            </a:fld>
            <a:endParaRPr lang="th-TH" dirty="0">
              <a:solidFill>
                <a:srgbClr val="637052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>
                <a:solidFill>
                  <a:srgbClr val="637052"/>
                </a:solidFill>
              </a:rPr>
              <a:t>เพิ่มท้ายกระดาษ</a:t>
            </a:r>
            <a:endParaRPr lang="th-TH" dirty="0">
              <a:solidFill>
                <a:srgbClr val="637052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0669351" y="6356354"/>
            <a:ext cx="6096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smtClean="0">
                <a:solidFill>
                  <a:srgbClr val="637052"/>
                </a:solidFill>
              </a:rPr>
              <a:pPr/>
              <a:t>‹#›</a:t>
            </a:fld>
            <a:endParaRPr lang="th-TH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6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6D66-21E5-46F1-B5DE-56A95084C98B}" type="datetimeFigureOut">
              <a:rPr lang="th-TH">
                <a:solidFill>
                  <a:srgbClr val="BD582C"/>
                </a:solidFill>
              </a:rPr>
              <a:pPr>
                <a:defRPr/>
              </a:pPr>
              <a:t>30/01/66</a:t>
            </a:fld>
            <a:endParaRPr lang="th-TH">
              <a:solidFill>
                <a:srgbClr val="BD582C"/>
              </a:solidFill>
            </a:endParaRPr>
          </a:p>
        </p:txBody>
      </p:sp>
      <p:sp>
        <p:nvSpPr>
          <p:cNvPr id="3" name="ตัวยึดท้ายกระดาษ 20"/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BD582C"/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C017-B49E-46EA-A7CC-80E72EB72380}" type="slidenum">
              <a:rPr lang="th-TH">
                <a:solidFill>
                  <a:srgbClr val="BD582C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BD582C"/>
              </a:solidFill>
            </a:endParaRPr>
          </a:p>
        </p:txBody>
      </p:sp>
      <p:sp>
        <p:nvSpPr>
          <p:cNvPr id="6" name="สี่เหลี่ยมผืนผ้า 5"/>
          <p:cNvSpPr/>
          <p:nvPr userDrawn="1"/>
        </p:nvSpPr>
        <p:spPr>
          <a:xfrm>
            <a:off x="0" y="0"/>
            <a:ext cx="12192000" cy="65973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264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037371" y="1"/>
            <a:ext cx="4128459" cy="6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6753308"/>
            <a:ext cx="12192000" cy="110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214374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452670"/>
            <a:ext cx="5568619" cy="144016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163" y="1988840"/>
            <a:ext cx="5568619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12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ชื่อเรื่อง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0" name="ชื่อเรื่องรอง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19" name="ตัวแทนวันที่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มุมมน 13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558129" y="434162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E48312">
                    <a:lumMod val="75000"/>
                    <a:lumOff val="25000"/>
                  </a:srgbClr>
                </a:solidFill>
              </a:rPr>
              <a:pPr/>
              <a:t>1/30/2023</a:t>
            </a:fld>
            <a:endParaRPr lang="en-US">
              <a:solidFill>
                <a:srgbClr val="E4831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4831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E48312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E48312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333B5CF-B710-4440-8B6F-F194EE27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D9866493-A6E8-4EF2-B8A1-756457152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37213C99-D53E-4327-BEB5-CAB0F532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0C7E01F5-1111-4002-9C4E-ABC3723C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C8578A75-5C3A-4BF3-AB08-CF381D74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212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C3A134-F1C3-464B-BF47-54DC2DE08F52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มนมุมสี่เหลี่ยมผืนผ้าหนึ่งมุม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BD582C"/>
                </a:solidFill>
              </a:rPr>
              <a:pPr/>
              <a:t>1/30/2023</a:t>
            </a:fld>
            <a:endParaRPr lang="en-US">
              <a:solidFill>
                <a:srgbClr val="BD582C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BD582C"/>
                </a:solidFill>
              </a:rPr>
              <a:pPr/>
              <a:t>‹#›</a:t>
            </a:fld>
            <a:endParaRPr lang="en-US">
              <a:solidFill>
                <a:srgbClr val="BD582C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533404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FA7E4D-CE55-46EF-BB94-D1CE4FFA1685}" type="datetimeFigureOut">
              <a:rPr lang="en-US" smtClean="0">
                <a:solidFill>
                  <a:srgbClr val="E48312">
                    <a:lumMod val="75000"/>
                    <a:lumOff val="25000"/>
                  </a:srgbClr>
                </a:solidFill>
              </a:rPr>
              <a:pPr/>
              <a:t>1/30/2023</a:t>
            </a:fld>
            <a:endParaRPr lang="en-US">
              <a:solidFill>
                <a:srgbClr val="E48312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BD582C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4F8B57-4486-45CE-A961-3D7E5CE2A3FE}" type="slidenum">
              <a:rPr lang="en-US" smtClean="0">
                <a:solidFill>
                  <a:srgbClr val="E48312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E48312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10766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3901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9285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80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883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4767F39-A79C-4790-9B77-77F34637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2052DB2-2B88-42FC-A63F-B1FC7486C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C57AB115-BBA2-4894-8AEA-E05D9379E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C75B4FA1-01BC-4D3B-BEE3-1AF63DE5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99556102-9A08-4CA2-8871-3BA2D666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55A3D5B1-C11F-4263-A26C-1351F3D4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9528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68086" y="730354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0020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741229" y="7521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0558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C2297C-506B-4B29-B1FB-8F9EF3E0CDC3}" type="datetime1">
              <a:rPr lang="th-TH" smtClean="0">
                <a:solidFill>
                  <a:srgbClr val="BD582C"/>
                </a:solidFill>
              </a:rPr>
              <a:pPr/>
              <a:t>30/01/66</a:t>
            </a:fld>
            <a:endParaRPr lang="th-TH" dirty="0">
              <a:solidFill>
                <a:srgbClr val="BD582C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th-TH" dirty="0">
                <a:solidFill>
                  <a:srgbClr val="BD582C"/>
                </a:solidFill>
              </a:rPr>
              <a:t>เพิ่มท้ายกระดาษ</a:t>
            </a: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DC1BBB0-96F0-4077-A278-0F3FB5C104D3}" type="slidenum">
              <a:rPr lang="th-TH">
                <a:solidFill>
                  <a:srgbClr val="BD582C"/>
                </a:solidFill>
              </a:rPr>
              <a:pPr/>
              <a:t>‹#›</a:t>
            </a:fld>
            <a:endParaRPr lang="th-TH" dirty="0">
              <a:solidFill>
                <a:srgbClr val="BD582C"/>
              </a:solidFill>
            </a:endParaRPr>
          </a:p>
        </p:txBody>
      </p:sp>
      <p:sp>
        <p:nvSpPr>
          <p:cNvPr id="6" name="สี่เหลี่ยมผืนผ้า 5"/>
          <p:cNvSpPr/>
          <p:nvPr userDrawn="1"/>
        </p:nvSpPr>
        <p:spPr>
          <a:xfrm>
            <a:off x="621822" y="721056"/>
            <a:ext cx="603661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ส่วนหั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ตัวเชื่อมต่อตรง 21"/>
          <p:cNvCxnSpPr/>
          <p:nvPr/>
        </p:nvCxnSpPr>
        <p:spPr bwMode="white">
          <a:xfrm>
            <a:off x="11576308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 bwMode="white">
          <a:xfrm>
            <a:off x="1216469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ผืนผ้า 25"/>
          <p:cNvSpPr/>
          <p:nvPr/>
        </p:nvSpPr>
        <p:spPr bwMode="black">
          <a:xfrm>
            <a:off x="11582402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" name="สี่เหลี่ยมผืนผ้า 26"/>
          <p:cNvSpPr/>
          <p:nvPr/>
        </p:nvSpPr>
        <p:spPr bwMode="gray">
          <a:xfrm>
            <a:off x="11277602" y="0"/>
            <a:ext cx="3048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 bwMode="gray">
          <a:xfrm>
            <a:off x="1219202" y="0"/>
            <a:ext cx="609600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-1" y="0"/>
            <a:ext cx="121920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 bwMode="ltGray">
          <a:xfrm>
            <a:off x="2" y="0"/>
            <a:ext cx="12192000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1" name="ตัวเชื่อมต่อตรง 30"/>
          <p:cNvCxnSpPr/>
          <p:nvPr/>
        </p:nvCxnSpPr>
        <p:spPr bwMode="white">
          <a:xfrm>
            <a:off x="11576308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 31"/>
          <p:cNvSpPr/>
          <p:nvPr/>
        </p:nvSpPr>
        <p:spPr bwMode="black">
          <a:xfrm>
            <a:off x="1" y="0"/>
            <a:ext cx="1216469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3" rIns="121867" bIns="60933" rtlCol="0" anchor="ctr"/>
          <a:lstStyle/>
          <a:p>
            <a:pPr algn="ctr"/>
            <a:endParaRPr lang="th-TH" sz="1799" dirty="0">
              <a:solidFill>
                <a:prstClr val="white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33" name="ตัวเชื่อมต่อตรง 32"/>
          <p:cNvCxnSpPr/>
          <p:nvPr/>
        </p:nvCxnSpPr>
        <p:spPr bwMode="white">
          <a:xfrm>
            <a:off x="1219202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4AC88C38-A2B1-413E-966C-42D9CF8CC132}" type="datetime1">
              <a:rPr lang="th-TH" smtClean="0">
                <a:solidFill>
                  <a:srgbClr val="637052"/>
                </a:solidFill>
              </a:rPr>
              <a:pPr/>
              <a:t>30/01/66</a:t>
            </a:fld>
            <a:endParaRPr lang="th-TH" dirty="0">
              <a:solidFill>
                <a:srgbClr val="637052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>
                <a:solidFill>
                  <a:srgbClr val="637052"/>
                </a:solidFill>
              </a:rPr>
              <a:t>เพิ่มท้ายกระดาษ</a:t>
            </a:r>
            <a:endParaRPr lang="th-TH" dirty="0">
              <a:solidFill>
                <a:srgbClr val="637052"/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0669351" y="6356354"/>
            <a:ext cx="609600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7DC1BBB0-96F0-4077-A278-0F3FB5C104D3}" type="slidenum">
              <a:rPr lang="th-TH" smtClean="0">
                <a:solidFill>
                  <a:srgbClr val="637052"/>
                </a:solidFill>
              </a:rPr>
              <a:pPr/>
              <a:t>‹#›</a:t>
            </a:fld>
            <a:endParaRPr lang="th-TH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6D66-21E5-46F1-B5DE-56A95084C98B}" type="datetimeFigureOut">
              <a:rPr lang="th-TH">
                <a:solidFill>
                  <a:srgbClr val="BD582C"/>
                </a:solidFill>
              </a:rPr>
              <a:pPr>
                <a:defRPr/>
              </a:pPr>
              <a:t>30/01/66</a:t>
            </a:fld>
            <a:endParaRPr lang="th-TH">
              <a:solidFill>
                <a:srgbClr val="BD582C"/>
              </a:solidFill>
            </a:endParaRPr>
          </a:p>
        </p:txBody>
      </p:sp>
      <p:sp>
        <p:nvSpPr>
          <p:cNvPr id="3" name="ตัวยึดท้ายกระดาษ 20"/>
          <p:cNvSpPr>
            <a:spLocks noGrp="1"/>
          </p:cNvSpPr>
          <p:nvPr>
            <p:ph type="ftr" sz="quarter" idx="11"/>
          </p:nvPr>
        </p:nvSpPr>
        <p:spPr>
          <a:xfrm>
            <a:off x="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BD582C"/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0C017-B49E-46EA-A7CC-80E72EB72380}" type="slidenum">
              <a:rPr lang="th-TH">
                <a:solidFill>
                  <a:srgbClr val="BD582C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BD582C"/>
              </a:solidFill>
            </a:endParaRPr>
          </a:p>
        </p:txBody>
      </p:sp>
      <p:sp>
        <p:nvSpPr>
          <p:cNvPr id="6" name="สี่เหลี่ยมผืนผ้า 5"/>
          <p:cNvSpPr/>
          <p:nvPr userDrawn="1"/>
        </p:nvSpPr>
        <p:spPr>
          <a:xfrm>
            <a:off x="0" y="0"/>
            <a:ext cx="12192000" cy="659735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2700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DD1FACF-E125-4B59-AD41-C0FAEB75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5AE70945-3F7A-47C8-8CB1-FE91EA68E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4244B588-1BCD-4789-9B5F-C0F116D59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6C27C451-8994-4908-A1F6-7DC05845D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ED8803C0-5319-48C7-B4BD-272D6685B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38D599DA-CB7A-42ED-A675-316B954D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B3CB79A5-A904-4B9E-96C7-C2CFBBC4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BC1453E3-84FB-41C2-8A85-771C2948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75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899F029-4020-4458-B3D7-7BBF551A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ED0FF2A0-2334-4017-A0BA-0AC3867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AAF96CBF-3C48-4895-8EF9-5406956C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B0F113FD-A2E6-4481-B278-428ED8C1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450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A330CDC8-B406-4DAC-8DF6-812DE023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9224026D-723E-4430-BF0C-03C3FCFA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DE92EE6B-2F9D-4A65-A2B9-CB83528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15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B1A493E-D6C9-4AF4-B601-F1554241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1E4014B4-3A5D-40C0-A385-3C0D92B7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B74DFB79-1EA2-4720-89B6-D942CECB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23CEFB8D-79FC-40EB-9F68-FBDE8CA3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D41AAC9A-CC8E-4417-AF9A-6AA6AEA4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CC0CD3E0-DFFF-47D1-B4F4-26DBC1E8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87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3E9A8D7-8A20-475C-8E2A-96114DFB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585EB2A5-B0A0-4DED-A632-249721C7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317725EA-0CB6-4DE5-AA04-33EAFA8DF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BC125994-E205-4D9E-A461-2D2611C8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E06069A0-01E8-48A5-BD2A-67937EBB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4B85E311-5442-4AF5-821F-A6ED969D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84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816A3728-2219-470F-88A7-E8DC14D0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6E197FEF-71CE-47A8-B9D5-0B44A9160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9501B7F-4040-45EB-A2D7-AB3B63B88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F7F94E2A-4DB7-4EF2-939D-885A4172A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26E466EC-319B-424C-A47F-70CD9CAA2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8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5" r:id="rId12"/>
    <p:sldLayoutId id="2147483726" r:id="rId13"/>
    <p:sldLayoutId id="2147483728" r:id="rId14"/>
    <p:sldLayoutId id="2147483729" r:id="rId15"/>
    <p:sldLayoutId id="2147483730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802" r:id="rId22"/>
    <p:sldLayoutId id="21474838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406401" y="329184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ตัวแทนชื่อเรื่อง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5" name="ตัวแทนวันที่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1750034-98ED-492D-9A9D-9090426F1DD7}" type="datetimeFigureOut">
              <a:rPr lang="th-TH" smtClean="0"/>
              <a:t>30/01/66</a:t>
            </a:fld>
            <a:endParaRPr lang="th-TH"/>
          </a:p>
        </p:txBody>
      </p:sp>
      <p:sp>
        <p:nvSpPr>
          <p:cNvPr id="18" name="ตัวแทนท้ายกระดาษ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754" r:id="rId12"/>
    <p:sldLayoutId id="2147483755" r:id="rId13"/>
    <p:sldLayoutId id="2147483757" r:id="rId14"/>
    <p:sldLayoutId id="2147483758" r:id="rId15"/>
    <p:sldLayoutId id="2147483759" r:id="rId16"/>
    <p:sldLayoutId id="2147483761" r:id="rId17"/>
    <p:sldLayoutId id="2147483762" r:id="rId18"/>
    <p:sldLayoutId id="2147483763" r:id="rId19"/>
    <p:sldLayoutId id="2147483764" r:id="rId20"/>
    <p:sldLayoutId id="2147483765" r:id="rId2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microsoft.com/office/2007/relationships/hdphoto" Target="../media/hdphoto11.wdp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t-pher.moph.go.th/" TargetMode="External"/><Relationship Id="rId5" Type="http://schemas.openxmlformats.org/officeDocument/2006/relationships/chart" Target="../charts/chart3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t-pher.moph.go.th/" TargetMode="Externa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403" r="5070" b="7984"/>
          <a:stretch/>
        </p:blipFill>
        <p:spPr bwMode="auto">
          <a:xfrm>
            <a:off x="457199" y="2815007"/>
            <a:ext cx="11540359" cy="36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ED872B9-32D2-47A4-9788-B77118A7B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" y="62518"/>
            <a:ext cx="1904526" cy="1904526"/>
          </a:xfrm>
          <a:prstGeom prst="rect">
            <a:avLst/>
          </a:prstGeom>
        </p:spPr>
      </p:pic>
      <p:sp>
        <p:nvSpPr>
          <p:cNvPr id="8" name="ม้วนกระดาษแนวนอน 7"/>
          <p:cNvSpPr/>
          <p:nvPr/>
        </p:nvSpPr>
        <p:spPr>
          <a:xfrm>
            <a:off x="2270732" y="-33053"/>
            <a:ext cx="9600702" cy="3389053"/>
          </a:xfrm>
          <a:prstGeom prst="horizontalScroll">
            <a:avLst/>
          </a:prstGeom>
          <a:blipFill dpi="0" rotWithShape="1">
            <a:blip r:embed="rId6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19666" y="547039"/>
            <a:ext cx="8390987" cy="322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สรุปการ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ดำเนินงานป้องกันและลดอุบัติเหตุ</a:t>
            </a:r>
          </a:p>
          <a:p>
            <a:pPr algn="ctr">
              <a:lnSpc>
                <a:spcPct val="107000"/>
              </a:lnSpc>
            </a:pP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ทางถนนช่วงเทศกาลปีใหม่ 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256</a:t>
            </a:r>
            <a:r>
              <a:rPr lang="en-US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6</a:t>
            </a:r>
          </a:p>
          <a:p>
            <a:pPr algn="ctr">
              <a:lnSpc>
                <a:spcPct val="107000"/>
              </a:lnSpc>
            </a:pP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2565 – 4 </a:t>
            </a:r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2566)</a:t>
            </a:r>
            <a:endParaRPr 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107000"/>
              </a:lnSpc>
            </a:pP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666" y="3001622"/>
            <a:ext cx="8704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“ชีวิตวิถีใหม่ ขับขี่อย่างปลอดภัย ไร้อุบัติเหตุ”</a:t>
            </a:r>
            <a:endParaRPr lang="en-US" sz="44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853" y="4309740"/>
            <a:ext cx="6653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 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9421" y="5824250"/>
            <a:ext cx="860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ห้องประชุมพ่อขุนผาเมือง สำนักงานสาธารณสุขจังหวัดเพชรบูรณ์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66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16081"/>
            <a:ext cx="3657600" cy="25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12800" y="292973"/>
            <a:ext cx="10640093" cy="69762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การซ้อมแผนอุบัติเหตุหมู่, แผนเผชิญเหตุทะเลาะวิวาท/ความรุนแรงในโรงพยาบาล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65681"/>
            <a:ext cx="3657600" cy="25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7597" y="3606720"/>
            <a:ext cx="1532899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รพ.เพชรบูรณ์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16794"/>
            <a:ext cx="3657600" cy="249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1265" y="3606720"/>
            <a:ext cx="1428169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รพ.วิเชียรบุรี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65681"/>
            <a:ext cx="3657600" cy="25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4"/>
          <a:stretch/>
        </p:blipFill>
        <p:spPr bwMode="auto">
          <a:xfrm>
            <a:off x="8229600" y="1016794"/>
            <a:ext cx="3657600" cy="249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56609" y="3606720"/>
            <a:ext cx="1403583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รพ.หนองไผ่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4165681"/>
            <a:ext cx="3657600" cy="25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07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12800" y="292973"/>
            <a:ext cx="10640093" cy="69762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การซ้อมแผนอุบัติเหตุหมู่, แผนเผชิญเหตุทะเลาะวิวาท/ความรุนแรงในโรงพยาบาล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2968" y="3606720"/>
            <a:ext cx="1584723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รพ.บึงสามพัน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9677" y="3606720"/>
            <a:ext cx="1306340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รพ.ชนแดน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5610" y="3606720"/>
            <a:ext cx="1185575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รพ.วังโป่ง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7157"/>
          <a:stretch/>
        </p:blipFill>
        <p:spPr bwMode="auto">
          <a:xfrm>
            <a:off x="304801" y="1015107"/>
            <a:ext cx="3641060" cy="248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163989"/>
            <a:ext cx="3641060" cy="251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/>
          <a:stretch/>
        </p:blipFill>
        <p:spPr bwMode="auto">
          <a:xfrm>
            <a:off x="4269565" y="1016083"/>
            <a:ext cx="3638697" cy="24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165682"/>
            <a:ext cx="3641060" cy="248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11550"/>
          <a:stretch/>
        </p:blipFill>
        <p:spPr bwMode="auto">
          <a:xfrm>
            <a:off x="8237866" y="1016083"/>
            <a:ext cx="3641060" cy="24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10938"/>
          <a:stretch/>
        </p:blipFill>
        <p:spPr bwMode="auto">
          <a:xfrm>
            <a:off x="8237863" y="4165679"/>
            <a:ext cx="3641060" cy="24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27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12800" y="292973"/>
            <a:ext cx="10640093" cy="69762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th-TH" sz="3700" b="1" dirty="0">
                <a:latin typeface="Angsana New" pitchFamily="18" charset="-34"/>
                <a:cs typeface="Angsana New" pitchFamily="18" charset="-34"/>
              </a:rPr>
              <a:t>การซ้อมแผนอุบัติเหตุหมู่, แผนเผชิญเหตุทะเลาะวิวาท/ความรุนแรงในโรงพยาบาล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159" y="3632200"/>
            <a:ext cx="1171148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รพ.เขาค้อ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0674" y="3632200"/>
            <a:ext cx="1381148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รพ.น้ำหนาว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92201"/>
            <a:ext cx="3641061" cy="241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241802"/>
            <a:ext cx="3641061" cy="241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4" r="5058"/>
          <a:stretch/>
        </p:blipFill>
        <p:spPr bwMode="auto">
          <a:xfrm>
            <a:off x="4064003" y="1092201"/>
            <a:ext cx="4165599" cy="241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2"/>
          <a:stretch/>
        </p:blipFill>
        <p:spPr bwMode="auto">
          <a:xfrm>
            <a:off x="4064002" y="4241802"/>
            <a:ext cx="4165599" cy="241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092203"/>
            <a:ext cx="2946400" cy="241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80352" y="3632200"/>
            <a:ext cx="1248093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รพ.ศรีเทพ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99533227-241C-47D8-B817-1D622340F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21011" r="13829" b="348"/>
          <a:stretch/>
        </p:blipFill>
        <p:spPr>
          <a:xfrm>
            <a:off x="8335925" y="4241802"/>
            <a:ext cx="3348076" cy="1828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4125" y="6127053"/>
            <a:ext cx="145167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th-TH" sz="2700" b="1" dirty="0" err="1">
                <a:latin typeface="Angsana New" pitchFamily="18" charset="-34"/>
                <a:cs typeface="Angsana New" pitchFamily="18" charset="-34"/>
              </a:rPr>
              <a:t>รพร</a:t>
            </a:r>
            <a:r>
              <a:rPr lang="th-TH" sz="2700" b="1" dirty="0">
                <a:latin typeface="Angsana New" pitchFamily="18" charset="-34"/>
                <a:cs typeface="Angsana New" pitchFamily="18" charset="-34"/>
              </a:rPr>
              <a:t>.หล่มเก่า</a:t>
            </a:r>
          </a:p>
        </p:txBody>
      </p:sp>
    </p:spTree>
    <p:extLst>
      <p:ext uri="{BB962C8B-B14F-4D97-AF65-F5344CB8AC3E}">
        <p14:creationId xmlns:p14="http://schemas.microsoft.com/office/powerpoint/2010/main" val="260116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ม้วนกระดาษแนวนอน 7"/>
          <p:cNvSpPr/>
          <p:nvPr/>
        </p:nvSpPr>
        <p:spPr>
          <a:xfrm>
            <a:off x="198854" y="22613"/>
            <a:ext cx="11756969" cy="1475988"/>
          </a:xfrm>
          <a:prstGeom prst="horizontalScroll">
            <a:avLst/>
          </a:prstGeom>
          <a:solidFill>
            <a:srgbClr val="CC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>
              <a:defRPr/>
            </a:pPr>
            <a:r>
              <a:rPr lang="th-TH" sz="2700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สำนักงานสาธารณสุขจังหวัดเพชรบูรณ์ ตรวจเยี่ยมการเตรียมความพร้อมรับสถานการณ์ช่วงเทศกาลปีใหม่ พ.ศ.</a:t>
            </a:r>
            <a:r>
              <a:rPr lang="en-US" sz="2700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2566 </a:t>
            </a:r>
            <a:r>
              <a:rPr lang="th-TH" sz="2700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และการรักษาความปลอดภัยในหน่วยบริการ กรณีเหตุรุนแรงในโรงพยาบาลและห้องฉุกเฉิน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498600"/>
            <a:ext cx="3574663" cy="25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37" y="1498600"/>
            <a:ext cx="3574663" cy="25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37" y="4241800"/>
            <a:ext cx="3574663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1" y="1498600"/>
            <a:ext cx="3574663" cy="25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9" y="4338970"/>
            <a:ext cx="3827823" cy="2244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4" y="4394200"/>
            <a:ext cx="3986468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15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ม้วนกระดาษแนวนอน 7"/>
          <p:cNvSpPr/>
          <p:nvPr/>
        </p:nvSpPr>
        <p:spPr>
          <a:xfrm>
            <a:off x="198854" y="22613"/>
            <a:ext cx="11756969" cy="1577588"/>
          </a:xfrm>
          <a:prstGeom prst="horizontalScroll">
            <a:avLst/>
          </a:prstGeom>
          <a:solidFill>
            <a:srgbClr val="CC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>
              <a:defRPr/>
            </a:pPr>
            <a:r>
              <a:rPr lang="th-TH" sz="2700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สำนักงานสาธารณสุขจังหวัดเพชรบูรณ์ ตรวจเยี่ยมจุดตรวจหลัก-รอง จุดบริการประชาชน พร้อมทั้งให้กำลังใจเจ้าหน้าที่ที่ปฏิบัติงานในช่วงเทศกาลปีใหม่ พ.ศ.</a:t>
            </a:r>
            <a:r>
              <a:rPr lang="en-US" sz="2700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2566</a:t>
            </a:r>
            <a:endParaRPr lang="th-TH" sz="2700" b="1" dirty="0">
              <a:solidFill>
                <a:prstClr val="black"/>
              </a:solidFill>
              <a:latin typeface="TH Chakra Petch" pitchFamily="2" charset="-34"/>
              <a:ea typeface="Calibri" panose="020F0502020204030204" pitchFamily="34" charset="0"/>
              <a:cs typeface="TH Chakra Petch" pitchFamily="2" charset="-34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1" y="4275797"/>
            <a:ext cx="3657600" cy="2302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1" y="1701800"/>
            <a:ext cx="36576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701800"/>
            <a:ext cx="36576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464655"/>
            <a:ext cx="3657600" cy="1925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275797"/>
            <a:ext cx="3556000" cy="2302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701800"/>
            <a:ext cx="35560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8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8">
            <a:extLst>
              <a:ext uri="{FF2B5EF4-FFF2-40B4-BE49-F238E27FC236}">
                <a16:creationId xmlns:a16="http://schemas.microsoft.com/office/drawing/2014/main" xmlns="" id="{8A813F53-35CD-938A-E085-BCAB726835CF}"/>
              </a:ext>
            </a:extLst>
          </p:cNvPr>
          <p:cNvSpPr/>
          <p:nvPr/>
        </p:nvSpPr>
        <p:spPr>
          <a:xfrm>
            <a:off x="4577502" y="811692"/>
            <a:ext cx="6002736" cy="6002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xmlns="" id="{57E059D0-D426-2675-4DAA-DE9BCE3A6B29}"/>
              </a:ext>
            </a:extLst>
          </p:cNvPr>
          <p:cNvSpPr/>
          <p:nvPr/>
        </p:nvSpPr>
        <p:spPr>
          <a:xfrm>
            <a:off x="5270743" y="1484694"/>
            <a:ext cx="4656732" cy="4656732"/>
          </a:xfrm>
          <a:prstGeom prst="ellipse">
            <a:avLst/>
          </a:prstGeom>
          <a:solidFill>
            <a:schemeClr val="accent4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F15A8141-2155-0E08-2145-BF5151B539AF}"/>
              </a:ext>
            </a:extLst>
          </p:cNvPr>
          <p:cNvSpPr txBox="1"/>
          <p:nvPr/>
        </p:nvSpPr>
        <p:spPr>
          <a:xfrm>
            <a:off x="551793" y="66179"/>
            <a:ext cx="1120928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แนวทางการจัดการการ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บาดเจ็บและการเสียชีวิตจากอุบัติเหตุทาง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ถนน จังหวัด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xmlns="" id="{7F750432-892E-4661-0ACB-294B1FBA0FFC}"/>
              </a:ext>
            </a:extLst>
          </p:cNvPr>
          <p:cNvSpPr/>
          <p:nvPr/>
        </p:nvSpPr>
        <p:spPr>
          <a:xfrm>
            <a:off x="5964986" y="2205064"/>
            <a:ext cx="3268245" cy="326824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xmlns="" id="{D1DF710A-CB4F-D11F-CDF9-3E95D360B15A}"/>
              </a:ext>
            </a:extLst>
          </p:cNvPr>
          <p:cNvSpPr/>
          <p:nvPr/>
        </p:nvSpPr>
        <p:spPr>
          <a:xfrm>
            <a:off x="6639079" y="2873269"/>
            <a:ext cx="1879582" cy="1879582"/>
          </a:xfrm>
          <a:prstGeom prst="ellipse">
            <a:avLst/>
          </a:prstGeom>
          <a:solidFill>
            <a:schemeClr val="accent6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C45C613E-E5B2-CB4C-BF69-9BB24411A749}"/>
              </a:ext>
            </a:extLst>
          </p:cNvPr>
          <p:cNvSpPr txBox="1"/>
          <p:nvPr/>
        </p:nvSpPr>
        <p:spPr>
          <a:xfrm>
            <a:off x="6752082" y="3598747"/>
            <a:ext cx="1685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ด่านครอบครัว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25BD04D0-43D4-8C9B-1565-36641768A7E2}"/>
              </a:ext>
            </a:extLst>
          </p:cNvPr>
          <p:cNvSpPr txBox="1"/>
          <p:nvPr/>
        </p:nvSpPr>
        <p:spPr>
          <a:xfrm>
            <a:off x="6788084" y="2365815"/>
            <a:ext cx="1685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ด่านชุมชน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1E44058B-8577-4390-2F43-AFB22B63F4BF}"/>
              </a:ext>
            </a:extLst>
          </p:cNvPr>
          <p:cNvSpPr txBox="1"/>
          <p:nvPr/>
        </p:nvSpPr>
        <p:spPr>
          <a:xfrm rot="207877">
            <a:off x="6768346" y="1746995"/>
            <a:ext cx="1879583" cy="5950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057"/>
              </a:avLst>
            </a:prstTxWarp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กวดขันวินัยจราจร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36442B6A-01A3-4EBB-6BD2-64C876615AA8}"/>
              </a:ext>
            </a:extLst>
          </p:cNvPr>
          <p:cNvSpPr txBox="1"/>
          <p:nvPr/>
        </p:nvSpPr>
        <p:spPr>
          <a:xfrm rot="21441587">
            <a:off x="6018911" y="1143699"/>
            <a:ext cx="3120819" cy="8801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ด่านบังคับใช้กฎหมาย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คุมประพฤติ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793" y="2973019"/>
            <a:ext cx="3909847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-เกิดใกล้บ้าน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-คนเดินเท้า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-รถจักยานยนต์ไม่สวมหมวกนิรภัย</a:t>
            </a:r>
          </a:p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-ไม่มีคู่กรณี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ตกถนน ชนต้นไม้ ล้มเอง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817918" y="2244841"/>
            <a:ext cx="3282451" cy="58477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สรุปกรณีเสียชีวิต/บาดเจ็บ</a:t>
            </a:r>
          </a:p>
        </p:txBody>
      </p:sp>
    </p:spTree>
    <p:extLst>
      <p:ext uri="{BB962C8B-B14F-4D97-AF65-F5344CB8AC3E}">
        <p14:creationId xmlns:p14="http://schemas.microsoft.com/office/powerpoint/2010/main" val="298459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6760" y="599090"/>
            <a:ext cx="11569291" cy="2025499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2500" lnSpcReduction="20000"/>
          </a:bodyPr>
          <a:lstStyle/>
          <a:p>
            <a:pPr algn="ctr"/>
            <a:r>
              <a:rPr lang="th-TH" altLang="ko-KR" sz="4400" dirty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การขับเคลื่อนนโยบายการแก้ปัญหาการตายและการ</a:t>
            </a:r>
            <a:r>
              <a:rPr lang="th-TH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บาดเจ็บ</a:t>
            </a:r>
          </a:p>
          <a:p>
            <a:pPr algn="ctr"/>
            <a:r>
              <a:rPr lang="th-TH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จาก</a:t>
            </a:r>
            <a:r>
              <a:rPr lang="th-TH" altLang="ko-KR" sz="4400" dirty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อุบัติเหตุทางถนนในกลุ่มเด็กและเยาวชนด้วย </a:t>
            </a:r>
            <a:r>
              <a:rPr lang="en-US" altLang="ko-KR" sz="4400" dirty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TSY </a:t>
            </a:r>
            <a:r>
              <a:rPr lang="en-US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Program</a:t>
            </a:r>
            <a:endParaRPr lang="th-TH" altLang="ko-KR" sz="4400" dirty="0" smtClean="0">
              <a:solidFill>
                <a:schemeClr val="tx1"/>
              </a:solidFill>
              <a:latin typeface="TH SarabunPSK" panose="020B0500040200020003" pitchFamily="34" charset="-34"/>
              <a:ea typeface="맑은 고딕" pitchFamily="50" charset="-127"/>
              <a:cs typeface="TH SarabunPSK" panose="020B0500040200020003" pitchFamily="34" charset="-34"/>
            </a:endParaRPr>
          </a:p>
          <a:p>
            <a:pPr algn="ctr"/>
            <a:r>
              <a:rPr lang="th-TH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 </a:t>
            </a:r>
            <a:r>
              <a:rPr lang="th-TH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r>
              <a:rPr lang="th-TH" altLang="ko-KR" sz="4400" dirty="0">
                <a:solidFill>
                  <a:schemeClr val="tx1"/>
                </a:solidFill>
                <a:latin typeface="TH SarabunPSK" panose="020B0500040200020003" pitchFamily="34" charset="-34"/>
                <a:ea typeface="맑은 고딕" pitchFamily="50" charset="-127"/>
                <a:cs typeface="TH SarabunPSK" panose="020B0500040200020003" pitchFamily="34" charset="-34"/>
              </a:rPr>
              <a:t>ปี 2566</a:t>
            </a:r>
            <a:r>
              <a:rPr lang="en-US" altLang="ko-KR" sz="4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endParaRPr lang="en-US" altLang="ko-KR" sz="4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/>
            <a:endParaRPr lang="en-US" altLang="ko-KR" sz="4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538F60-6934-E6AB-964F-DC2F8A0F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830128"/>
            <a:ext cx="4845207" cy="302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81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7A8964D-9066-4585-8A47-12215B692F9F}"/>
              </a:ext>
            </a:extLst>
          </p:cNvPr>
          <p:cNvSpPr/>
          <p:nvPr/>
        </p:nvSpPr>
        <p:spPr>
          <a:xfrm>
            <a:off x="0" y="-77634"/>
            <a:ext cx="12025223" cy="854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สถานการณ์การบาดเจ็บและการเสียชีวิตจากอุบัติเหตุทางถนน จังหวัดเพชรบูรณ์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ED5C5229-9FB9-1AE4-3675-FD42CA35A858}"/>
              </a:ext>
            </a:extLst>
          </p:cNvPr>
          <p:cNvGraphicFramePr>
            <a:graphicFrameLocks noGrp="1"/>
          </p:cNvGraphicFramePr>
          <p:nvPr/>
        </p:nvGraphicFramePr>
        <p:xfrm>
          <a:off x="124940" y="1812807"/>
          <a:ext cx="5318328" cy="4754880"/>
        </p:xfrm>
        <a:graphic>
          <a:graphicData uri="http://schemas.openxmlformats.org/drawingml/2006/table">
            <a:tbl>
              <a:tblPr firstRow="1" firstCol="1" bandRow="1"/>
              <a:tblGrid>
                <a:gridCol w="1531332">
                  <a:extLst>
                    <a:ext uri="{9D8B030D-6E8A-4147-A177-3AD203B41FA5}">
                      <a16:colId xmlns="" xmlns:a16="http://schemas.microsoft.com/office/drawing/2014/main" val="111070228"/>
                    </a:ext>
                  </a:extLst>
                </a:gridCol>
                <a:gridCol w="871268">
                  <a:extLst>
                    <a:ext uri="{9D8B030D-6E8A-4147-A177-3AD203B41FA5}">
                      <a16:colId xmlns="" xmlns:a16="http://schemas.microsoft.com/office/drawing/2014/main" val="2211051855"/>
                    </a:ext>
                  </a:extLst>
                </a:gridCol>
                <a:gridCol w="1397479">
                  <a:extLst>
                    <a:ext uri="{9D8B030D-6E8A-4147-A177-3AD203B41FA5}">
                      <a16:colId xmlns="" xmlns:a16="http://schemas.microsoft.com/office/drawing/2014/main" val="2038564333"/>
                    </a:ext>
                  </a:extLst>
                </a:gridCol>
                <a:gridCol w="1518249">
                  <a:extLst>
                    <a:ext uri="{9D8B030D-6E8A-4147-A177-3AD203B41FA5}">
                      <a16:colId xmlns="" xmlns:a16="http://schemas.microsoft.com/office/drawing/2014/main" val="802751940"/>
                    </a:ext>
                  </a:extLst>
                </a:gridCol>
              </a:tblGrid>
              <a:tr h="33118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จังหวัด/อำเภอ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ทุกอายุ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อายุ 10-19 ปี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รถจักรยานยนต์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38952878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thaiDist"/>
                      <a:r>
                        <a:rPr lang="th-TH" sz="2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จังหวัดเพชรบูรณ์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64568251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เขาค้อ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56357329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ชนแดน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7960532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น้ำหนาว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4570713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บึงสามพัน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09712804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เมืองเพชรบูรณ์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31284312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วังโป่ง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70AD47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0467834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วิเชียรบุรี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0043404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ศรีเทพ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350321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หนองไผ่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8492515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หล่มเก่า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ED7D3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3650739"/>
                  </a:ext>
                </a:extLst>
              </a:tr>
              <a:tr h="351692"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หล่มสัก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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9295452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699A3E0-6AC9-C198-CC53-329E8AB78B29}"/>
              </a:ext>
            </a:extLst>
          </p:cNvPr>
          <p:cNvSpPr/>
          <p:nvPr/>
        </p:nvSpPr>
        <p:spPr>
          <a:xfrm>
            <a:off x="5822830" y="6484245"/>
            <a:ext cx="6434011" cy="287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ข้อมูลการบาดเจ็บจาก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OPD+IPD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43 แฟ้ม และข้อมูลการเสียชีวิตจาก 3 ฐาน ณ 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/6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B76569F-8A30-0EC4-7662-CEBD8367446F}"/>
              </a:ext>
            </a:extLst>
          </p:cNvPr>
          <p:cNvSpPr/>
          <p:nvPr/>
        </p:nvSpPr>
        <p:spPr>
          <a:xfrm>
            <a:off x="5641676" y="774671"/>
            <a:ext cx="6425385" cy="854014"/>
          </a:xfrm>
          <a:prstGeom prst="roundRect">
            <a:avLst/>
          </a:prstGeom>
          <a:solidFill>
            <a:srgbClr val="FFFFCC"/>
          </a:solidFill>
          <a:ln w="12700" cap="flat" cmpd="sng" algn="ctr">
            <a:solidFill>
              <a:srgbClr val="9966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แนวโน้มการ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บาดเจ็บและเสียชีวิตจากอุบัติเหตุทางถนน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จังหวัดเพชรบูรณ์ ปี พ.ศ. 256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-2565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AF13294-FEEB-8132-529A-98262006FED5}"/>
              </a:ext>
            </a:extLst>
          </p:cNvPr>
          <p:cNvSpPr/>
          <p:nvPr/>
        </p:nvSpPr>
        <p:spPr>
          <a:xfrm>
            <a:off x="124940" y="776381"/>
            <a:ext cx="5318328" cy="854014"/>
          </a:xfrm>
          <a:prstGeom prst="roundRect">
            <a:avLst/>
          </a:prstGeom>
          <a:solidFill>
            <a:srgbClr val="CDFFCD"/>
          </a:solidFill>
          <a:ln w="12700" cap="flat" cmpd="sng" algn="ctr">
            <a:solidFill>
              <a:srgbClr val="00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อำเภอ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เสี่ยงจากอุบัติเหตุทางถนนทุกกลุ่มอายุ/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เด็กและเยาวชน (10-19 ปี)/จักรยานยนต์ ปี 2566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B859C5-518C-B2B3-D6BE-627A3750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60" y="1753398"/>
            <a:ext cx="6546400" cy="2671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3EEF8F-AB58-21E3-4183-995B823C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660" y="4454497"/>
            <a:ext cx="3224984" cy="2029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E544BA-CA61-852E-C2EE-702FABE5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074" y="4425351"/>
            <a:ext cx="3224985" cy="20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90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D8F1FB-CE8F-F8E8-72C4-DD9CE865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1" y="1301165"/>
            <a:ext cx="12002217" cy="5133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7A8964D-9066-4585-8A47-12215B692F9F}"/>
              </a:ext>
            </a:extLst>
          </p:cNvPr>
          <p:cNvSpPr/>
          <p:nvPr/>
        </p:nvSpPr>
        <p:spPr>
          <a:xfrm>
            <a:off x="83388" y="250169"/>
            <a:ext cx="12025223" cy="854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สถานการณ์การบาดเจ็บและการเสียชีวิตจากอุบัติเหตุทางถนนแยกตามกลุ่มอายุ จังหวัดเพชรบูรณ์ ปี พ.ศ. 2560-2564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699A3E0-6AC9-C198-CC53-329E8AB78B29}"/>
              </a:ext>
            </a:extLst>
          </p:cNvPr>
          <p:cNvSpPr/>
          <p:nvPr/>
        </p:nvSpPr>
        <p:spPr>
          <a:xfrm>
            <a:off x="5663098" y="6472799"/>
            <a:ext cx="6434011" cy="287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ข้อมูลการบาดเจ็บจาก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OPD+IPD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43 แฟ้ม และข้อมูลการเสียชีวิตจาก 3 ฐาน ณ 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01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/6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E4D57D-B553-A00C-080A-5ACF1821A42F}"/>
              </a:ext>
            </a:extLst>
          </p:cNvPr>
          <p:cNvSpPr/>
          <p:nvPr/>
        </p:nvSpPr>
        <p:spPr>
          <a:xfrm>
            <a:off x="3528247" y="1782484"/>
            <a:ext cx="828969" cy="3774351"/>
          </a:xfrm>
          <a:prstGeom prst="rect">
            <a:avLst/>
          </a:prstGeom>
          <a:noFill/>
          <a:ln w="19050" cap="flat" cmpd="sng" algn="ctr">
            <a:solidFill>
              <a:srgbClr val="FF666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Light"/>
              <a:ea typeface="+mn-ea"/>
              <a:cs typeface="Cordia New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D10E8FE-37CA-4571-AF72-98BD82501FCB}"/>
              </a:ext>
            </a:extLst>
          </p:cNvPr>
          <p:cNvSpPr/>
          <p:nvPr/>
        </p:nvSpPr>
        <p:spPr>
          <a:xfrm>
            <a:off x="11108010" y="1593340"/>
            <a:ext cx="828969" cy="4164549"/>
          </a:xfrm>
          <a:prstGeom prst="rect">
            <a:avLst/>
          </a:prstGeom>
          <a:noFill/>
          <a:ln w="19050" cap="flat" cmpd="sng" algn="ctr">
            <a:solidFill>
              <a:srgbClr val="FF6666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 Light"/>
              <a:ea typeface="+mn-ea"/>
              <a:cs typeface="Cordia New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ABB6D6E-2990-FF18-8A90-09BDD57BFAF3}"/>
              </a:ext>
            </a:extLst>
          </p:cNvPr>
          <p:cNvSpPr/>
          <p:nvPr/>
        </p:nvSpPr>
        <p:spPr>
          <a:xfrm>
            <a:off x="5663098" y="1782484"/>
            <a:ext cx="4751922" cy="974809"/>
          </a:xfrm>
          <a:custGeom>
            <a:avLst/>
            <a:gdLst>
              <a:gd name="connsiteX0" fmla="*/ 0 w 4751922"/>
              <a:gd name="connsiteY0" fmla="*/ 0 h 974809"/>
              <a:gd name="connsiteX1" fmla="*/ 451433 w 4751922"/>
              <a:gd name="connsiteY1" fmla="*/ 0 h 974809"/>
              <a:gd name="connsiteX2" fmla="*/ 902865 w 4751922"/>
              <a:gd name="connsiteY2" fmla="*/ 0 h 974809"/>
              <a:gd name="connsiteX3" fmla="*/ 1591894 w 4751922"/>
              <a:gd name="connsiteY3" fmla="*/ 0 h 974809"/>
              <a:gd name="connsiteX4" fmla="*/ 2138365 w 4751922"/>
              <a:gd name="connsiteY4" fmla="*/ 0 h 974809"/>
              <a:gd name="connsiteX5" fmla="*/ 2684836 w 4751922"/>
              <a:gd name="connsiteY5" fmla="*/ 0 h 974809"/>
              <a:gd name="connsiteX6" fmla="*/ 3183788 w 4751922"/>
              <a:gd name="connsiteY6" fmla="*/ 0 h 974809"/>
              <a:gd name="connsiteX7" fmla="*/ 3730259 w 4751922"/>
              <a:gd name="connsiteY7" fmla="*/ 0 h 974809"/>
              <a:gd name="connsiteX8" fmla="*/ 4229211 w 4751922"/>
              <a:gd name="connsiteY8" fmla="*/ 0 h 974809"/>
              <a:gd name="connsiteX9" fmla="*/ 4751922 w 4751922"/>
              <a:gd name="connsiteY9" fmla="*/ 0 h 974809"/>
              <a:gd name="connsiteX10" fmla="*/ 4751922 w 4751922"/>
              <a:gd name="connsiteY10" fmla="*/ 487405 h 974809"/>
              <a:gd name="connsiteX11" fmla="*/ 4751922 w 4751922"/>
              <a:gd name="connsiteY11" fmla="*/ 974809 h 974809"/>
              <a:gd name="connsiteX12" fmla="*/ 4110413 w 4751922"/>
              <a:gd name="connsiteY12" fmla="*/ 974809 h 974809"/>
              <a:gd name="connsiteX13" fmla="*/ 3516422 w 4751922"/>
              <a:gd name="connsiteY13" fmla="*/ 974809 h 974809"/>
              <a:gd name="connsiteX14" fmla="*/ 3064990 w 4751922"/>
              <a:gd name="connsiteY14" fmla="*/ 974809 h 974809"/>
              <a:gd name="connsiteX15" fmla="*/ 2518519 w 4751922"/>
              <a:gd name="connsiteY15" fmla="*/ 974809 h 974809"/>
              <a:gd name="connsiteX16" fmla="*/ 2019567 w 4751922"/>
              <a:gd name="connsiteY16" fmla="*/ 974809 h 974809"/>
              <a:gd name="connsiteX17" fmla="*/ 1473096 w 4751922"/>
              <a:gd name="connsiteY17" fmla="*/ 974809 h 974809"/>
              <a:gd name="connsiteX18" fmla="*/ 974144 w 4751922"/>
              <a:gd name="connsiteY18" fmla="*/ 974809 h 974809"/>
              <a:gd name="connsiteX19" fmla="*/ 0 w 4751922"/>
              <a:gd name="connsiteY19" fmla="*/ 974809 h 974809"/>
              <a:gd name="connsiteX20" fmla="*/ 0 w 4751922"/>
              <a:gd name="connsiteY20" fmla="*/ 487405 h 974809"/>
              <a:gd name="connsiteX21" fmla="*/ 0 w 4751922"/>
              <a:gd name="connsiteY21" fmla="*/ 0 h 974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51922" h="974809" fill="none" extrusionOk="0">
                <a:moveTo>
                  <a:pt x="0" y="0"/>
                </a:moveTo>
                <a:cubicBezTo>
                  <a:pt x="193229" y="-7876"/>
                  <a:pt x="348433" y="30294"/>
                  <a:pt x="451433" y="0"/>
                </a:cubicBezTo>
                <a:cubicBezTo>
                  <a:pt x="554433" y="-30294"/>
                  <a:pt x="712741" y="14028"/>
                  <a:pt x="902865" y="0"/>
                </a:cubicBezTo>
                <a:cubicBezTo>
                  <a:pt x="1092989" y="-14028"/>
                  <a:pt x="1403015" y="21641"/>
                  <a:pt x="1591894" y="0"/>
                </a:cubicBezTo>
                <a:cubicBezTo>
                  <a:pt x="1780773" y="-21641"/>
                  <a:pt x="1946055" y="28422"/>
                  <a:pt x="2138365" y="0"/>
                </a:cubicBezTo>
                <a:cubicBezTo>
                  <a:pt x="2330675" y="-28422"/>
                  <a:pt x="2482329" y="7089"/>
                  <a:pt x="2684836" y="0"/>
                </a:cubicBezTo>
                <a:cubicBezTo>
                  <a:pt x="2887343" y="-7089"/>
                  <a:pt x="2936424" y="55667"/>
                  <a:pt x="3183788" y="0"/>
                </a:cubicBezTo>
                <a:cubicBezTo>
                  <a:pt x="3431152" y="-55667"/>
                  <a:pt x="3508988" y="49454"/>
                  <a:pt x="3730259" y="0"/>
                </a:cubicBezTo>
                <a:cubicBezTo>
                  <a:pt x="3951530" y="-49454"/>
                  <a:pt x="4083679" y="5697"/>
                  <a:pt x="4229211" y="0"/>
                </a:cubicBezTo>
                <a:cubicBezTo>
                  <a:pt x="4374743" y="-5697"/>
                  <a:pt x="4541864" y="56576"/>
                  <a:pt x="4751922" y="0"/>
                </a:cubicBezTo>
                <a:cubicBezTo>
                  <a:pt x="4805501" y="230393"/>
                  <a:pt x="4724737" y="297397"/>
                  <a:pt x="4751922" y="487405"/>
                </a:cubicBezTo>
                <a:cubicBezTo>
                  <a:pt x="4779107" y="677414"/>
                  <a:pt x="4743315" y="792464"/>
                  <a:pt x="4751922" y="974809"/>
                </a:cubicBezTo>
                <a:cubicBezTo>
                  <a:pt x="4536556" y="1017974"/>
                  <a:pt x="4304994" y="905780"/>
                  <a:pt x="4110413" y="974809"/>
                </a:cubicBezTo>
                <a:cubicBezTo>
                  <a:pt x="3915832" y="1043838"/>
                  <a:pt x="3748292" y="922043"/>
                  <a:pt x="3516422" y="974809"/>
                </a:cubicBezTo>
                <a:cubicBezTo>
                  <a:pt x="3284552" y="1027575"/>
                  <a:pt x="3260299" y="923724"/>
                  <a:pt x="3064990" y="974809"/>
                </a:cubicBezTo>
                <a:cubicBezTo>
                  <a:pt x="2869681" y="1025894"/>
                  <a:pt x="2686719" y="924300"/>
                  <a:pt x="2518519" y="974809"/>
                </a:cubicBezTo>
                <a:cubicBezTo>
                  <a:pt x="2350319" y="1025318"/>
                  <a:pt x="2156690" y="918349"/>
                  <a:pt x="2019567" y="974809"/>
                </a:cubicBezTo>
                <a:cubicBezTo>
                  <a:pt x="1882444" y="1031269"/>
                  <a:pt x="1604803" y="941835"/>
                  <a:pt x="1473096" y="974809"/>
                </a:cubicBezTo>
                <a:cubicBezTo>
                  <a:pt x="1341389" y="1007783"/>
                  <a:pt x="1174522" y="928078"/>
                  <a:pt x="974144" y="974809"/>
                </a:cubicBezTo>
                <a:cubicBezTo>
                  <a:pt x="773766" y="1021540"/>
                  <a:pt x="398661" y="969720"/>
                  <a:pt x="0" y="974809"/>
                </a:cubicBezTo>
                <a:cubicBezTo>
                  <a:pt x="-36548" y="744182"/>
                  <a:pt x="21174" y="667089"/>
                  <a:pt x="0" y="487405"/>
                </a:cubicBezTo>
                <a:cubicBezTo>
                  <a:pt x="-21174" y="307721"/>
                  <a:pt x="31799" y="175305"/>
                  <a:pt x="0" y="0"/>
                </a:cubicBezTo>
                <a:close/>
              </a:path>
              <a:path w="4751922" h="974809" stroke="0" extrusionOk="0">
                <a:moveTo>
                  <a:pt x="0" y="0"/>
                </a:moveTo>
                <a:cubicBezTo>
                  <a:pt x="165066" y="-49119"/>
                  <a:pt x="309641" y="23672"/>
                  <a:pt x="498952" y="0"/>
                </a:cubicBezTo>
                <a:cubicBezTo>
                  <a:pt x="688263" y="-23672"/>
                  <a:pt x="850054" y="19949"/>
                  <a:pt x="950384" y="0"/>
                </a:cubicBezTo>
                <a:cubicBezTo>
                  <a:pt x="1050714" y="-19949"/>
                  <a:pt x="1493572" y="17555"/>
                  <a:pt x="1639413" y="0"/>
                </a:cubicBezTo>
                <a:cubicBezTo>
                  <a:pt x="1785254" y="-17555"/>
                  <a:pt x="1917343" y="45207"/>
                  <a:pt x="2138365" y="0"/>
                </a:cubicBezTo>
                <a:cubicBezTo>
                  <a:pt x="2359387" y="-45207"/>
                  <a:pt x="2490139" y="39295"/>
                  <a:pt x="2637317" y="0"/>
                </a:cubicBezTo>
                <a:cubicBezTo>
                  <a:pt x="2784495" y="-39295"/>
                  <a:pt x="2956858" y="54530"/>
                  <a:pt x="3136269" y="0"/>
                </a:cubicBezTo>
                <a:cubicBezTo>
                  <a:pt x="3315680" y="-54530"/>
                  <a:pt x="3518217" y="56857"/>
                  <a:pt x="3635220" y="0"/>
                </a:cubicBezTo>
                <a:cubicBezTo>
                  <a:pt x="3752223" y="-56857"/>
                  <a:pt x="3920449" y="50844"/>
                  <a:pt x="4134172" y="0"/>
                </a:cubicBezTo>
                <a:cubicBezTo>
                  <a:pt x="4347895" y="-50844"/>
                  <a:pt x="4559507" y="73796"/>
                  <a:pt x="4751922" y="0"/>
                </a:cubicBezTo>
                <a:cubicBezTo>
                  <a:pt x="4767064" y="217692"/>
                  <a:pt x="4717789" y="302315"/>
                  <a:pt x="4751922" y="487405"/>
                </a:cubicBezTo>
                <a:cubicBezTo>
                  <a:pt x="4786055" y="672495"/>
                  <a:pt x="4695161" y="769489"/>
                  <a:pt x="4751922" y="974809"/>
                </a:cubicBezTo>
                <a:cubicBezTo>
                  <a:pt x="4471627" y="983425"/>
                  <a:pt x="4298388" y="909917"/>
                  <a:pt x="4157932" y="974809"/>
                </a:cubicBezTo>
                <a:cubicBezTo>
                  <a:pt x="4017476" y="1039701"/>
                  <a:pt x="3784787" y="943425"/>
                  <a:pt x="3611461" y="974809"/>
                </a:cubicBezTo>
                <a:cubicBezTo>
                  <a:pt x="3438135" y="1006193"/>
                  <a:pt x="3356443" y="971926"/>
                  <a:pt x="3112509" y="974809"/>
                </a:cubicBezTo>
                <a:cubicBezTo>
                  <a:pt x="2868575" y="977692"/>
                  <a:pt x="2674947" y="961962"/>
                  <a:pt x="2470999" y="974809"/>
                </a:cubicBezTo>
                <a:cubicBezTo>
                  <a:pt x="2267051" y="987656"/>
                  <a:pt x="1962067" y="963680"/>
                  <a:pt x="1829490" y="974809"/>
                </a:cubicBezTo>
                <a:cubicBezTo>
                  <a:pt x="1696913" y="985938"/>
                  <a:pt x="1437191" y="958903"/>
                  <a:pt x="1330538" y="974809"/>
                </a:cubicBezTo>
                <a:cubicBezTo>
                  <a:pt x="1223885" y="990715"/>
                  <a:pt x="944909" y="963882"/>
                  <a:pt x="641509" y="974809"/>
                </a:cubicBezTo>
                <a:cubicBezTo>
                  <a:pt x="338109" y="985736"/>
                  <a:pt x="253153" y="916615"/>
                  <a:pt x="0" y="974809"/>
                </a:cubicBezTo>
                <a:cubicBezTo>
                  <a:pt x="-157" y="813991"/>
                  <a:pt x="52969" y="734335"/>
                  <a:pt x="0" y="506901"/>
                </a:cubicBezTo>
                <a:cubicBezTo>
                  <a:pt x="-52969" y="279467"/>
                  <a:pt x="37939" y="251183"/>
                  <a:pt x="0" y="0"/>
                </a:cubicBezTo>
                <a:close/>
              </a:path>
            </a:pathLst>
          </a:custGeom>
          <a:solidFill>
            <a:srgbClr val="FEDEDE"/>
          </a:solidFill>
          <a:ln w="12700" cap="flat" cmpd="sng" algn="ctr">
            <a:solidFill>
              <a:srgbClr val="FF6666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44368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ข่วงอายุ 15-19 ปี มีค่าเฉลี่ยจำนวนผู้บาดเจ็บและเสียชีวิตสูงสุด รองลงมาคือ 60 ปีขึ้นไป</a:t>
            </a:r>
          </a:p>
        </p:txBody>
      </p:sp>
    </p:spTree>
    <p:extLst>
      <p:ext uri="{BB962C8B-B14F-4D97-AF65-F5344CB8AC3E}">
        <p14:creationId xmlns:p14="http://schemas.microsoft.com/office/powerpoint/2010/main" val="60659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653A932F-0F65-391E-DF6B-8C7B3A072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83082"/>
              </p:ext>
            </p:extLst>
          </p:nvPr>
        </p:nvGraphicFramePr>
        <p:xfrm>
          <a:off x="138017" y="717198"/>
          <a:ext cx="1188433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214">
                  <a:extLst>
                    <a:ext uri="{9D8B030D-6E8A-4147-A177-3AD203B41FA5}">
                      <a16:colId xmlns="" xmlns:a16="http://schemas.microsoft.com/office/drawing/2014/main" val="3066679322"/>
                    </a:ext>
                  </a:extLst>
                </a:gridCol>
                <a:gridCol w="7625751">
                  <a:extLst>
                    <a:ext uri="{9D8B030D-6E8A-4147-A177-3AD203B41FA5}">
                      <a16:colId xmlns="" xmlns:a16="http://schemas.microsoft.com/office/drawing/2014/main" val="433880864"/>
                    </a:ext>
                  </a:extLst>
                </a:gridCol>
                <a:gridCol w="2311879">
                  <a:extLst>
                    <a:ext uri="{9D8B030D-6E8A-4147-A177-3AD203B41FA5}">
                      <a16:colId xmlns="" xmlns:a16="http://schemas.microsoft.com/office/drawing/2014/main" val="1621043523"/>
                    </a:ext>
                  </a:extLst>
                </a:gridCol>
                <a:gridCol w="1039486">
                  <a:extLst>
                    <a:ext uri="{9D8B030D-6E8A-4147-A177-3AD203B41FA5}">
                      <a16:colId xmlns="" xmlns:a16="http://schemas.microsoft.com/office/drawing/2014/main" val="2458329313"/>
                    </a:ext>
                  </a:extLst>
                </a:gridCol>
              </a:tblGrid>
              <a:tr h="39518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กรอบการวางแผน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กิจกรรม/รายละเอียดการดำเนินงาน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กลุ่มเป้าหมาย/(ผู้รับผิดชอบ)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ระยะเวลาดำเนินการ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5122616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ต้นน้ำ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ประชุมขับเคลื่อนเชิงนโยบายการแก้ไขปัญหาการตายและการบาดเจ็บฯ ร่วมกับภาคีเครือข่ายในจังหวัด</a:t>
                      </a:r>
                    </a:p>
                    <a:p>
                      <a:pPr algn="thaiDist"/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วิเคราะห์สถานการณ์/จัดทำฐานข้อมูลกลาง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จัดทำ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แผนการแก้ไขปัญหาการตายและการบาดเจ็บจากอุบัติเหตุทางถนนในกลุ่มเด็กและเยาวชน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จัดตั้งและทำคำสั่งคณะอนุกรรมการ/คณะทำงานความปลอดภัยทางถนนในกลุ่มเด็กและเยาวชน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ภาคีเครือข่ายป้องกันอุบัติเหตุทางถนนจังหวัดเพชรบูรณ์</a:t>
                      </a:r>
                    </a:p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</a:t>
                      </a:r>
                      <a:r>
                        <a:rPr lang="th-TH" sz="20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2/สสจ.)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2334198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พัฒนาศักยภาพครู/วิทยากร ประจำจังหวัด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Trainer)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จำนวน 30-50 คน</a:t>
                      </a:r>
                    </a:p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จัดทำทำเนียบรายชื่อวิทยากรประจำจังหวัด โดยเป็นผู้ได้รับการฝึกอบรม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Train the Trainer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และมีประกาศนียบัตร และมีประสบการณ์ในการจัดการเรียนรู้แก่นักเรียนอย่างน้อย 3 ครั้ง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ทีมวิทยากรประจำจังหวัด</a:t>
                      </a:r>
                    </a:p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(กรมควบคุมโรค/ส</a:t>
                      </a:r>
                      <a:r>
                        <a:rPr lang="th-TH" sz="20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2/สสจ.)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2155494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กลางน้ำ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ประชุมขับเคลื่อนเชิงนโยบายการแก้ไขปัญหาการตายและการบาดเจ็บฯ ในโรงเรียนอย่างน้อย 3 โรงเรียน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วิเคราะห์สถานการณ์/จัดทำฐานข้อมูลกลาง 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จัดทำแผนงาน/โครงการแก้ไขปัญหาการตายและการบาดเจ็บจากอุบัติเหตุทางถนนในกลุ่มเด็กและเยาวชน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จัดตั้งและทำคำสั่งคณะทำงานฯ ในโรงเรียน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คณะทำงานจังหวัด/อำเภอโรงเรียน/วิทยากรจังหวัด(สสจ./โรงเรียน/หน่วยงานในอำเภอนำร่อง)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ก.พ.-มี.ค.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0323528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กำหนดมาตรการด้านความปลอดภัยทางถนน ประกาศใช้ในพื้นที่โรงเรียน เช่น สวมหมวกนิรภัย 100% ข้ามถนนตรงทางม้าลาย ใบขับขี่ 100%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ก.พ.-มี.ค.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3818762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ฝึกอบรม “ทักษะคิด การเอาชีวิตรอดภัยบนท้องถนน” (วัคซีนจราจร)/ความรอบรู้ด้านสุขภาพ/วินัยจราจร/ใบขับขี่/พรบ.</a:t>
                      </a:r>
                    </a:p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 ประเมินความรู้/ทักษะ ก่อนอบรม	3.2 อบรม 1-3 ครั้ง	3.3 ประเมินความรู้/ทักษะ หลังอบรม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มี.ค.-มิ.ย.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470129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6F0E9AF-A16E-C39B-94D7-B7BB28BD658C}"/>
              </a:ext>
            </a:extLst>
          </p:cNvPr>
          <p:cNvSpPr/>
          <p:nvPr/>
        </p:nvSpPr>
        <p:spPr>
          <a:xfrm>
            <a:off x="60386" y="136284"/>
            <a:ext cx="12068354" cy="502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ร่างแผนการขับเคลื่อนการแก้ไขปัญหาการตายและบาดเจ็บจากอุบัติเหตุทางถนนในกลุ่มเด็กและเยาวชนด้วย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TSY Program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จังหวัดเพชรบูรณ์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304125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/>
          <a:stretch/>
        </p:blipFill>
        <p:spPr bwMode="auto">
          <a:xfrm>
            <a:off x="198855" y="4140200"/>
            <a:ext cx="3763545" cy="254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43" y="4140200"/>
            <a:ext cx="3561080" cy="254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2"/>
          <a:stretch/>
        </p:blipFill>
        <p:spPr bwMode="auto">
          <a:xfrm>
            <a:off x="4165600" y="1498602"/>
            <a:ext cx="4064000" cy="254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12"/>
          <a:stretch/>
        </p:blipFill>
        <p:spPr bwMode="auto">
          <a:xfrm>
            <a:off x="203203" y="1498600"/>
            <a:ext cx="3759197" cy="254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ม้วนกระดาษแนวนอน 7"/>
          <p:cNvSpPr/>
          <p:nvPr/>
        </p:nvSpPr>
        <p:spPr>
          <a:xfrm>
            <a:off x="203202" y="22613"/>
            <a:ext cx="11752621" cy="1475988"/>
          </a:xfrm>
          <a:prstGeom prst="horizontalScroll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>
              <a:defRPr/>
            </a:pP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วันที่ </a:t>
            </a:r>
            <a:r>
              <a:rPr lang="en-US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27 </a:t>
            </a: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ธันวาคม </a:t>
            </a:r>
            <a:r>
              <a:rPr lang="en-US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2565 </a:t>
            </a: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พิธี</a:t>
            </a:r>
            <a:r>
              <a:rPr lang="th-TH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เปิดศูนย์ปฏิบัติการร่วมป้องกันและลดอุบัติเหตุทาง</a:t>
            </a: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ถนน</a:t>
            </a:r>
            <a:r>
              <a:rPr lang="en-US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ช่วง</a:t>
            </a:r>
            <a:r>
              <a:rPr lang="th-TH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เทศกาลปีใหม่พ.ศ.2565 </a:t>
            </a:r>
            <a:r>
              <a:rPr lang="th-TH" b="1" dirty="0" smtClean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และจัด</a:t>
            </a:r>
            <a:r>
              <a:rPr lang="th-TH" b="1" dirty="0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นิทรรศการงานอุบัติเหตุทางถนน ณ พุทธอุทยานเพ</a:t>
            </a:r>
            <a:r>
              <a:rPr lang="th-TH" b="1" dirty="0" err="1">
                <a:solidFill>
                  <a:prstClr val="black"/>
                </a:solidFill>
                <a:latin typeface="TH Chakra Petch" pitchFamily="2" charset="-34"/>
                <a:ea typeface="Calibri" panose="020F0502020204030204" pitchFamily="34" charset="0"/>
                <a:cs typeface="TH Chakra Petch" pitchFamily="2" charset="-34"/>
              </a:rPr>
              <a:t>ชบุระ</a:t>
            </a:r>
            <a:endParaRPr lang="th-TH" b="1" dirty="0">
              <a:solidFill>
                <a:prstClr val="black"/>
              </a:solidFill>
              <a:latin typeface="TH Chakra Petch" pitchFamily="2" charset="-34"/>
              <a:ea typeface="Calibri" panose="020F0502020204030204" pitchFamily="34" charset="0"/>
              <a:cs typeface="TH Chakra Petch" pitchFamily="2" charset="-3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38457" r="32136" b="2282"/>
          <a:stretch/>
        </p:blipFill>
        <p:spPr bwMode="auto">
          <a:xfrm>
            <a:off x="4165600" y="4142829"/>
            <a:ext cx="4064000" cy="2545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43" y="1498601"/>
            <a:ext cx="3561080" cy="2548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177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653A932F-0F65-391E-DF6B-8C7B3A072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396278"/>
              </p:ext>
            </p:extLst>
          </p:nvPr>
        </p:nvGraphicFramePr>
        <p:xfrm>
          <a:off x="153835" y="786210"/>
          <a:ext cx="1188433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746">
                  <a:extLst>
                    <a:ext uri="{9D8B030D-6E8A-4147-A177-3AD203B41FA5}">
                      <a16:colId xmlns="" xmlns:a16="http://schemas.microsoft.com/office/drawing/2014/main" val="3066679322"/>
                    </a:ext>
                  </a:extLst>
                </a:gridCol>
                <a:gridCol w="6469811">
                  <a:extLst>
                    <a:ext uri="{9D8B030D-6E8A-4147-A177-3AD203B41FA5}">
                      <a16:colId xmlns="" xmlns:a16="http://schemas.microsoft.com/office/drawing/2014/main" val="433880864"/>
                    </a:ext>
                  </a:extLst>
                </a:gridCol>
                <a:gridCol w="2251495">
                  <a:extLst>
                    <a:ext uri="{9D8B030D-6E8A-4147-A177-3AD203B41FA5}">
                      <a16:colId xmlns="" xmlns:a16="http://schemas.microsoft.com/office/drawing/2014/main" val="1621043523"/>
                    </a:ext>
                  </a:extLst>
                </a:gridCol>
                <a:gridCol w="1298278">
                  <a:extLst>
                    <a:ext uri="{9D8B030D-6E8A-4147-A177-3AD203B41FA5}">
                      <a16:colId xmlns="" xmlns:a16="http://schemas.microsoft.com/office/drawing/2014/main" val="2458329313"/>
                    </a:ext>
                  </a:extLst>
                </a:gridCol>
              </a:tblGrid>
              <a:tr h="39518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กรอบการวางแผน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กิจกรรม/รายละเอียดการดำเนินงาน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กลุ่มเป้าหมาย/ผู้รับผิดชอบ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ระยะเวลาดำเนินการ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05122616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กลางน้ำ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ติดตาม/สนับสนุนการดำเนินงานในอำเภอ/โรงเรียนนำร่อง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คณะทำงานจังหวัด/อำเภอโรงเรียน/วิทยากรจังหวัด(ส</a:t>
                      </a:r>
                      <a:r>
                        <a:rPr lang="th-TH" sz="20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./สสจ./โรงเรียน/หน่วยงานในอำเภอนำร่อง)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มี.ค.-ก.ค.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2334198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สื่อประชาสัมพันธ์/ให้ความรู้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นักเรียน/ผู้ปกครอง </a:t>
                      </a:r>
                    </a:p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(ทีมวิทยากร/ครู/นักเรียน)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มี.ค.-ก.ค.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2155494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ปลายน้ำ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ประเมินผลการดำเนินงาน</a:t>
                      </a:r>
                    </a:p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พฤติกรรมที่เปลี่ยนแปลง</a:t>
                      </a:r>
                    </a:p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ทักษะคิด การเอาชีวิตรอดภัยบนท้องถนน</a:t>
                      </a:r>
                    </a:p>
                    <a:p>
                      <a:pPr algn="thaiDist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อัตราการบาดเจ็บและเสียชีวิต</a:t>
                      </a:r>
                    </a:p>
                    <a:p>
                      <a:pPr algn="thaiDist"/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ความรอบรู้ด้านสุขภาพ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คณะทำงานจังหวัด/อำเภอโรงเรียน/วิทยากรจังหวัด(ส</a:t>
                      </a:r>
                      <a:r>
                        <a:rPr lang="th-TH" sz="20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./สสจ./โรงเรียน/หน่วยงานในอำเภอนำร่อง)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มิ.ย.-ก.ค.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0323528"/>
                  </a:ext>
                </a:extLst>
              </a:tr>
              <a:tr h="369000">
                <a:tc>
                  <a:txBody>
                    <a:bodyPr/>
                    <a:lstStyle/>
                    <a:p>
                      <a:pPr algn="thaiDist"/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ประชุมติดตามการดำเนินงานของอำเภอและโรงเรียนนำร่อง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ประชุมแลกเปลี่ยนเรียนรู้/ถอดบทเรียนการดำเนินงาน</a:t>
                      </a:r>
                    </a:p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จัดประชุมสรุปผลการดำเนินงาน และแผนงานในระยะต่อไปของจังหวัด และจัดทำสรุปโครงการ 1 ฉบับ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คณะทำงานจังหวัด/อำเภอโรงเรียน/วิทยากรจังหวัด(ส</a:t>
                      </a:r>
                      <a:r>
                        <a:rPr lang="th-TH" sz="20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./สสจ./โรงเรียน/หน่วยงานในอำเภอนำร่อง)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ก.ค.-ส.ค. 66</a:t>
                      </a:r>
                      <a:endParaRPr lang="en-US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381876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6F0E9AF-A16E-C39B-94D7-B7BB28BD658C}"/>
              </a:ext>
            </a:extLst>
          </p:cNvPr>
          <p:cNvSpPr/>
          <p:nvPr/>
        </p:nvSpPr>
        <p:spPr>
          <a:xfrm>
            <a:off x="69012" y="136284"/>
            <a:ext cx="12033848" cy="502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ร่างแผนการขับเคลื่อนการแก้ไขปัญหาการตายและบาดเจ็บจากอุบัติเหตุทางถนนในกลุ่มเด็กและเยาวชนด้วย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TSY Program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จังหวัดเพชรบูรณ์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265292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10924" r="6702" b="7204"/>
          <a:stretch/>
        </p:blipFill>
        <p:spPr bwMode="auto">
          <a:xfrm>
            <a:off x="1023582" y="859809"/>
            <a:ext cx="10072048" cy="48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94" y="1286024"/>
            <a:ext cx="3931841" cy="54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75" y="1286024"/>
            <a:ext cx="3931841" cy="54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8" y="1296459"/>
            <a:ext cx="3783922" cy="5402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8834" y="174573"/>
            <a:ext cx="977551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อำเภอเสี่ยงการบาดเจ็บและเสียชีวิตจากการจราจรทาง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ถนนจังหวัดเพชรบูรณ์ ช่วงเทศกาลปีใหม่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3677" y="194906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5396" y="34623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6683" y="242880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1279" y="280314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778" y="344148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098" y="399294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9969" y="441898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8834" y="541467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3550" y="502114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81505" y="603585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43020" y="1647699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1982" y="5641688"/>
            <a:ext cx="1302416" cy="8478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721862" y="195406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3581" y="3467301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4868" y="243381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49464" y="2775489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92963" y="344648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3283" y="3997947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96260" y="439245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7019" y="541968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20465" y="501299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9690" y="604086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1205" y="165270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0167" y="5646689"/>
            <a:ext cx="1302416" cy="8478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694837" y="1941126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06556" y="345436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07843" y="2420875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022439" y="277511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65938" y="343355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56258" y="398501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74193" y="447411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339994" y="540674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824710" y="501321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12665" y="602792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74180" y="163976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142" y="5633754"/>
            <a:ext cx="1302416" cy="847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9035" y="804755"/>
            <a:ext cx="740908" cy="400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72240" y="806181"/>
            <a:ext cx="740908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2565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675961" y="795354"/>
            <a:ext cx="740908" cy="4001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2566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3925" y="4706069"/>
            <a:ext cx="228012" cy="242412"/>
          </a:xfrm>
          <a:prstGeom prst="rect">
            <a:avLst/>
          </a:prstGeom>
        </p:spPr>
      </p:pic>
      <p:pic>
        <p:nvPicPr>
          <p:cNvPr id="65" name="รูปภาพ 6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6979" y="4706069"/>
            <a:ext cx="228012" cy="242412"/>
          </a:xfrm>
          <a:prstGeom prst="rect">
            <a:avLst/>
          </a:prstGeom>
        </p:spPr>
      </p:pic>
      <p:pic>
        <p:nvPicPr>
          <p:cNvPr id="66" name="รูปภาพ 6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287" y="4703951"/>
            <a:ext cx="228012" cy="242412"/>
          </a:xfrm>
          <a:prstGeom prst="rect">
            <a:avLst/>
          </a:prstGeom>
        </p:spPr>
      </p:pic>
      <p:pic>
        <p:nvPicPr>
          <p:cNvPr id="67" name="รูปภาพ 6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5349" y="5654158"/>
            <a:ext cx="228012" cy="242412"/>
          </a:xfrm>
          <a:prstGeom prst="rect">
            <a:avLst/>
          </a:prstGeom>
        </p:spPr>
      </p:pic>
      <p:pic>
        <p:nvPicPr>
          <p:cNvPr id="68" name="รูปภาพ 6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6871" y="5654158"/>
            <a:ext cx="228012" cy="242412"/>
          </a:xfrm>
          <a:prstGeom prst="rect">
            <a:avLst/>
          </a:prstGeom>
        </p:spPr>
      </p:pic>
      <p:pic>
        <p:nvPicPr>
          <p:cNvPr id="69" name="รูปภาพ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2179" y="5652040"/>
            <a:ext cx="228012" cy="242412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6942" y="5654738"/>
            <a:ext cx="228012" cy="242412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2499" y="5060908"/>
            <a:ext cx="228012" cy="242412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3687" y="2717364"/>
            <a:ext cx="228012" cy="242412"/>
          </a:xfrm>
          <a:prstGeom prst="rect">
            <a:avLst/>
          </a:prstGeom>
        </p:spPr>
      </p:pic>
      <p:pic>
        <p:nvPicPr>
          <p:cNvPr id="73" name="รูปภาพ 7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5209" y="2717364"/>
            <a:ext cx="228012" cy="242412"/>
          </a:xfrm>
          <a:prstGeom prst="rect">
            <a:avLst/>
          </a:prstGeom>
        </p:spPr>
      </p:pic>
      <p:pic>
        <p:nvPicPr>
          <p:cNvPr id="76" name="รูปภาพ 7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74" y="4281515"/>
            <a:ext cx="228012" cy="242412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173" y="2702445"/>
            <a:ext cx="228012" cy="242412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5883" y="6154845"/>
            <a:ext cx="228012" cy="242412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7513" y="3789747"/>
            <a:ext cx="228012" cy="242412"/>
          </a:xfrm>
          <a:prstGeom prst="rect">
            <a:avLst/>
          </a:prstGeom>
        </p:spPr>
      </p:pic>
      <p:pic>
        <p:nvPicPr>
          <p:cNvPr id="80" name="รูปภาพ 7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035" y="3789747"/>
            <a:ext cx="228012" cy="242412"/>
          </a:xfrm>
          <a:prstGeom prst="rect">
            <a:avLst/>
          </a:prstGeom>
        </p:spPr>
      </p:pic>
      <p:pic>
        <p:nvPicPr>
          <p:cNvPr id="81" name="รูปภาพ 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343" y="3787629"/>
            <a:ext cx="228012" cy="242412"/>
          </a:xfrm>
          <a:prstGeom prst="rect">
            <a:avLst/>
          </a:prstGeom>
        </p:spPr>
      </p:pic>
      <p:pic>
        <p:nvPicPr>
          <p:cNvPr id="82" name="รูปภาพ 8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9106" y="3790327"/>
            <a:ext cx="228012" cy="242412"/>
          </a:xfrm>
          <a:prstGeom prst="rect">
            <a:avLst/>
          </a:prstGeom>
        </p:spPr>
      </p:pic>
      <p:pic>
        <p:nvPicPr>
          <p:cNvPr id="83" name="รูปภาพ 8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861" y="4734596"/>
            <a:ext cx="228012" cy="242412"/>
          </a:xfrm>
          <a:prstGeom prst="rect">
            <a:avLst/>
          </a:prstGeom>
        </p:spPr>
      </p:pic>
      <p:pic>
        <p:nvPicPr>
          <p:cNvPr id="84" name="รูปภาพ 8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5383" y="4734596"/>
            <a:ext cx="228012" cy="242412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691" y="4732478"/>
            <a:ext cx="228012" cy="242412"/>
          </a:xfrm>
          <a:prstGeom prst="rect">
            <a:avLst/>
          </a:prstGeom>
        </p:spPr>
      </p:pic>
      <p:pic>
        <p:nvPicPr>
          <p:cNvPr id="86" name="รูปภาพ 8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454" y="4735176"/>
            <a:ext cx="228012" cy="242412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999" y="1954061"/>
            <a:ext cx="228012" cy="242412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1858" y="3752652"/>
            <a:ext cx="228012" cy="242412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4912" y="3752652"/>
            <a:ext cx="228012" cy="242412"/>
          </a:xfrm>
          <a:prstGeom prst="rect">
            <a:avLst/>
          </a:prstGeom>
        </p:spPr>
      </p:pic>
      <p:pic>
        <p:nvPicPr>
          <p:cNvPr id="95" name="รูปภาพ 9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6590" y="2701795"/>
            <a:ext cx="228012" cy="242412"/>
          </a:xfrm>
          <a:prstGeom prst="rect">
            <a:avLst/>
          </a:prstGeom>
        </p:spPr>
      </p:pic>
      <p:pic>
        <p:nvPicPr>
          <p:cNvPr id="96" name="รูปภาพ 9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112" y="2701795"/>
            <a:ext cx="228012" cy="242412"/>
          </a:xfrm>
          <a:prstGeom prst="rect">
            <a:avLst/>
          </a:prstGeom>
        </p:spPr>
      </p:pic>
      <p:pic>
        <p:nvPicPr>
          <p:cNvPr id="97" name="รูปภาพ 9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3420" y="2699677"/>
            <a:ext cx="228012" cy="242412"/>
          </a:xfrm>
          <a:prstGeom prst="rect">
            <a:avLst/>
          </a:prstGeom>
        </p:spPr>
      </p:pic>
      <p:pic>
        <p:nvPicPr>
          <p:cNvPr id="98" name="รูปภาพ 9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8183" y="2702375"/>
            <a:ext cx="228012" cy="242412"/>
          </a:xfrm>
          <a:prstGeom prst="rect">
            <a:avLst/>
          </a:prstGeom>
        </p:spPr>
      </p:pic>
      <p:pic>
        <p:nvPicPr>
          <p:cNvPr id="75" name="รูปภาพ 7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1572" y="6173171"/>
            <a:ext cx="228012" cy="2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เครื่องหมายบั้ง 2"/>
          <p:cNvSpPr/>
          <p:nvPr/>
        </p:nvSpPr>
        <p:spPr>
          <a:xfrm>
            <a:off x="6378465" y="418660"/>
            <a:ext cx="4610100" cy="914400"/>
          </a:xfrm>
          <a:prstGeom prst="chevron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th-TH" sz="2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ข้อมูลผู้บาดเจ็บและเสียชีวิต</a:t>
            </a:r>
          </a:p>
          <a:p>
            <a:pPr algn="ctr"/>
            <a:r>
              <a:rPr lang="th-TH" sz="2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จากอุบัติเหตุทางถนน ปี 256</a:t>
            </a:r>
            <a:r>
              <a:rPr lang="en-US" sz="2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2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– 256</a:t>
            </a:r>
            <a:r>
              <a:rPr lang="en-US" sz="27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</a:t>
            </a:r>
            <a:endParaRPr lang="en-US" sz="27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973756" y="3175858"/>
            <a:ext cx="10345886" cy="609600"/>
          </a:xfrm>
          <a:prstGeom prst="chevron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th-TH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จำนวนผู้บาดเจ็บและเสียชีวิต ในช่วงเทศกาลปีใหม่ พ.ศ.256</a:t>
            </a:r>
            <a:r>
              <a:rPr lang="en-US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ระหว่างวันที่ </a:t>
            </a:r>
            <a:r>
              <a:rPr lang="en-US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29 </a:t>
            </a:r>
            <a:r>
              <a:rPr lang="th-TH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ธ.ค.</a:t>
            </a:r>
            <a:r>
              <a:rPr lang="en-US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2565 – 4 </a:t>
            </a:r>
            <a:r>
              <a:rPr lang="th-TH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ม.ค. </a:t>
            </a:r>
            <a:r>
              <a:rPr lang="en-US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25</a:t>
            </a:r>
            <a:r>
              <a:rPr lang="th-TH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en-US" sz="27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2134" y="6304003"/>
            <a:ext cx="2652863" cy="3693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ข้อมูล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กองสาธารณสุขฉุกเฉิน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PHER Plus</a:t>
            </a:r>
          </a:p>
        </p:txBody>
      </p:sp>
      <p:graphicFrame>
        <p:nvGraphicFramePr>
          <p:cNvPr id="8" name="แผนภูมิ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384574"/>
              </p:ext>
            </p:extLst>
          </p:nvPr>
        </p:nvGraphicFramePr>
        <p:xfrm>
          <a:off x="914400" y="3894083"/>
          <a:ext cx="10594428" cy="2779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657106"/>
              </p:ext>
            </p:extLst>
          </p:nvPr>
        </p:nvGraphicFramePr>
        <p:xfrm>
          <a:off x="4382814" y="313554"/>
          <a:ext cx="750438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5669" y="891625"/>
            <a:ext cx="370489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ของเขตสุขภาพที่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137" y="1674639"/>
            <a:ext cx="3137338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ลำดับที่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23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ของประเทศ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929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:p14="http://schemas.microsoft.com/office/powerpoint/2010/main" val="201373551"/>
              </p:ext>
            </p:extLst>
          </p:nvPr>
        </p:nvGraphicFramePr>
        <p:xfrm>
          <a:off x="909850" y="990600"/>
          <a:ext cx="10372299" cy="481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47420" y="223238"/>
            <a:ext cx="7315203" cy="5232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ผู้บาดเจ็บช่วงเทศกาลปีใหม่ (ปี 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25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2-2566) </a:t>
            </a:r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จังหวัดเพชรบูรณ์</a:t>
            </a:r>
            <a:endParaRPr lang="en-US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6131" y="203588"/>
            <a:ext cx="1871417" cy="1631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2562 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478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คน</a:t>
            </a:r>
          </a:p>
          <a:p>
            <a:pPr algn="ctr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2563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398 คน</a:t>
            </a:r>
          </a:p>
          <a:p>
            <a:pPr algn="ctr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2564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400 คน</a:t>
            </a:r>
          </a:p>
          <a:p>
            <a:pPr algn="ctr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2565 = 386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คน</a:t>
            </a:r>
          </a:p>
          <a:p>
            <a:pPr algn="ctr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2566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= 337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คน</a:t>
            </a:r>
            <a:endParaRPr lang="en-US" sz="2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459379" y="5807122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ที่มา </a:t>
            </a:r>
            <a:r>
              <a:rPr lang="en-US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: </a:t>
            </a:r>
            <a:r>
              <a:rPr lang="th-TH" sz="2000" b="1" dirty="0" smtClean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กองสาธารณสุข</a:t>
            </a:r>
            <a:r>
              <a:rPr lang="th-TH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  <a:hlinkClick r:id="rId6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  <a:hlinkClick r:id="rId6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Angsana New" pitchFamily="18" charset="-34"/>
              <a:ea typeface="Calibri" panose="020F0502020204030204" pitchFamily="34" charset="0"/>
              <a:cs typeface="Angsana New" pitchFamily="18" charset="-34"/>
            </a:endParaRPr>
          </a:p>
          <a:p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          ข้อมูล ณ วันที่ 4 มกราคม 256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32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:p14="http://schemas.microsoft.com/office/powerpoint/2010/main" val="1719895082"/>
              </p:ext>
            </p:extLst>
          </p:nvPr>
        </p:nvGraphicFramePr>
        <p:xfrm>
          <a:off x="909637" y="959609"/>
          <a:ext cx="10372725" cy="484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0157582" y="649950"/>
            <a:ext cx="1643905" cy="1661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2562 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10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ราย</a:t>
            </a:r>
          </a:p>
          <a:p>
            <a:pPr algn="l"/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ปี 2563 </a:t>
            </a:r>
            <a:r>
              <a:rPr lang="en-US" sz="2000" b="1" dirty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 8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ราย</a:t>
            </a:r>
          </a:p>
          <a:p>
            <a:pPr algn="l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2564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=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11 ราย</a:t>
            </a:r>
          </a:p>
          <a:p>
            <a:pPr algn="l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2565 = 10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ราย</a:t>
            </a:r>
          </a:p>
          <a:p>
            <a:pPr algn="l"/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ปี 2566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=  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8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ราย</a:t>
            </a:r>
            <a:endParaRPr lang="en-US" sz="20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7420" y="223238"/>
            <a:ext cx="7315203" cy="523216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ผู้เสียชีวิตช่วง</a:t>
            </a:r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เทศกาลปีใหม่ (ปี 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25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2-2566) </a:t>
            </a:r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จังหวัดเพชรบูรณ์</a:t>
            </a:r>
            <a:endParaRPr lang="en-US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459379" y="5807122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ที่มา </a:t>
            </a:r>
            <a:r>
              <a:rPr lang="en-US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: </a:t>
            </a:r>
            <a:r>
              <a:rPr lang="th-TH" sz="2000" b="1" dirty="0" smtClean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กองสาธารณสุข</a:t>
            </a:r>
            <a:r>
              <a:rPr lang="th-TH" sz="20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  <a:hlinkClick r:id="rId6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  <a:hlinkClick r:id="rId6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Angsana New" pitchFamily="18" charset="-34"/>
              <a:ea typeface="Calibri" panose="020F0502020204030204" pitchFamily="34" charset="0"/>
              <a:cs typeface="Angsana New" pitchFamily="18" charset="-34"/>
            </a:endParaRPr>
          </a:p>
          <a:p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       ข้อมูล ณ วันที่ 4 มกราคม 256</a:t>
            </a:r>
            <a:r>
              <a:rPr lang="th-TH" sz="2000" b="1" dirty="0">
                <a:latin typeface="Angsana New" pitchFamily="18" charset="-34"/>
                <a:cs typeface="Angsana New" pitchFamily="18" charset="-34"/>
              </a:rPr>
              <a:t>6</a:t>
            </a:r>
          </a:p>
        </p:txBody>
      </p:sp>
      <p:sp>
        <p:nvSpPr>
          <p:cNvPr id="2" name="วงรี 1"/>
          <p:cNvSpPr/>
          <p:nvPr/>
        </p:nvSpPr>
        <p:spPr>
          <a:xfrm>
            <a:off x="10405241" y="3673365"/>
            <a:ext cx="457200" cy="20337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วงรี 9"/>
          <p:cNvSpPr/>
          <p:nvPr/>
        </p:nvSpPr>
        <p:spPr>
          <a:xfrm>
            <a:off x="9586069" y="3862553"/>
            <a:ext cx="457200" cy="194457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/>
          <p:cNvSpPr/>
          <p:nvPr/>
        </p:nvSpPr>
        <p:spPr>
          <a:xfrm>
            <a:off x="5402316" y="3733175"/>
            <a:ext cx="457200" cy="2033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 flipH="1">
            <a:off x="2489370" y="1749972"/>
            <a:ext cx="159233" cy="4414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4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40620"/>
              </p:ext>
            </p:extLst>
          </p:nvPr>
        </p:nvGraphicFramePr>
        <p:xfrm>
          <a:off x="788275" y="1129569"/>
          <a:ext cx="10484070" cy="536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22"/>
                <a:gridCol w="3565230"/>
                <a:gridCol w="1410506"/>
                <a:gridCol w="1327652"/>
                <a:gridCol w="1317830"/>
                <a:gridCol w="1317830"/>
              </a:tblGrid>
              <a:tr h="43247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ปัจจัยสาเหตุ/พฤติกรรมเสี่ยง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ปี</a:t>
                      </a:r>
                      <a:r>
                        <a:rPr lang="th-TH" sz="2600" b="1" baseline="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2564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ปี 2565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ปี 2566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เพิ่ม/ลด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rowSpan="4"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คน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ไม่สวมหมวกนิรภัย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274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295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217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-26.44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ไม่คาดเข็มขัดนิรภัย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38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37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48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+29.73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ดื่มสุรา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81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73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76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+4.11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ctr"/>
                      <a:endParaRPr lang="en-US" sz="26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เด็กอายุต่ำกว่า</a:t>
                      </a:r>
                      <a:r>
                        <a:rPr lang="th-TH" sz="2600" b="1" baseline="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20 ปี ดื่มแอลกอฮอล์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-40.00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rowSpan="3"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ยานพาหนะ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รถจักรยานยนต์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321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354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278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-21.46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รถกระบะ/รถเก๋ง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51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45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52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+15.55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รถจักรยาน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13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15</a:t>
                      </a:r>
                      <a:endParaRPr lang="en-US" sz="2600" b="1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+15.38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rowSpan="3"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ถนน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ทางหลวง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303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329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266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-19.14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ทางหลวงชนบท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22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29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+3.44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471">
                <a:tc vMerge="1">
                  <a:txBody>
                    <a:bodyPr/>
                    <a:lstStyle/>
                    <a:p>
                      <a:pPr algn="l"/>
                      <a:endParaRPr lang="en-US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600" b="1" dirty="0" err="1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อบต</a:t>
                      </a: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./หมู่บ้าน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60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44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37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600" b="1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-15.90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51282" y="244336"/>
            <a:ext cx="373642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เทศกาลปีใหม่</a:t>
            </a:r>
            <a:endParaRPr lang="en-US" sz="36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522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453102"/>
            <a:ext cx="12192000" cy="140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27667" y="4520958"/>
            <a:ext cx="11379200" cy="16004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การตรวจวัดระดับแอลกอฮอล์ในเลือด</a:t>
            </a:r>
          </a:p>
          <a:p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- จังหวัดเพชรบูรณ์ มีการเจาะเลือดตรวจวัดระดับแอลกอฮอล์ในเลือด จำนวน </a:t>
            </a:r>
            <a:r>
              <a:rPr lang="en-US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32 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ราย</a:t>
            </a:r>
          </a:p>
          <a:p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(อยู่ระหว่างรอผล)</a:t>
            </a:r>
            <a:endParaRPr lang="th-TH" sz="32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400" y="2666726"/>
            <a:ext cx="11379200" cy="16004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การซ้อมแผนอุบัติเหตุฯ</a:t>
            </a:r>
          </a:p>
          <a:p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- โรงพยาบาล มีการซ้อมแผนรับอุบัติเหตุหมู่, การซ้อมแผนเผชิญเหตุกลุ่มวัยรุ่นทะเลาะ</a:t>
            </a: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วิวาท</a:t>
            </a:r>
            <a:b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3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ใน</a:t>
            </a:r>
            <a:r>
              <a:rPr lang="th-TH" sz="32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โรงพยาบาล, การซ้อมแผนระงับเหตุความรุนแรงในโรงพยาบาลในช่วงเวลาเสี่ยงและเทศกาลวันหยุด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8265" y="378372"/>
            <a:ext cx="307547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การดำเนินงาน</a:t>
            </a:r>
            <a:endParaRPr lang="en-US" sz="4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7667" y="1320160"/>
            <a:ext cx="113792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b="1" spc="67" dirty="0" smtClean="0">
                <a:ln w="11430"/>
                <a:latin typeface="Angsana New" pitchFamily="18" charset="-34"/>
                <a:cs typeface="Angsana New" pitchFamily="18" charset="-34"/>
              </a:rPr>
              <a:t>การประชาสัมพันธ์ </a:t>
            </a:r>
            <a:r>
              <a:rPr lang="th-TH" sz="3200" b="1" spc="67" dirty="0">
                <a:ln w="11430"/>
                <a:latin typeface="Angsana New" pitchFamily="18" charset="-34"/>
                <a:cs typeface="Angsana New" pitchFamily="18" charset="-34"/>
              </a:rPr>
              <a:t>ตรวจเตือน เฝ้าระวัง ตาม </a:t>
            </a:r>
            <a:r>
              <a:rPr lang="th-TH" sz="3200" b="1" spc="67" dirty="0" err="1">
                <a:ln w="11430"/>
                <a:latin typeface="Angsana New" pitchFamily="18" charset="-34"/>
                <a:cs typeface="Angsana New" pitchFamily="18" charset="-34"/>
              </a:rPr>
              <a:t>พรบ</a:t>
            </a:r>
            <a:r>
              <a:rPr lang="th-TH" sz="3200" b="1" spc="67" dirty="0">
                <a:ln w="11430"/>
                <a:latin typeface="Angsana New" pitchFamily="18" charset="-34"/>
                <a:cs typeface="Angsana New" pitchFamily="18" charset="-34"/>
              </a:rPr>
              <a:t>.ควบคุมเครื่องดื่มแอลกอฮอล์ พ.ศ.2551 </a:t>
            </a:r>
            <a:r>
              <a:rPr lang="th-TH" sz="3200" b="1" spc="67" dirty="0" smtClean="0">
                <a:ln w="11430"/>
                <a:latin typeface="Angsana New" pitchFamily="18" charset="-34"/>
                <a:cs typeface="Angsana New" pitchFamily="18" charset="-34"/>
              </a:rPr>
              <a:t> ในช่วงเทศกาล</a:t>
            </a:r>
            <a:r>
              <a:rPr lang="th-TH" sz="3200" b="1" spc="67" dirty="0">
                <a:ln w="11430"/>
                <a:latin typeface="Angsana New" pitchFamily="18" charset="-34"/>
                <a:cs typeface="Angsana New" pitchFamily="18" charset="-34"/>
              </a:rPr>
              <a:t>ปีใหม่ </a:t>
            </a:r>
            <a:r>
              <a:rPr lang="th-TH" sz="3200" b="1" spc="67" dirty="0" smtClean="0">
                <a:ln w="11430"/>
                <a:latin typeface="Angsana New" pitchFamily="18" charset="-34"/>
                <a:cs typeface="Angsana New" pitchFamily="18" charset="-34"/>
              </a:rPr>
              <a:t>พ.ศ.2566</a:t>
            </a:r>
            <a:endParaRPr lang="th-TH" sz="3200" b="1" spc="67" dirty="0">
              <a:ln w="11430"/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932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A21D66E1-385D-CA97-3BDD-CFA6A2E93D44}"/>
              </a:ext>
            </a:extLst>
          </p:cNvPr>
          <p:cNvSpPr txBox="1"/>
          <p:nvPr/>
        </p:nvSpPr>
        <p:spPr>
          <a:xfrm>
            <a:off x="6299200" y="108633"/>
            <a:ext cx="5726545" cy="406265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thaiDist"/>
            <a:r>
              <a:rPr lang="th-TH" sz="2100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    กลุ่มงานควบคุมโรคไม่ติดต่อฯและกลุ่มกฎหมาย สำนักงานสาธารณสุขจังหวัดเพชรบูรณ์ ร่วมกับสำนักงานป้องกันควบคุมโรคที่ 2 พิษณุโลก และ  สำนักงานสาธารณสุขอำเภอทุกอำเภอ ออกประชาสัมพันธ์ ตรวจ</a:t>
            </a:r>
            <a:r>
              <a:rPr lang="th-TH" sz="2100" dirty="0" smtClean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เตือน</a:t>
            </a:r>
            <a:br>
              <a:rPr lang="th-TH" sz="2100" dirty="0" smtClean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</a:br>
            <a:r>
              <a:rPr lang="th-TH" sz="2100" dirty="0" smtClean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เฝ้า</a:t>
            </a:r>
            <a:r>
              <a:rPr lang="th-TH" sz="2100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ระวัง บังคับใช้กฎหมาย ควบคุมเครื่องดื่มแอลกอฮอล์ และยาสูบ ตาม พรบ.ควบคุมเครื่องดื่มแอลกอฮอล์ พ.ศ.</a:t>
            </a:r>
            <a:r>
              <a:rPr lang="th-TH" sz="2100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2551 และ พรบ.ควบคุมผลิภัณฑ์ยาสูบ พ.ศ.2560</a:t>
            </a:r>
            <a:r>
              <a:rPr lang="en-US" sz="2100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 </a:t>
            </a:r>
            <a:r>
              <a:rPr lang="th-TH" sz="2100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เทศกาลปีใหม่ 2566 ระหว่างวันที่ 29 ธันวาคม 2565 </a:t>
            </a:r>
            <a:r>
              <a:rPr lang="th-TH" sz="2100" dirty="0" smtClean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ถึงวันที่ </a:t>
            </a:r>
            <a:r>
              <a:rPr lang="th-TH" sz="2100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4 มกราคม </a:t>
            </a:r>
            <a:r>
              <a:rPr lang="th-TH" sz="2100" dirty="0" smtClean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2566</a:t>
            </a:r>
            <a:endParaRPr lang="th-TH" sz="2100" dirty="0">
              <a:solidFill>
                <a:srgbClr val="002060"/>
              </a:solidFill>
              <a:latin typeface="TH SarabunIT๙" panose="020B0500040200020003" pitchFamily="34" charset="-34"/>
              <a:ea typeface="Calibri" panose="020F0502020204030204" pitchFamily="34" charset="0"/>
              <a:cs typeface="+mj-cs"/>
            </a:endParaRPr>
          </a:p>
          <a:p>
            <a:pPr algn="thaiDist"/>
            <a:r>
              <a:rPr lang="th-TH" sz="2100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     ตรวจสถานประกอบการร้านค้า 11 อำเภอ จำนวน 913 ร้าน ไม่พบการกระทำความผิดการโฆษณาเครื่องดื่มแอลกอฮอล์ ลด แลก แจก แถม ขายให้กับเด็กอายุต่ำกว่า 20 ปี บริบูรณ์ พบร้านค้าส่วนใหญ่ยังขายเครื่องดื่มแอลกอฮอล์ไม่เป็นเวลาที่กฎหมายกำหนด 11.00 น.- 14.00 น.และ17.00 น.- 24.00น.ได้ให้คำแนะนำและขอความร่วมมือขายในเวลาที่กฎหมายกำหนด</a:t>
            </a:r>
            <a:r>
              <a:rPr lang="th-TH" sz="2100" dirty="0">
                <a:solidFill>
                  <a:srgbClr val="002060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+mj-cs"/>
              </a:rPr>
              <a:t>  </a:t>
            </a:r>
            <a:endParaRPr lang="en-US" sz="2100" dirty="0">
              <a:solidFill>
                <a:srgbClr val="002060"/>
              </a:solidFill>
              <a:cs typeface="+mj-cs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="" xmlns:a16="http://schemas.microsoft.com/office/drawing/2014/main" id="{62F3263D-A665-1457-909C-7EA7FD919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403239"/>
              </p:ext>
            </p:extLst>
          </p:nvPr>
        </p:nvGraphicFramePr>
        <p:xfrm>
          <a:off x="304801" y="1295400"/>
          <a:ext cx="5812220" cy="5478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8427">
                  <a:extLst>
                    <a:ext uri="{9D8B030D-6E8A-4147-A177-3AD203B41FA5}">
                      <a16:colId xmlns="" xmlns:a16="http://schemas.microsoft.com/office/drawing/2014/main" val="3593071741"/>
                    </a:ext>
                  </a:extLst>
                </a:gridCol>
                <a:gridCol w="1499525">
                  <a:extLst>
                    <a:ext uri="{9D8B030D-6E8A-4147-A177-3AD203B41FA5}">
                      <a16:colId xmlns="" xmlns:a16="http://schemas.microsoft.com/office/drawing/2014/main" val="253654414"/>
                    </a:ext>
                  </a:extLst>
                </a:gridCol>
                <a:gridCol w="1480157">
                  <a:extLst>
                    <a:ext uri="{9D8B030D-6E8A-4147-A177-3AD203B41FA5}">
                      <a16:colId xmlns="" xmlns:a16="http://schemas.microsoft.com/office/drawing/2014/main" val="3603149059"/>
                    </a:ext>
                  </a:extLst>
                </a:gridCol>
                <a:gridCol w="2144111">
                  <a:extLst>
                    <a:ext uri="{9D8B030D-6E8A-4147-A177-3AD203B41FA5}">
                      <a16:colId xmlns="" xmlns:a16="http://schemas.microsoft.com/office/drawing/2014/main" val="612451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อำเภอ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จำนวนร้านค้า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ไม่พบกระทำความผิด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8397523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หล่มเก่า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92780089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วิเชียรบุรี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2037686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หล่มสัก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508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9887412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เขาค้อ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96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927005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ชนแดน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45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57695212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หนองไผ่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58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70216346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เมืองเพชรบูรณ์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65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49795969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น้ำหนาว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7530985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บึงสามพัน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32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3913021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ศรีเทพ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45101146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วังโป่ง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39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301387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สสจ.เพชรบูรณ์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35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6908475"/>
                  </a:ext>
                </a:extLst>
              </a:tr>
              <a:tr h="3478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รวม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913</a:t>
                      </a:r>
                      <a:endParaRPr lang="en-US" sz="160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en-US" sz="1600" dirty="0">
                        <a:effectLst/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3129749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1D60D980-839C-C34A-575E-24E364D3900A}"/>
              </a:ext>
            </a:extLst>
          </p:cNvPr>
          <p:cNvSpPr/>
          <p:nvPr/>
        </p:nvSpPr>
        <p:spPr>
          <a:xfrm>
            <a:off x="166255" y="117405"/>
            <a:ext cx="6096000" cy="954103"/>
          </a:xfrm>
          <a:prstGeom prst="rect">
            <a:avLst/>
          </a:prstGeom>
        </p:spPr>
        <p:txBody>
          <a:bodyPr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700" b="1" spc="67" dirty="0">
                <a:ln w="11430"/>
                <a:latin typeface="AngsanaUPC" pitchFamily="18" charset="-34"/>
                <a:cs typeface="AngsanaUPC" pitchFamily="18" charset="-34"/>
              </a:rPr>
              <a:t>ประชาสัมพันธ์ ตรวจเตือน เฝ้าระวัง ตาม พรบ.ควบคุมเครื่องดื่มแอลกอฮอล์ พ.ศ.2551 เทศกาลปีใหม่ 2566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ACB31FFD-C056-5B9A-4802-AB40D904C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2" y="4171284"/>
            <a:ext cx="4470400" cy="25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5286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มุมมอง">
  <a:themeElements>
    <a:clrScheme name="มุมมอง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มุมมอง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มุมมอง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16240</TotalTime>
  <Words>1606</Words>
  <Application>Microsoft Office PowerPoint</Application>
  <PresentationFormat>กำหนดเอง</PresentationFormat>
  <Paragraphs>358</Paragraphs>
  <Slides>21</Slides>
  <Notes>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16</vt:i4>
      </vt:variant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21</vt:i4>
      </vt:variant>
    </vt:vector>
  </HeadingPairs>
  <TitlesOfParts>
    <vt:vector size="39" baseType="lpstr">
      <vt:lpstr>Arial</vt:lpstr>
      <vt:lpstr>Angsana New</vt:lpstr>
      <vt:lpstr>TH SarabunPSK</vt:lpstr>
      <vt:lpstr>Malgun Gothic</vt:lpstr>
      <vt:lpstr>Wingdings</vt:lpstr>
      <vt:lpstr>Leelawadee</vt:lpstr>
      <vt:lpstr>AngsanaUPC</vt:lpstr>
      <vt:lpstr>FreesiaUPC</vt:lpstr>
      <vt:lpstr>Calibri Light</vt:lpstr>
      <vt:lpstr>Wingdings 2</vt:lpstr>
      <vt:lpstr>TH Chakra Petch</vt:lpstr>
      <vt:lpstr>Kanit Light</vt:lpstr>
      <vt:lpstr>Cordia New</vt:lpstr>
      <vt:lpstr>TH SarabunIT๙</vt:lpstr>
      <vt:lpstr>Calibri</vt:lpstr>
      <vt:lpstr>Verdana</vt:lpstr>
      <vt:lpstr>ธีมของ Office</vt:lpstr>
      <vt:lpstr>มุมมอง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ZODIAC COMPUTER</dc:creator>
  <cp:lastModifiedBy>Windows User</cp:lastModifiedBy>
  <cp:revision>1062</cp:revision>
  <cp:lastPrinted>2023-01-10T04:24:26Z</cp:lastPrinted>
  <dcterms:created xsi:type="dcterms:W3CDTF">2017-12-26T02:46:09Z</dcterms:created>
  <dcterms:modified xsi:type="dcterms:W3CDTF">2023-01-30T06:06:11Z</dcterms:modified>
</cp:coreProperties>
</file>