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4" r:id="rId6"/>
    <p:sldId id="266" r:id="rId7"/>
    <p:sldId id="265" r:id="rId8"/>
    <p:sldId id="270" r:id="rId9"/>
    <p:sldId id="267" r:id="rId10"/>
    <p:sldId id="268" r:id="rId11"/>
    <p:sldId id="259" r:id="rId12"/>
    <p:sldId id="263" r:id="rId13"/>
    <p:sldId id="271" r:id="rId14"/>
    <p:sldId id="269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ลักษณะสีปานกลาง 1 - เน้น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1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33786-4298-4E39-875C-D0C7697CC049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A5FE-ACDF-4496-9E4A-958276E7B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79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33786-4298-4E39-875C-D0C7697CC049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A5FE-ACDF-4496-9E4A-958276E7B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47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33786-4298-4E39-875C-D0C7697CC049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A5FE-ACDF-4496-9E4A-958276E7B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4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33786-4298-4E39-875C-D0C7697CC049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A5FE-ACDF-4496-9E4A-958276E7B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33786-4298-4E39-875C-D0C7697CC049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A5FE-ACDF-4496-9E4A-958276E7B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3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33786-4298-4E39-875C-D0C7697CC049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A5FE-ACDF-4496-9E4A-958276E7B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33786-4298-4E39-875C-D0C7697CC049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A5FE-ACDF-4496-9E4A-958276E7B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3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33786-4298-4E39-875C-D0C7697CC049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A5FE-ACDF-4496-9E4A-958276E7B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33786-4298-4E39-875C-D0C7697CC049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A5FE-ACDF-4496-9E4A-958276E7B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98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33786-4298-4E39-875C-D0C7697CC049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A5FE-ACDF-4496-9E4A-958276E7B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62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33786-4298-4E39-875C-D0C7697CC049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A5FE-ACDF-4496-9E4A-958276E7B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6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33786-4298-4E39-875C-D0C7697CC049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8A5FE-ACDF-4496-9E4A-958276E7B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6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9" t="43325" r="22016" b="27425"/>
          <a:stretch/>
        </p:blipFill>
        <p:spPr bwMode="auto">
          <a:xfrm>
            <a:off x="0" y="4089826"/>
            <a:ext cx="9144000" cy="1053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9403" r="5070" b="7984"/>
          <a:stretch/>
        </p:blipFill>
        <p:spPr bwMode="auto">
          <a:xfrm>
            <a:off x="0" y="9410"/>
            <a:ext cx="9144000" cy="1281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ม้วนกระดาษแนวนอน 3"/>
          <p:cNvSpPr/>
          <p:nvPr/>
        </p:nvSpPr>
        <p:spPr>
          <a:xfrm>
            <a:off x="152401" y="569953"/>
            <a:ext cx="8814466" cy="3678197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ข้อสั่งการ</a:t>
            </a: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การเตรียมความพร้อมด้านการแพทย์และสาธารณสุข</a:t>
            </a: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ในช่วงเทศกาลปีใหม่ พ.ศ.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2566</a:t>
            </a:r>
          </a:p>
          <a:p>
            <a:pPr algn="ctr"/>
            <a:endParaRPr lang="th-TH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โดย นายแพทย์ณรงค์ อภิกุลวณิช 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รอง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ปลัดกระทรวงสาธารณสุข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64939" y="4201163"/>
            <a:ext cx="4701928" cy="83099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กลุ่มงานควบคุมโรคไม่ติดต่อ สุขภาพจิต และ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ยาเสพติด</a:t>
            </a: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สำนักงานสาธารณสุขจังหวัดเพชรบูรณ์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244463" y="-95250"/>
            <a:ext cx="6630341" cy="11079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RTI</a:t>
            </a:r>
            <a:r>
              <a:rPr lang="th-TH" sz="6600" b="1" spc="50" dirty="0" smtClean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sz="6600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Road 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Traffic</a:t>
            </a:r>
            <a:r>
              <a:rPr lang="th-TH" sz="6600" b="1" spc="50" dirty="0" smtClean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Injury</a:t>
            </a:r>
            <a:r>
              <a:rPr lang="th-TH" sz="6600" b="1" spc="50" dirty="0" smtClean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endParaRPr lang="th-TH" sz="6600" b="1" spc="50" dirty="0">
              <a:ln w="11430"/>
              <a:gradFill>
                <a:gsLst>
                  <a:gs pos="25000">
                    <a:srgbClr val="BD582C">
                      <a:satMod val="155000"/>
                    </a:srgbClr>
                  </a:gs>
                  <a:gs pos="100000">
                    <a:srgbClr val="BD582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4840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60131" y="141120"/>
            <a:ext cx="2116521" cy="365613"/>
          </a:xfrm>
          <a:prstGeom prst="rect">
            <a:avLst/>
          </a:prstGeom>
          <a:solidFill>
            <a:srgbClr val="99CC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07000"/>
              </a:lnSpc>
              <a:spcBef>
                <a:spcPts val="450"/>
              </a:spcBef>
            </a:pPr>
            <a:r>
              <a:rPr lang="th-TH" b="1" dirty="0">
                <a:solidFill>
                  <a:schemeClr val="tx1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มาตรการการดำเนินงาน</a:t>
            </a:r>
            <a:endParaRPr lang="en-US" dirty="0">
              <a:solidFill>
                <a:schemeClr val="tx1"/>
              </a:solidFill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534910"/>
              </p:ext>
            </p:extLst>
          </p:nvPr>
        </p:nvGraphicFramePr>
        <p:xfrm>
          <a:off x="260131" y="662040"/>
          <a:ext cx="8643445" cy="431881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96260"/>
                <a:gridCol w="7047185"/>
              </a:tblGrid>
              <a:tr h="3886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1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หน่วยงาน</a:t>
                      </a:r>
                      <a:endParaRPr lang="en-US" sz="21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1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การดำเนินงาน</a:t>
                      </a:r>
                      <a:endParaRPr lang="en-US" sz="21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01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1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โรงพยาบาล</a:t>
                      </a:r>
                      <a:endParaRPr lang="en-US" sz="21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100" b="1" dirty="0" smtClean="0"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- เตรียมความพร้อมทีมแพทย์ พยาบาล เจ้าหน้าที่ </a:t>
                      </a:r>
                      <a:r>
                        <a:rPr lang="th-TH" sz="2100" b="1" baseline="0" dirty="0" smtClean="0"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และ</a:t>
                      </a:r>
                      <a:r>
                        <a:rPr lang="th-TH" sz="2100" b="1" dirty="0" smtClean="0"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อุปกรณ์ต่างๆ โดยเฉพาะใน </a:t>
                      </a:r>
                      <a:r>
                        <a:rPr lang="en-US" sz="2100" b="1" dirty="0" smtClean="0"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ER, OR, ICU </a:t>
                      </a:r>
                      <a:endParaRPr lang="th-TH" sz="2100" b="1" dirty="0" smtClean="0">
                        <a:latin typeface="Angsana New" pitchFamily="18" charset="-34"/>
                        <a:ea typeface="Calibri" panose="020F0502020204030204" pitchFamily="34" charset="0"/>
                        <a:cs typeface="Angsana New" pitchFamily="18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100" b="1" dirty="0" smtClean="0"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- เตรียมความพร้อมการรับ – ส่งต่อของสถานพยาบาลในเครือข่าย (</a:t>
                      </a:r>
                      <a:r>
                        <a:rPr lang="en-US" sz="2100" b="1" dirty="0" smtClean="0"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Referral</a:t>
                      </a:r>
                      <a:r>
                        <a:rPr lang="th-TH" sz="2100" b="1" dirty="0" smtClean="0"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 </a:t>
                      </a:r>
                      <a:r>
                        <a:rPr lang="en-US" sz="2100" b="1" dirty="0" smtClean="0"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System</a:t>
                      </a:r>
                      <a:r>
                        <a:rPr lang="th-TH" sz="2100" b="1" dirty="0" smtClean="0"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)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2100" b="1" dirty="0" smtClean="0"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- เตรียมความพร้อมศูนย์รับแจ้งเหตุและสั่งการ (1669) โทรศัพท์พื้นฐาน  โทรศัพท์เคลื่อนที่  </a:t>
                      </a:r>
                      <a:br>
                        <a:rPr lang="th-TH" sz="2100" b="1" dirty="0" smtClean="0"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</a:br>
                      <a:r>
                        <a:rPr lang="th-TH" sz="2100" b="1" dirty="0" smtClean="0"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วิทยุสื่อสาร ระบบ </a:t>
                      </a:r>
                      <a:r>
                        <a:rPr lang="en-US" sz="2100" b="1" dirty="0" smtClean="0"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VHF/FM HF/SSB</a:t>
                      </a:r>
                      <a:r>
                        <a:rPr lang="th-TH" sz="2100" b="1" dirty="0" smtClean="0"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  และ </a:t>
                      </a:r>
                      <a:r>
                        <a:rPr lang="en-US" sz="2100" b="1" dirty="0" smtClean="0"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Internet </a:t>
                      </a:r>
                      <a:endParaRPr lang="th-TH" sz="2100" b="1" dirty="0" smtClean="0">
                        <a:latin typeface="Angsana New" pitchFamily="18" charset="-34"/>
                        <a:ea typeface="Calibri" panose="020F0502020204030204" pitchFamily="34" charset="0"/>
                        <a:cs typeface="Angsana New" pitchFamily="18" charset="-34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2100" b="1" dirty="0" smtClean="0"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-</a:t>
                      </a:r>
                      <a:r>
                        <a:rPr lang="th-TH" sz="2100" b="1" baseline="0" dirty="0" smtClean="0"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 </a:t>
                      </a:r>
                      <a:r>
                        <a:rPr lang="th-TH" sz="2100" b="1" dirty="0" smtClean="0"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เตรียมความพร้อมของหน่วยบริการการแพทย์ฉุกเฉิน (</a:t>
                      </a:r>
                      <a:r>
                        <a:rPr lang="en-US" sz="2100" b="1" dirty="0" smtClean="0"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EMS</a:t>
                      </a:r>
                      <a:r>
                        <a:rPr lang="th-TH" sz="2100" b="1" dirty="0" smtClean="0"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) ทุกระดับ</a:t>
                      </a:r>
                      <a:endParaRPr lang="th-TH" sz="2100" b="1" baseline="0" dirty="0" smtClean="0">
                        <a:latin typeface="Angsana New" pitchFamily="18" charset="-34"/>
                        <a:ea typeface="Calibri" panose="020F0502020204030204" pitchFamily="34" charset="0"/>
                        <a:cs typeface="Angsana New" pitchFamily="18" charset="-34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สำนักงานสาธารณสุขอำเภอ/ โรงพยาบาล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ส่งเสริมสุขภาพตำบล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- วิเคราะห์ข้อมูลการบาดเจ็บและเสียชีวิต</a:t>
                      </a:r>
                      <a:r>
                        <a:rPr lang="en-US" sz="2000" b="1" dirty="0" smtClean="0"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 </a:t>
                      </a:r>
                      <a:r>
                        <a:rPr lang="th-TH" sz="2000" b="1" dirty="0" smtClean="0"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พร้อมทั้งสะท้อนปัญหาให้กับ </a:t>
                      </a:r>
                      <a:r>
                        <a:rPr lang="th-TH" sz="2000" b="1" dirty="0" err="1" smtClean="0"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ศปถ</a:t>
                      </a:r>
                      <a:r>
                        <a:rPr lang="th-TH" sz="2000" b="1" dirty="0" smtClean="0"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.อำเภอ/</a:t>
                      </a:r>
                      <a:r>
                        <a:rPr lang="th-TH" sz="2000" b="1" dirty="0" err="1" smtClean="0"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ศปถ</a:t>
                      </a:r>
                      <a:r>
                        <a:rPr lang="th-TH" sz="2000" b="1" dirty="0" smtClean="0"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.จังหวัด</a:t>
                      </a:r>
                      <a:r>
                        <a:rPr lang="en-US" sz="2000" b="1" dirty="0" smtClean="0"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 </a:t>
                      </a:r>
                      <a:endParaRPr lang="th-TH" sz="2000" b="1" dirty="0" smtClean="0">
                        <a:latin typeface="Angsana New" pitchFamily="18" charset="-34"/>
                        <a:ea typeface="Calibri" panose="020F0502020204030204" pitchFamily="34" charset="0"/>
                        <a:cs typeface="Angsana New" pitchFamily="18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- สนับสนุน/ผลักดันให้พื้นที่ในชุมชนตั้งด่านชุมชน/จุดสกัดกั้นในช่วงเทศกาล </a:t>
                      </a:r>
                    </a:p>
                    <a:p>
                      <a:pPr marL="0" indent="0" algn="thaiDi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- ให้ </a:t>
                      </a:r>
                      <a:r>
                        <a:rPr lang="th-TH" sz="2000" b="1" dirty="0" err="1" smtClean="0">
                          <a:latin typeface="Angsana New" pitchFamily="18" charset="-34"/>
                          <a:cs typeface="Angsana New" pitchFamily="18" charset="-34"/>
                        </a:rPr>
                        <a:t>อส</a:t>
                      </a: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ม. สำรวจกลุ่มคนที่มีพฤติกรรมเสี่ยงในพื้นที่อย่างใกล้ชิด </a:t>
                      </a:r>
                    </a:p>
                    <a:p>
                      <a:pPr marL="0" indent="0" algn="thaiDi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- คัดกรองคนเมาสุรา ณ ด่านชุมชน/จุดตรวจ/จุดบริการประชาชนในพื้นที่</a:t>
                      </a:r>
                    </a:p>
                    <a:p>
                      <a:pPr marL="0" indent="0" algn="thaiDi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- จัดทีมออกตรวจเตือน และประชาสัมพันธ์ </a:t>
                      </a:r>
                      <a:r>
                        <a:rPr lang="th-TH" sz="2000" b="1" dirty="0" err="1" smtClean="0">
                          <a:latin typeface="Angsana New" pitchFamily="18" charset="-34"/>
                          <a:cs typeface="Angsana New" pitchFamily="18" charset="-34"/>
                        </a:rPr>
                        <a:t>พรบ</a:t>
                      </a: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.ควบคุมเครื่องดื่มแอลกอฮอล์ พ.ศ.</a:t>
                      </a:r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2551 </a:t>
                      </a: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ให้กับ</a:t>
                      </a:r>
                    </a:p>
                    <a:p>
                      <a:pPr marL="0" indent="0" algn="thaiDi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สถานประกอบการ ร้านค้าและประชาชนทั่วไป</a:t>
                      </a:r>
                    </a:p>
                    <a:p>
                      <a:pPr marL="0" indent="0" algn="thaiDi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r>
                        <a:rPr lang="th-TH" sz="20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ออกสอบสวนอุบัติเหตุร่วมกับหน่วยงานที่เกี่ยวข้องตามเกณฑ์ </a:t>
                      </a:r>
                      <a:endParaRPr lang="en-US" sz="2000" b="1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12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62000" y="133350"/>
            <a:ext cx="769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กำหนดการตรวจเยี่ยมการดำเนินงานป้องกันและลดการ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บาดเจ็บจาก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การจราจรทาง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ถนน</a:t>
            </a:r>
          </a:p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ในช่วงเทศกาลปี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ใหม่ พ.ศ.2566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891188"/>
              </p:ext>
            </p:extLst>
          </p:nvPr>
        </p:nvGraphicFramePr>
        <p:xfrm>
          <a:off x="152400" y="833292"/>
          <a:ext cx="8839200" cy="4176858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371600"/>
                <a:gridCol w="7467600"/>
              </a:tblGrid>
              <a:tr h="3668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วัน/เดือน/ปี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46995" marR="46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กิจกรรม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46995" marR="46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29 ธันวาคม 2565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เวลา 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10.00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46995" marR="46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นายแพทย์สาธารณสุขจังหวัดเพชรบูรณ์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พร้อมเจ้าหน้าที่สาธารณสุข</a:t>
                      </a:r>
                      <a:endParaRPr lang="th-TH" sz="2000" b="1" dirty="0" smtClean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ตรวจเยี่ยมการเตรียมความพร้อมศูนย์อุบัติเหตุและฉุกเฉิน </a:t>
                      </a:r>
                      <a:r>
                        <a:rPr lang="th-TH" sz="2000" b="1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การเตรียมความพร้อมรับสถานการณ์ 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2000" b="1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ช่วงเทศกาลเทศกาลปีใหม่ พ.ศ.2566 และการรักษาความปลอดภัยในหน่วยบริการ กรณี เหตุรุนแรง</a:t>
                      </a:r>
                      <a:br>
                        <a:rPr lang="th-TH" sz="2000" b="1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ในโรงพยาบาลและห้องฉุกเฉิน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ณ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โรงพยาบาลเขาค้อ สาขา2 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ตรวจเยี่ยมจุด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ตรวจหลัก จุดตรวจรอง และจุดบริการประชาชน 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ณ อำเภอ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เขา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ค้อ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2000" b="1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ตรวจเยี่ยมการเตรียมความพร้อมรับสถานการณ์ ช่วงเทศกาลเทศกาลปีใหม่ พ.ศ.2566 และการรักษา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2000" b="1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ความปลอดภัยในหน่วยบริการ กรณี เหตุรุนแรงในโรงพยาบาลและห้องฉุกเฉิน ณ รพ.หล่มสัก, </a:t>
                      </a:r>
                      <a:r>
                        <a:rPr lang="th-TH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รพร</a:t>
                      </a:r>
                      <a:r>
                        <a:rPr lang="th-TH" sz="2000" b="1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.หล่มเก่า</a:t>
                      </a:r>
                      <a:endParaRPr lang="th-TH" sz="2000" b="1" kern="1200" baseline="0" dirty="0" smtClean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46995" marR="46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30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ธันวาคม 2565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เวลา 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08.30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46995" marR="46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สำนักงานสาธารณสุขจังหวัดเพชรบูรณ์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ร่วมกับสำนักงานป้องกันควบคุมโรคที่ 2 จังหวัดพิษณุโลก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ออกตรวจเตือน ประชาสัมพันธ์ บังคับใช้กฎหมายตาม </a:t>
                      </a:r>
                      <a:r>
                        <a:rPr lang="th-TH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พรบ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.ควบคุมเครื่องดื่มแอลกอฮอล์ พ.ศ.2551 </a:t>
                      </a:r>
                      <a:br>
                        <a:rPr lang="th-TH" sz="2000" b="1" baseline="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ณ อำเภอหนองไผ่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6995" marR="46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31 ธันวาคม 2565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เวลา 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08.30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46995" marR="46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สำนักงานสาธารณสุขจังหวัดเพชรบูรณ์ 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ออกตรวจเตือน ประชาสัมพันธ์ บังคับใช้กฎหมายตาม </a:t>
                      </a:r>
                      <a:r>
                        <a:rPr lang="th-TH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พรบ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.ควบคุมเครื่องดื่มแอลกอฮอล์ พ.ศ.2551 ณ อำเภอหล่มเก่า และหล่มสัก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6995" marR="46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49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62000" y="133350"/>
            <a:ext cx="769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กำหนดการตรวจเยี่ยมการดำเนินงานป้องกันและลดการ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บาดเจ็บจาก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การจราจรทาง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ถนน</a:t>
            </a:r>
          </a:p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ในช่วงเทศกาลปี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ใหม่ พ.ศ.2566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421974"/>
              </p:ext>
            </p:extLst>
          </p:nvPr>
        </p:nvGraphicFramePr>
        <p:xfrm>
          <a:off x="152400" y="985692"/>
          <a:ext cx="8839200" cy="2500458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371600"/>
                <a:gridCol w="7467600"/>
              </a:tblGrid>
              <a:tr h="3668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วัน/เดือน/ปี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46995" marR="46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กิจกรรม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46995" marR="46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31 ธันวาคม 2565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เวลา 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09.30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46995" marR="46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นายแพทย์สาธารณสุขจังหวัดเพชรบูรณ์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เป็น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ประธานการประชุมติดตามสถานการณ์อุบัติเหตุทางถนนรายวัน เพื่อสรุปผลการดำเนินงานป้องกันและลดอุบัติเหตุทางถนนช่วงเทศกาลปีใหม่ พ.ศ.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2566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ณ ห้องภูทับเบิก ชั้น 5 อาคาร 1 ศาลากลางจังหวัดเพชรบูรณ์ (</a:t>
                      </a:r>
                      <a:r>
                        <a:rPr lang="th-TH" sz="2000" b="1" dirty="0" err="1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ศปถ.จ.พช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</a:p>
                  </a:txBody>
                  <a:tcPr marL="46995" marR="46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 มกราคม 2566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เวลา 08.30 น.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46995" marR="46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สำนักงานสาธารณสุขจังหวัดเพชรบูรณ์ 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ออกตรวจเตือน ประชาสัมพันธ์ บังคับใช้กฎหมายตาม </a:t>
                      </a:r>
                      <a:r>
                        <a:rPr lang="th-TH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พรบ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.ควบคุมเครื่องดื่มแอลกอฮอล์ พ.ศ.2551 ณ อำเภอชนแดน และวังโป่ง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สำนักงานสาธารณสุขจังหวัดเพชรบูรณ์ ตรวจเยี่ยมจุดตรวจหลัก จุดตรวจรอง และจุดบริการประชาชน 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ณ อำเภอ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ชนแดน และวังโป่ง</a:t>
                      </a:r>
                      <a:endParaRPr lang="th-TH" sz="2000" b="1" kern="1200" baseline="0" dirty="0" smtClean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46995" marR="46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77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9"/>
          <a:stretch/>
        </p:blipFill>
        <p:spPr bwMode="auto">
          <a:xfrm>
            <a:off x="149141" y="3105150"/>
            <a:ext cx="2822659" cy="191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57" y="3105150"/>
            <a:ext cx="2670810" cy="191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392"/>
          <a:stretch/>
        </p:blipFill>
        <p:spPr bwMode="auto">
          <a:xfrm>
            <a:off x="3124200" y="1123951"/>
            <a:ext cx="3048000" cy="191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112"/>
          <a:stretch/>
        </p:blipFill>
        <p:spPr bwMode="auto">
          <a:xfrm>
            <a:off x="152402" y="1123950"/>
            <a:ext cx="2819398" cy="191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ม้วนกระดาษแนวนอน 7"/>
          <p:cNvSpPr/>
          <p:nvPr/>
        </p:nvSpPr>
        <p:spPr>
          <a:xfrm>
            <a:off x="152401" y="16959"/>
            <a:ext cx="8814466" cy="1106991"/>
          </a:xfrm>
          <a:prstGeom prst="horizontalScroll">
            <a:avLst/>
          </a:prstGeom>
          <a:solidFill>
            <a:srgbClr val="CC99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th-TH" b="1" dirty="0" smtClean="0">
                <a:solidFill>
                  <a:prstClr val="black"/>
                </a:solidFill>
                <a:latin typeface="TH Chakra Petch" pitchFamily="2" charset="-34"/>
                <a:ea typeface="Calibri" panose="020F0502020204030204" pitchFamily="34" charset="0"/>
                <a:cs typeface="TH Chakra Petch" pitchFamily="2" charset="-34"/>
              </a:rPr>
              <a:t>วันที่ </a:t>
            </a:r>
            <a:r>
              <a:rPr lang="th-TH" b="1" dirty="0" smtClean="0">
                <a:solidFill>
                  <a:prstClr val="black"/>
                </a:solidFill>
                <a:latin typeface="TH Chakra Petch" pitchFamily="2" charset="-34"/>
                <a:ea typeface="Calibri" panose="020F0502020204030204" pitchFamily="34" charset="0"/>
                <a:cs typeface="TH Chakra Petch" pitchFamily="2" charset="-34"/>
              </a:rPr>
              <a:t>27 ธันวาคม 2565 นายนราพงศ์ ธีรอัครวิภาส </a:t>
            </a:r>
            <a:r>
              <a:rPr lang="th-TH" b="1" dirty="0">
                <a:solidFill>
                  <a:prstClr val="black"/>
                </a:solidFill>
                <a:latin typeface="TH Chakra Petch" pitchFamily="2" charset="-34"/>
                <a:ea typeface="Calibri" panose="020F0502020204030204" pitchFamily="34" charset="0"/>
                <a:cs typeface="TH Chakra Petch" pitchFamily="2" charset="-34"/>
              </a:rPr>
              <a:t>นายแพทย์สาธารณสุขจังหวัด</a:t>
            </a:r>
            <a:r>
              <a:rPr lang="th-TH" b="1" dirty="0" smtClean="0">
                <a:solidFill>
                  <a:prstClr val="black"/>
                </a:solidFill>
                <a:latin typeface="TH Chakra Petch" pitchFamily="2" charset="-34"/>
                <a:ea typeface="Calibri" panose="020F0502020204030204" pitchFamily="34" charset="0"/>
                <a:cs typeface="TH Chakra Petch" pitchFamily="2" charset="-34"/>
              </a:rPr>
              <a:t>เพชรบูรณ์ </a:t>
            </a:r>
            <a:r>
              <a:rPr lang="th-TH" b="1" dirty="0" smtClean="0">
                <a:solidFill>
                  <a:prstClr val="black"/>
                </a:solidFill>
                <a:latin typeface="TH Chakra Petch" pitchFamily="2" charset="-34"/>
                <a:ea typeface="Calibri" panose="020F0502020204030204" pitchFamily="34" charset="0"/>
                <a:cs typeface="TH Chakra Petch" pitchFamily="2" charset="-34"/>
              </a:rPr>
              <a:t>พร้อมด้วยนายธีรพจน์ ฟักน้อย </a:t>
            </a:r>
            <a:br>
              <a:rPr lang="th-TH" b="1" dirty="0" smtClean="0">
                <a:solidFill>
                  <a:prstClr val="black"/>
                </a:solidFill>
                <a:latin typeface="TH Chakra Petch" pitchFamily="2" charset="-34"/>
                <a:ea typeface="Calibri" panose="020F0502020204030204" pitchFamily="34" charset="0"/>
                <a:cs typeface="TH Chakra Petch" pitchFamily="2" charset="-34"/>
              </a:rPr>
            </a:br>
            <a:r>
              <a:rPr lang="th-TH" b="1" dirty="0" smtClean="0">
                <a:solidFill>
                  <a:prstClr val="black"/>
                </a:solidFill>
                <a:latin typeface="TH Chakra Petch" pitchFamily="2" charset="-34"/>
                <a:ea typeface="Calibri" panose="020F0502020204030204" pitchFamily="34" charset="0"/>
                <a:cs typeface="TH Chakra Petch" pitchFamily="2" charset="-34"/>
              </a:rPr>
              <a:t>รองนายแพทย์สาธารณสุขจังหวัดเพชรบูรณ์ ด้านเวชกรรมป้องกัน 1 (2) และเจ้าหน้าที่กลุ่มงานควบคุมโรคไม่ติดต่อฯ </a:t>
            </a:r>
            <a:r>
              <a:rPr lang="th-TH" b="1" dirty="0" err="1" smtClean="0">
                <a:solidFill>
                  <a:prstClr val="black"/>
                </a:solidFill>
                <a:latin typeface="TH Chakra Petch" pitchFamily="2" charset="-34"/>
                <a:ea typeface="Calibri" panose="020F0502020204030204" pitchFamily="34" charset="0"/>
                <a:cs typeface="TH Chakra Petch" pitchFamily="2" charset="-34"/>
              </a:rPr>
              <a:t>สสจ.พช</a:t>
            </a:r>
            <a:r>
              <a:rPr lang="th-TH" b="1" dirty="0" smtClean="0">
                <a:solidFill>
                  <a:prstClr val="black"/>
                </a:solidFill>
                <a:latin typeface="TH Chakra Petch" pitchFamily="2" charset="-34"/>
                <a:ea typeface="Calibri" panose="020F0502020204030204" pitchFamily="34" charset="0"/>
                <a:cs typeface="TH Chakra Petch" pitchFamily="2" charset="-34"/>
              </a:rPr>
              <a:t>. </a:t>
            </a:r>
            <a:endParaRPr lang="en-US" b="1" dirty="0">
              <a:solidFill>
                <a:prstClr val="black"/>
              </a:solidFill>
              <a:latin typeface="TH Chakra Petch" pitchFamily="2" charset="-34"/>
              <a:ea typeface="Calibri" panose="020F0502020204030204" pitchFamily="34" charset="0"/>
              <a:cs typeface="TH Chakra Petch" pitchFamily="2" charset="-34"/>
            </a:endParaRPr>
          </a:p>
          <a:p>
            <a:pPr lvl="0">
              <a:defRPr/>
            </a:pPr>
            <a:r>
              <a:rPr lang="th-TH" b="1" dirty="0">
                <a:solidFill>
                  <a:prstClr val="black"/>
                </a:solidFill>
                <a:latin typeface="TH Chakra Petch" pitchFamily="2" charset="-34"/>
                <a:ea typeface="Calibri" panose="020F0502020204030204" pitchFamily="34" charset="0"/>
                <a:cs typeface="TH Chakra Petch" pitchFamily="2" charset="-34"/>
              </a:rPr>
              <a:t>เข้าร่วมพิธีเปิดศูนย์ปฏิบัติการร่วมป้องกันและลดอุบัติเหตุทางถนนช่วง</a:t>
            </a:r>
            <a:r>
              <a:rPr lang="th-TH" b="1" dirty="0" smtClean="0">
                <a:solidFill>
                  <a:prstClr val="black"/>
                </a:solidFill>
                <a:latin typeface="TH Chakra Petch" pitchFamily="2" charset="-34"/>
                <a:ea typeface="Calibri" panose="020F0502020204030204" pitchFamily="34" charset="0"/>
                <a:cs typeface="TH Chakra Petch" pitchFamily="2" charset="-34"/>
              </a:rPr>
              <a:t>เทศกาลปีใหม่ พ.ศ.2565 ฯ ณ พุทธอุทยานเพ</a:t>
            </a:r>
            <a:r>
              <a:rPr lang="th-TH" b="1" dirty="0" err="1" smtClean="0">
                <a:solidFill>
                  <a:prstClr val="black"/>
                </a:solidFill>
                <a:latin typeface="TH Chakra Petch" pitchFamily="2" charset="-34"/>
                <a:ea typeface="Calibri" panose="020F0502020204030204" pitchFamily="34" charset="0"/>
                <a:cs typeface="TH Chakra Petch" pitchFamily="2" charset="-34"/>
              </a:rPr>
              <a:t>ชบุระ</a:t>
            </a:r>
            <a:endParaRPr lang="th-TH" b="1" dirty="0">
              <a:solidFill>
                <a:prstClr val="black"/>
              </a:solidFill>
              <a:latin typeface="TH Chakra Petch" pitchFamily="2" charset="-34"/>
              <a:ea typeface="Calibri" panose="020F0502020204030204" pitchFamily="34" charset="0"/>
              <a:cs typeface="TH Chakra Petch" pitchFamily="2" charset="-34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66" t="38457" r="32136" b="2282"/>
          <a:stretch/>
        </p:blipFill>
        <p:spPr bwMode="auto">
          <a:xfrm>
            <a:off x="3124200" y="3107122"/>
            <a:ext cx="3048000" cy="190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57" y="1123950"/>
            <a:ext cx="2670810" cy="191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21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รูปภาพที่เกี่ยวข้อ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" t="10924" r="6702" b="7204"/>
          <a:stretch/>
        </p:blipFill>
        <p:spPr bwMode="auto">
          <a:xfrm>
            <a:off x="767686" y="644857"/>
            <a:ext cx="7554036" cy="367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bright="50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9" t="43325" r="22016" b="27425"/>
          <a:stretch/>
        </p:blipFill>
        <p:spPr bwMode="auto">
          <a:xfrm>
            <a:off x="0" y="4355341"/>
            <a:ext cx="9144000" cy="78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54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103930"/>
              </p:ext>
            </p:extLst>
          </p:nvPr>
        </p:nvGraphicFramePr>
        <p:xfrm>
          <a:off x="228600" y="590550"/>
          <a:ext cx="8686800" cy="36957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3400"/>
                <a:gridCol w="6477000"/>
                <a:gridCol w="1676400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ที่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ข้อสั่งการ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หน่วยงาน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เปิดศูนย์ปฏิบัติการฉุกเฉินด้านการแพทย์และสาธารณสุข เพื่อป้องกันและลดอุบัติเหตุทางถนนในช่วงเทศกาลปีใหม่ พ.ศ.2566 โดย</a:t>
                      </a:r>
                      <a:r>
                        <a:rPr lang="th-TH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บูรณา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การหน่วยงานในสังกัดทุกระดับ</a:t>
                      </a:r>
                      <a:r>
                        <a:rPr lang="th-TH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ตั้งแต่วันที่ 28 ธันวาคม 2565 – 5 มกราคม 2566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สสจ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ประสานความร่วมมือกับศูนย์ป้องกันและลดอุบัติเหตุทางถนนระดับจังหวัด โดยเน้นมาตรการที่กำหนดในพื้นที่ที่มีความเสี่ยงสูง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สสจ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ร่วมลดปัจจัยเสี่ยงในการเกิดอุบัติเหตุทางถนน โดยตรวจวัดระดับแอลกอฮอล์ในเลือด</a:t>
                      </a:r>
                      <a:b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ในกลุ่มเป้าหมายที่กำหนด พร้อมทั้งรายงานข้อมูลในระบบรายงานที่กำหนดทุกราย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รพ.ทุกแห่ง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เตรียมความพร้อมทีมปฏิบัติการทางการแพทย์เพื่อช่วยเหลือหลังเกิดอุบัติเหตุ โดยเน้นการเข้าถึงจุดเกิดเหตุที่รวดเร็ว ภายใต้มาตรการความปลอดภัยของรถพยาบาล และผู้ปฏิบัติงาน โดยดำเนินการในรูปแบบ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New Normal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เพื่อป้องกันโรคติดเชื้อ</a:t>
                      </a:r>
                      <a:r>
                        <a:rPr lang="th-TH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ไวรัส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โคโรนา 2019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รพ.ทุกแห่ง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87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447172"/>
              </p:ext>
            </p:extLst>
          </p:nvPr>
        </p:nvGraphicFramePr>
        <p:xfrm>
          <a:off x="228600" y="285750"/>
          <a:ext cx="8686800" cy="46101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3400"/>
                <a:gridCol w="6477000"/>
                <a:gridCol w="1676400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ที่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ข้อสั่งการ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หน่วยงาน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ดำเนินการบริหารจัดการและวิเคราะห์ข้อมูลเพื่อลดการเกิดอุบัติเหตุ โดยรายงานข้อมูลผู้บาดเจ็บและเสียชีวิตจากการเกิดอุบัติเหตุทางถนนตามแนวทางที่กำหนด สอบสวนการบาดเจ็บและเสียชีวิตตามเกณฑ์ที่กำหนด</a:t>
                      </a:r>
                      <a:r>
                        <a:rPr lang="th-TH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วิเคราะห์ข้อมูลและส่งต่อข้อมูลให้กับศูนย์ป้องกันและลดอุบัติเหตุทางถนนระดับจังหวัด เพื่อการป้องกันและลดอุบัติเหตุทางถนนที่มีประสิทธิภาพ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ศูนย์ปฏิบัติการฉุกเฉินด้านการแพทย์และสาธารณสุขระดับจังหวัด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kern="120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พิจารณาค่าตอบแทนสำหรับเจ้าหน้าที่ที่ปฏิบัติงานในช่วงเทศกาลปีใหม่ พ.ศ.2566 </a:t>
                      </a:r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/>
                      </a:r>
                      <a:br>
                        <a:rPr lang="en-US" sz="2000" b="1" kern="120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lang="th-TH" sz="2000" b="1" kern="120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โดย</a:t>
                      </a:r>
                      <a:r>
                        <a:rPr lang="th-TH" sz="2000" b="1" kern="120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กำหนดค่าตอบแทนไม่เกิน 2 เท่า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ตามหลักเกณฑ์ วิธีการ และเงื่อนไข การจ่ายเงินค่าตอบแทนแนบท้ายข้อบังคับกระทรวงสาธารณสุข ว่าด้วยการจ่ายเงินค่าตอบแทนเจ้าหน้าที่ที่ปฏิบัติงานให้กับหน่วยบริการในสังกัดกระทรวงสาธารณสุข (ฉบับที่ 5)</a:t>
                      </a:r>
                      <a:r>
                        <a:rPr lang="th-TH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/>
                      </a:r>
                      <a:br>
                        <a:rPr lang="en-US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lang="th-TH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โดย</a:t>
                      </a:r>
                      <a:r>
                        <a:rPr lang="th-TH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พิจารณาสถานะทางการเงินของหน่วยบริการ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หน่วยบริการในสังกัดกระทรวงสาธารณสุขทุกแห่ง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เฝ้าระวังเหตุการณ์ในพื้นที่ เช่น ทางวิทยุสื่อสาร </a:t>
                      </a:r>
                      <a:r>
                        <a:rPr lang="th-TH" sz="20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โซเชียล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  <a:r>
                        <a:rPr lang="th-TH" sz="20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เดีย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และรายงานข้อมูล กรณีเกิดสาธารณภัยที่เข้าเกณฑ์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DCIRs 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ต่อผู้บังคับบัญชาตามลำดับขั้น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สสจ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. และหน่วยบริการในสังกัดกระทรวงสาธารณสุข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ขอให้ผู้บริหารอยู่ในพื้นที่เพื่อรองรับกรณีมีเหตุการณ์สำคัญในพื้นที่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01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5750"/>
            <a:ext cx="60960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การเตรียมความพร้อมในการป้องกันและลดอุบัติเหตุทางถนน</a:t>
            </a:r>
          </a:p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ช่วงเทศกาลปีใหม่ พ.ศ.2566 จังหวัดเพชรบูรณ์</a:t>
            </a:r>
            <a:endParaRPr lang="en-US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42875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เป้าหมายผู้เสียชีวิตจากอุบัติเหตุทางถนนจังหวัดเพชรบูรณ์ 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&gt;&gt;&gt;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ไม่เกิน 5 ราย</a:t>
            </a:r>
            <a:endParaRPr lang="en-US" sz="24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สำนักงานสาธารณสุขจังหวัดเพชรบูรณ์ รับผิดชอบตรวจเยี่ยมจุดตรวจหลัก  จุดตรวจรอง และจุดบริการประชาชน ดังนี้</a:t>
            </a:r>
          </a:p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- อำเภอเขาค้อ</a:t>
            </a:r>
          </a:p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- อำเภอชนแดน</a:t>
            </a:r>
          </a:p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- อำเภอวังโป่ง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0049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57200" y="438150"/>
            <a:ext cx="81534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การตรวจวัดระดับแอลกอฮอล์ในเลือดของผู้ขับขี่ และเกณฑ์การสนับสนุน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ค่าใช้จ่าย</a:t>
            </a:r>
            <a:br>
              <a:rPr lang="th-TH" sz="24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กระทรวง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สาธารณสุข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มีการดำเนินงานดังนี้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เจาะเลือดตรวจวัดระดับแอลกอฮอล์ในเลือดของผู้ขับขี่ กรณีที่เจ้าพนักงานจราจร พนักงานสอบสวน หรือพนักงานเจ้าหน้าที่ที่ใช้อำนาจตามกฎหมายพระราชบัญญัติจราจรทางบก พ.ศ.2522 แก้ไขเพิ่มเติม พ.ศ.2535 ร้องขอหรือส่งตัวมา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ระยะเวลาดำเนินการตั้งแต่วันที่ 29 ธันวาคม 2565 – 4 มกราคม 2566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สนับสนุนเบิกค่าเจาะเลือด/นำส่ง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Specimen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200 บาท/ราย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สนับสนุนค่าตรวจวิเคราะห์ไม่เกิน 800บาท/ราย (กรณี รพ.สามารถตรวจวัดได้)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ส่งเบิกภายในวันที่ 28 กุมภาพันธ์ 2566</a:t>
            </a:r>
            <a:endParaRPr lang="en-US" sz="2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โรงพยาบาลส่งตัวอย่างเลือด (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Specimen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) ไปยังศูนย์วิทยาศาสตร์การแพทย์หรือหน่วยที่รับบริการตรวจระดับแอลกอฮอล์ในเลือด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7.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ศูนย์วิทยาศาสตร์การแพทย์ ดำเนินการตรวจวิเคราะห์ผลให้แล้วเสร็จและส่งกลับโรงพยาบาลภายใน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0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24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ชั่วโมง หลังได้รับตัวอย่าง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เลือด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5542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/>
          <p:nvPr/>
        </p:nvPicPr>
        <p:blipFill>
          <a:blip r:embed="rId2"/>
          <a:stretch>
            <a:fillRect/>
          </a:stretch>
        </p:blipFill>
        <p:spPr>
          <a:xfrm>
            <a:off x="342486" y="331075"/>
            <a:ext cx="841439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0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04022" y="895350"/>
            <a:ext cx="8153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การรายงาน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ข้อมูลผู้บาดเจ็บและเสียชีวิตจากการจราจรทางถนนในช่วงเทศกาลปีใหม่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พ.ศ.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2566 ระหว่างวันที่ 29 ธันวาคม 2565 – 4 มกราคม 2566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สามารถเลือกใช้งานได้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ดังนี้</a:t>
            </a:r>
          </a:p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ระบบเฝ้าระวังการบาดเจ็บ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IS Online (Injury Surveillance Online)</a:t>
            </a:r>
          </a:p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	2.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ระบบข้อมูลสารสนเทศเพื่อการจัดการข้อมูลผู้บาดเจ็บและเสียชีวิต (</a:t>
            </a:r>
            <a:r>
              <a:rPr lang="en-US" sz="2000" dirty="0" err="1">
                <a:latin typeface="TH SarabunPSK" pitchFamily="34" charset="-34"/>
                <a:cs typeface="TH SarabunPSK" pitchFamily="34" charset="-34"/>
              </a:rPr>
              <a:t>Pher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 Plus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endParaRPr lang="th-TH" sz="20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การส่ง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ข้อมูลผู้บาดเจ็บและเสียชีวิต </a:t>
            </a: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1. เก็บ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ข้อมูลตั้งแต่เวลา 00.01 – 24.00 น. ตั้งแต่วันที่ 29 ธันวาคม 2565 – 4 มกราคม 2566 </a:t>
            </a:r>
            <a:endParaRPr lang="th-TH" sz="20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2. บันทึก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รายงานข้อมูลผู้บาดเจ็บและ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ผู้เสียชีวิตตาม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ช่องทางที่กำหนด ภายในเวลา 01.00 น. ของทุกวัน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0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30 ธันวาคม 2565 – 5 มกราคม 2566) เพื่อสรุปรายงานสถานการณ์นำเสนอผู้บริหารในเวลา 08.00 น. ของทุกวัน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5125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28600" y="126742"/>
            <a:ext cx="86868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ช่องทางการติดต่อ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ประสานงาน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โดย</a:t>
            </a:r>
            <a:r>
              <a:rPr lang="th-TH" sz="2400" u="sng" dirty="0">
                <a:latin typeface="TH SarabunPSK" pitchFamily="34" charset="-34"/>
                <a:cs typeface="TH SarabunPSK" pitchFamily="34" charset="-34"/>
              </a:rPr>
              <a:t>ผ่านทางศูนย์ปฏิบัติการกระทรวงสาธารณสุข</a:t>
            </a:r>
            <a:endParaRPr lang="en-US" sz="2400" u="sng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ด้านการรายงานอุบัติเหตุ เหตุการณ์ฉุกเฉินทางด้านการแพทย์และสาธารณภัย หมายเลขโทรศัพท์เคลื่อนที่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0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09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2251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1771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ไปรษณีย์อิเล็กทรอนิกส์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satmoph@gmail.com</a:t>
            </a:r>
          </a:p>
          <a:p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ด้านโปรแกรมการกรอกข้อมูล หมายเลขโทรศัพท์เคลื่อนที่ 08 1139 3265 ไปรษณีย์อิเล็กทรอนิกส์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RTI.IT1771@gmail.com</a:t>
            </a:r>
            <a:endParaRPr lang="th-TH" sz="2000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ช่องทางการติดต่อประสานงาน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โดย</a:t>
            </a:r>
            <a:r>
              <a:rPr lang="th-TH" sz="2400" u="sng" dirty="0">
                <a:latin typeface="TH SarabunPSK" pitchFamily="34" charset="-34"/>
                <a:cs typeface="TH SarabunPSK" pitchFamily="34" charset="-34"/>
              </a:rPr>
              <a:t>ผ่าน</a:t>
            </a:r>
            <a:r>
              <a:rPr lang="th-TH" sz="2400" u="sng" dirty="0" smtClean="0">
                <a:latin typeface="TH SarabunPSK" pitchFamily="34" charset="-34"/>
                <a:cs typeface="TH SarabunPSK" pitchFamily="34" charset="-34"/>
              </a:rPr>
              <a:t>ทางสำนักงานสาธารณสุขจังหวัดเพชรบูรณ์</a:t>
            </a: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994444"/>
              </p:ext>
            </p:extLst>
          </p:nvPr>
        </p:nvGraphicFramePr>
        <p:xfrm>
          <a:off x="225846" y="2742843"/>
          <a:ext cx="8686800" cy="21688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07754"/>
                <a:gridCol w="2740446"/>
                <a:gridCol w="2743200"/>
                <a:gridCol w="1295400"/>
              </a:tblGrid>
              <a:tr h="21907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ชื่อ - สกุล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ตำแหน่ง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ความรับผิดชอบ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โทรศัพท์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นางสาวนภาพร พิมพ์สิงห์ </a:t>
                      </a:r>
                      <a:endParaRPr lang="en-US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นักวิชาการสาธารณสุขชำนาญการพิเศษ </a:t>
                      </a:r>
                      <a:endParaRPr lang="en-US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หัวหน้ากลุ่มงานควบคุมโรคไม่ติดต่อฯ </a:t>
                      </a:r>
                      <a:endParaRPr lang="en-US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082-3961586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3381"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นายอิทธิพล มหาเดช</a:t>
                      </a:r>
                      <a:endParaRPr lang="en-US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นักวิชาการสาธารณสุขชำนาญการ </a:t>
                      </a:r>
                      <a:endParaRPr lang="en-US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ผู้รับผิดชอบงานอุบัติเหตุทางถนน/บุหรี่และแอลกอฮอล์ </a:t>
                      </a:r>
                      <a:endParaRPr lang="en-US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086-9268718</a:t>
                      </a:r>
                    </a:p>
                    <a:p>
                      <a:pPr algn="l"/>
                      <a:endParaRPr lang="en-US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3381"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นางประภาพร สมวานิช </a:t>
                      </a:r>
                      <a:endParaRPr lang="en-US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พยาบาลวิชาชีพชำนาญการ </a:t>
                      </a:r>
                      <a:endParaRPr lang="en-US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ผู้รับผิดชอบงานการแพทย์ฉุกเฉิน (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EMS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 </a:t>
                      </a:r>
                      <a:endParaRPr lang="en-US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095-6359629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3381"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นางสาว</a:t>
                      </a:r>
                      <a:r>
                        <a:rPr lang="th-TH" sz="18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สุภาพร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ทองแฉล้ม </a:t>
                      </a:r>
                      <a:endParaRPr lang="en-US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นักวิชาการสาธารณสุข </a:t>
                      </a:r>
                      <a:endParaRPr lang="en-US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ผู้รับผิดชอบงานอุบัติเหตุทางถนน </a:t>
                      </a:r>
                      <a:endParaRPr lang="en-US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082-8656566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52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/>
          <p:nvPr/>
        </p:nvPicPr>
        <p:blipFill>
          <a:blip r:embed="rId2"/>
          <a:stretch>
            <a:fillRect/>
          </a:stretch>
        </p:blipFill>
        <p:spPr>
          <a:xfrm>
            <a:off x="360420" y="236483"/>
            <a:ext cx="8465810" cy="469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7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977</Words>
  <Application>Microsoft Office PowerPoint</Application>
  <PresentationFormat>นำเสนอทางหน้าจอ (16:9)</PresentationFormat>
  <Paragraphs>135</Paragraphs>
  <Slides>14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14</vt:i4>
      </vt:variant>
    </vt:vector>
  </HeadingPairs>
  <TitlesOfParts>
    <vt:vector size="15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42</cp:revision>
  <dcterms:created xsi:type="dcterms:W3CDTF">2022-12-26T06:43:20Z</dcterms:created>
  <dcterms:modified xsi:type="dcterms:W3CDTF">2022-12-27T10:04:43Z</dcterms:modified>
</cp:coreProperties>
</file>