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12"/>
  </p:notesMasterIdLst>
  <p:sldIdLst>
    <p:sldId id="256" r:id="rId3"/>
    <p:sldId id="259" r:id="rId4"/>
    <p:sldId id="258" r:id="rId5"/>
    <p:sldId id="261" r:id="rId6"/>
    <p:sldId id="262" r:id="rId7"/>
    <p:sldId id="263" r:id="rId8"/>
    <p:sldId id="264" r:id="rId9"/>
    <p:sldId id="260" r:id="rId10"/>
    <p:sldId id="265" r:id="rId11"/>
  </p:sldIdLst>
  <p:sldSz cx="9144000" cy="5143500" type="screen16x9"/>
  <p:notesSz cx="6735763" cy="9866313"/>
  <p:embeddedFontLst>
    <p:embeddedFont>
      <p:font typeface="Angsana New" pitchFamily="18" charset="-34"/>
      <p:regular r:id="rId13"/>
      <p:bold r:id="rId14"/>
      <p:italic r:id="rId15"/>
      <p:boldItalic r:id="rId16"/>
    </p:embeddedFont>
    <p:embeddedFont>
      <p:font typeface="Calibri Light" pitchFamily="34" charset="0"/>
      <p:regular r:id="rId17"/>
      <p:italic r:id="rId18"/>
    </p:embeddedFont>
    <p:embeddedFont>
      <p:font typeface="Cordia New" pitchFamily="34" charset="-34"/>
      <p:regular r:id="rId19"/>
      <p:bold r:id="rId20"/>
      <p:italic r:id="rId21"/>
      <p:boldItalic r:id="rId22"/>
    </p:embeddedFont>
    <p:embeddedFont>
      <p:font typeface="Calibri" pitchFamily="34" charset="0"/>
      <p:regular r:id="rId23"/>
      <p:bold r:id="rId24"/>
      <p:italic r:id="rId25"/>
      <p:boldItalic r:id="rId26"/>
    </p:embeddedFont>
    <p:embeddedFont>
      <p:font typeface="TH Sarabun New" pitchFamily="34" charset="-34"/>
      <p:regular r:id="rId27"/>
      <p:bold r:id="rId28"/>
      <p:italic r:id="rId29"/>
      <p:boldItalic r:id="rId30"/>
    </p:embeddedFont>
    <p:embeddedFont>
      <p:font typeface="Tahoma" pitchFamily="34" charset="0"/>
      <p:regular r:id="rId31"/>
      <p:bold r:id="rId32"/>
    </p:embeddedFont>
  </p:embeddedFontLst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756" y="-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1.xml"/><Relationship Id="rId21" Type="http://schemas.openxmlformats.org/officeDocument/2006/relationships/font" Target="fonts/font9.fntdata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2.fntdata"/><Relationship Id="rId32" Type="http://schemas.openxmlformats.org/officeDocument/2006/relationships/font" Target="fonts/font20.fntdata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font" Target="fonts/font16.fntdata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31" Type="http://schemas.openxmlformats.org/officeDocument/2006/relationships/font" Target="fonts/font19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font" Target="fonts/font18.fntdata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___Microsoft_Excel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________Microsoft_Excel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'5 อันดับเพศชาย'!$B$1</c:f>
              <c:strCache>
                <c:ptCount val="1"/>
                <c:pt idx="0">
                  <c:v>ปี 64 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4"/>
              <c:spPr/>
              <c:txPr>
                <a:bodyPr/>
                <a:lstStyle/>
                <a:p>
                  <a:pPr>
                    <a:defRPr sz="1600" b="1" i="1">
                      <a:solidFill>
                        <a:srgbClr val="FF0000"/>
                      </a:solidFill>
                      <a:latin typeface="Angsana New" pitchFamily="18" charset="-34"/>
                      <a:cs typeface="Angsana New" pitchFamily="18" charset="-34"/>
                    </a:defRPr>
                  </a:pPr>
                  <a:endParaRPr lang="th-TH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 i="1">
                    <a:latin typeface="Angsana New" pitchFamily="18" charset="-34"/>
                    <a:cs typeface="Angsana New" pitchFamily="18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'5 อันดับเพศชาย'!$A$2:$A$6</c:f>
              <c:strCache>
                <c:ptCount val="5"/>
                <c:pt idx="0">
                  <c:v>Colon and rectum</c:v>
                </c:pt>
                <c:pt idx="1">
                  <c:v>Postate</c:v>
                </c:pt>
                <c:pt idx="2">
                  <c:v>Oral cavity</c:v>
                </c:pt>
                <c:pt idx="3">
                  <c:v>Bronchus and lung</c:v>
                </c:pt>
                <c:pt idx="4">
                  <c:v>Liver and bile duct</c:v>
                </c:pt>
              </c:strCache>
            </c:strRef>
          </c:cat>
          <c:val>
            <c:numRef>
              <c:f>'5 อันดับเพศชาย'!$B$2:$B$6</c:f>
              <c:numCache>
                <c:formatCode>General</c:formatCode>
                <c:ptCount val="5"/>
                <c:pt idx="0">
                  <c:v>5.77</c:v>
                </c:pt>
                <c:pt idx="1">
                  <c:v>6.81</c:v>
                </c:pt>
                <c:pt idx="2">
                  <c:v>7.42</c:v>
                </c:pt>
                <c:pt idx="3">
                  <c:v>32.17</c:v>
                </c:pt>
                <c:pt idx="4">
                  <c:v>56.1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806-4E80-947B-4604A026396D}"/>
            </c:ext>
          </c:extLst>
        </c:ser>
        <c:ser>
          <c:idx val="1"/>
          <c:order val="1"/>
          <c:tx>
            <c:strRef>
              <c:f>'5 อันดับเพศชาย'!$C$1</c:f>
              <c:strCache>
                <c:ptCount val="1"/>
                <c:pt idx="0">
                  <c:v>ปี 63</c:v>
                </c:pt>
              </c:strCache>
            </c:strRef>
          </c:tx>
          <c:spPr>
            <a:solidFill>
              <a:srgbClr val="4BACC6">
                <a:lumMod val="60000"/>
                <a:lumOff val="4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Angsana New" pitchFamily="18" charset="-34"/>
                    <a:cs typeface="Angsana New" pitchFamily="18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'5 อันดับเพศชาย'!$A$2:$A$6</c:f>
              <c:strCache>
                <c:ptCount val="5"/>
                <c:pt idx="0">
                  <c:v>Colon and rectum</c:v>
                </c:pt>
                <c:pt idx="1">
                  <c:v>Postate</c:v>
                </c:pt>
                <c:pt idx="2">
                  <c:v>Oral cavity</c:v>
                </c:pt>
                <c:pt idx="3">
                  <c:v>Bronchus and lung</c:v>
                </c:pt>
                <c:pt idx="4">
                  <c:v>Liver and bile duct</c:v>
                </c:pt>
              </c:strCache>
            </c:strRef>
          </c:cat>
          <c:val>
            <c:numRef>
              <c:f>'5 อันดับเพศชาย'!$C$2:$C$6</c:f>
              <c:numCache>
                <c:formatCode>General</c:formatCode>
                <c:ptCount val="5"/>
                <c:pt idx="0">
                  <c:v>4.07</c:v>
                </c:pt>
                <c:pt idx="1">
                  <c:v>4.4800000000000004</c:v>
                </c:pt>
                <c:pt idx="2">
                  <c:v>5.5</c:v>
                </c:pt>
                <c:pt idx="3">
                  <c:v>26.89</c:v>
                </c:pt>
                <c:pt idx="4">
                  <c:v>66.62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806-4E80-947B-4604A026396D}"/>
            </c:ext>
          </c:extLst>
        </c:ser>
        <c:ser>
          <c:idx val="2"/>
          <c:order val="2"/>
          <c:tx>
            <c:strRef>
              <c:f>'5 อันดับเพศชาย'!$D$1</c:f>
              <c:strCache>
                <c:ptCount val="1"/>
                <c:pt idx="0">
                  <c:v>ปี 62</c:v>
                </c:pt>
              </c:strCache>
            </c:strRef>
          </c:tx>
          <c:spPr>
            <a:solidFill>
              <a:srgbClr val="9BBB59">
                <a:lumMod val="60000"/>
                <a:lumOff val="4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 i="1">
                    <a:latin typeface="Angsana New" pitchFamily="18" charset="-34"/>
                    <a:cs typeface="Angsana New" pitchFamily="18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'5 อันดับเพศชาย'!$A$2:$A$6</c:f>
              <c:strCache>
                <c:ptCount val="5"/>
                <c:pt idx="0">
                  <c:v>Colon and rectum</c:v>
                </c:pt>
                <c:pt idx="1">
                  <c:v>Postate</c:v>
                </c:pt>
                <c:pt idx="2">
                  <c:v>Oral cavity</c:v>
                </c:pt>
                <c:pt idx="3">
                  <c:v>Bronchus and lung</c:v>
                </c:pt>
                <c:pt idx="4">
                  <c:v>Liver and bile duct</c:v>
                </c:pt>
              </c:strCache>
            </c:strRef>
          </c:cat>
          <c:val>
            <c:numRef>
              <c:f>'5 อันดับเพศชาย'!$D$2:$D$6</c:f>
              <c:numCache>
                <c:formatCode>General</c:formatCode>
                <c:ptCount val="5"/>
                <c:pt idx="0">
                  <c:v>3.87</c:v>
                </c:pt>
                <c:pt idx="1">
                  <c:v>3.87</c:v>
                </c:pt>
                <c:pt idx="2">
                  <c:v>4.07</c:v>
                </c:pt>
                <c:pt idx="3">
                  <c:v>22.4</c:v>
                </c:pt>
                <c:pt idx="4">
                  <c:v>53.76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9806-4E80-947B-4604A026396D}"/>
            </c:ext>
          </c:extLst>
        </c:ser>
        <c:ser>
          <c:idx val="3"/>
          <c:order val="3"/>
          <c:tx>
            <c:strRef>
              <c:f>'5 อันดับเพศชาย'!$E$1</c:f>
              <c:strCache>
                <c:ptCount val="1"/>
                <c:pt idx="0">
                  <c:v>ปี 61</c:v>
                </c:pt>
              </c:strCache>
            </c:strRef>
          </c:tx>
          <c:spPr>
            <a:solidFill>
              <a:sysClr val="window" lastClr="FFFFFF">
                <a:lumMod val="50000"/>
              </a:sys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 i="1">
                    <a:latin typeface="Angsana New" pitchFamily="18" charset="-34"/>
                    <a:cs typeface="Angsana New" pitchFamily="18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'5 อันดับเพศชาย'!$A$2:$A$6</c:f>
              <c:strCache>
                <c:ptCount val="5"/>
                <c:pt idx="0">
                  <c:v>Colon and rectum</c:v>
                </c:pt>
                <c:pt idx="1">
                  <c:v>Postate</c:v>
                </c:pt>
                <c:pt idx="2">
                  <c:v>Oral cavity</c:v>
                </c:pt>
                <c:pt idx="3">
                  <c:v>Bronchus and lung</c:v>
                </c:pt>
                <c:pt idx="4">
                  <c:v>Liver and bile duct</c:v>
                </c:pt>
              </c:strCache>
            </c:strRef>
          </c:cat>
          <c:val>
            <c:numRef>
              <c:f>'5 อันดับเพศชาย'!$E$2:$E$6</c:f>
              <c:numCache>
                <c:formatCode>General</c:formatCode>
                <c:ptCount val="5"/>
                <c:pt idx="0">
                  <c:v>5.89</c:v>
                </c:pt>
                <c:pt idx="1">
                  <c:v>5.28</c:v>
                </c:pt>
                <c:pt idx="2">
                  <c:v>4.87</c:v>
                </c:pt>
                <c:pt idx="3">
                  <c:v>32.68</c:v>
                </c:pt>
                <c:pt idx="4">
                  <c:v>64.55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9806-4E80-947B-4604A02639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2489344"/>
        <c:axId val="212490880"/>
      </c:barChart>
      <c:catAx>
        <c:axId val="21248934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000" b="1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pPr>
            <a:endParaRPr lang="th-TH"/>
          </a:p>
        </c:txPr>
        <c:crossAx val="212490880"/>
        <c:crosses val="autoZero"/>
        <c:auto val="1"/>
        <c:lblAlgn val="ctr"/>
        <c:lblOffset val="100"/>
        <c:noMultiLvlLbl val="0"/>
      </c:catAx>
      <c:valAx>
        <c:axId val="2124908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>
                <a:latin typeface="Angsana New" pitchFamily="18" charset="-34"/>
                <a:cs typeface="Angsana New" pitchFamily="18" charset="-34"/>
              </a:defRPr>
            </a:pPr>
            <a:endParaRPr lang="th-TH"/>
          </a:p>
        </c:txPr>
        <c:crossAx val="212489344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30231063958603166"/>
          <c:y val="0.9024487047598555"/>
          <c:w val="0.57858491579394966"/>
          <c:h val="6.3472876931308569E-2"/>
        </c:manualLayout>
      </c:layout>
      <c:overlay val="0"/>
      <c:txPr>
        <a:bodyPr/>
        <a:lstStyle/>
        <a:p>
          <a:pPr>
            <a:defRPr sz="1600" b="1">
              <a:latin typeface="Angsana New" pitchFamily="18" charset="-34"/>
              <a:cs typeface="Angsana New" pitchFamily="18" charset="-34"/>
            </a:defRPr>
          </a:pPr>
          <a:endParaRPr lang="th-TH"/>
        </a:p>
      </c:txPr>
    </c:legend>
    <c:plotVisOnly val="1"/>
    <c:dispBlanksAs val="gap"/>
    <c:showDLblsOverMax val="0"/>
  </c:chart>
  <c:spPr>
    <a:ln w="28575">
      <a:solidFill>
        <a:sysClr val="window" lastClr="FFFFFF">
          <a:lumMod val="50000"/>
        </a:sysClr>
      </a:solidFill>
    </a:ln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'5 อันดับเพศหญิง'!$B$1</c:f>
              <c:strCache>
                <c:ptCount val="1"/>
                <c:pt idx="0">
                  <c:v>ปี 64 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4"/>
              <c:spPr/>
              <c:txPr>
                <a:bodyPr/>
                <a:lstStyle/>
                <a:p>
                  <a:pPr>
                    <a:defRPr sz="1600" b="1" i="1">
                      <a:solidFill>
                        <a:srgbClr val="FF0000"/>
                      </a:solidFill>
                      <a:latin typeface="Angsana New" pitchFamily="18" charset="-34"/>
                      <a:cs typeface="Angsana New" pitchFamily="18" charset="-34"/>
                    </a:defRPr>
                  </a:pPr>
                  <a:endParaRPr lang="th-TH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 i="1">
                    <a:latin typeface="Angsana New" pitchFamily="18" charset="-34"/>
                    <a:cs typeface="Angsana New" pitchFamily="18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'5 อันดับเพศหญิง'!$A$2:$A$6</c:f>
              <c:strCache>
                <c:ptCount val="5"/>
                <c:pt idx="0">
                  <c:v>Colon</c:v>
                </c:pt>
                <c:pt idx="1">
                  <c:v>Cervix</c:v>
                </c:pt>
                <c:pt idx="2">
                  <c:v>Breast</c:v>
                </c:pt>
                <c:pt idx="3">
                  <c:v>Liver and bile duct</c:v>
                </c:pt>
                <c:pt idx="4">
                  <c:v>Bronchus and lung</c:v>
                </c:pt>
              </c:strCache>
            </c:strRef>
          </c:cat>
          <c:val>
            <c:numRef>
              <c:f>'5 อันดับเพศหญิง'!$B$2:$B$6</c:f>
              <c:numCache>
                <c:formatCode>General</c:formatCode>
                <c:ptCount val="5"/>
                <c:pt idx="0">
                  <c:v>3.42</c:v>
                </c:pt>
                <c:pt idx="1">
                  <c:v>5.83</c:v>
                </c:pt>
                <c:pt idx="2">
                  <c:v>9.25</c:v>
                </c:pt>
                <c:pt idx="3">
                  <c:v>12.67</c:v>
                </c:pt>
                <c:pt idx="4">
                  <c:v>14.49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B03-4B44-946F-9A1360A244B0}"/>
            </c:ext>
          </c:extLst>
        </c:ser>
        <c:ser>
          <c:idx val="1"/>
          <c:order val="1"/>
          <c:tx>
            <c:strRef>
              <c:f>'5 อันดับเพศหญิง'!$C$1</c:f>
              <c:strCache>
                <c:ptCount val="1"/>
                <c:pt idx="0">
                  <c:v>ปี 63</c:v>
                </c:pt>
              </c:strCache>
            </c:strRef>
          </c:tx>
          <c:spPr>
            <a:solidFill>
              <a:srgbClr val="4BACC6">
                <a:lumMod val="60000"/>
                <a:lumOff val="4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 i="1">
                    <a:latin typeface="Angsana New" pitchFamily="18" charset="-34"/>
                    <a:cs typeface="Angsana New" pitchFamily="18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'5 อันดับเพศหญิง'!$A$2:$A$6</c:f>
              <c:strCache>
                <c:ptCount val="5"/>
                <c:pt idx="0">
                  <c:v>Colon</c:v>
                </c:pt>
                <c:pt idx="1">
                  <c:v>Cervix</c:v>
                </c:pt>
                <c:pt idx="2">
                  <c:v>Breast</c:v>
                </c:pt>
                <c:pt idx="3">
                  <c:v>Liver and bile duct</c:v>
                </c:pt>
                <c:pt idx="4">
                  <c:v>Bronchus and lung</c:v>
                </c:pt>
              </c:strCache>
            </c:strRef>
          </c:cat>
          <c:val>
            <c:numRef>
              <c:f>'5 อันดับเพศหญิง'!$C$2:$C$6</c:f>
              <c:numCache>
                <c:formatCode>General</c:formatCode>
                <c:ptCount val="5"/>
                <c:pt idx="0">
                  <c:v>3.99</c:v>
                </c:pt>
                <c:pt idx="1">
                  <c:v>6.58</c:v>
                </c:pt>
                <c:pt idx="2">
                  <c:v>10.76</c:v>
                </c:pt>
                <c:pt idx="3">
                  <c:v>15.55</c:v>
                </c:pt>
                <c:pt idx="4">
                  <c:v>12.56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B03-4B44-946F-9A1360A244B0}"/>
            </c:ext>
          </c:extLst>
        </c:ser>
        <c:ser>
          <c:idx val="2"/>
          <c:order val="2"/>
          <c:tx>
            <c:strRef>
              <c:f>'5 อันดับเพศหญิง'!$D$1</c:f>
              <c:strCache>
                <c:ptCount val="1"/>
                <c:pt idx="0">
                  <c:v>ปี 62</c:v>
                </c:pt>
              </c:strCache>
            </c:strRef>
          </c:tx>
          <c:spPr>
            <a:solidFill>
              <a:srgbClr val="9BBB59">
                <a:lumMod val="60000"/>
                <a:lumOff val="4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 i="1">
                    <a:latin typeface="Angsana New" pitchFamily="18" charset="-34"/>
                    <a:cs typeface="Angsana New" pitchFamily="18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'5 อันดับเพศหญิง'!$A$2:$A$6</c:f>
              <c:strCache>
                <c:ptCount val="5"/>
                <c:pt idx="0">
                  <c:v>Colon</c:v>
                </c:pt>
                <c:pt idx="1">
                  <c:v>Cervix</c:v>
                </c:pt>
                <c:pt idx="2">
                  <c:v>Breast</c:v>
                </c:pt>
                <c:pt idx="3">
                  <c:v>Liver and bile duct</c:v>
                </c:pt>
                <c:pt idx="4">
                  <c:v>Bronchus and lung</c:v>
                </c:pt>
              </c:strCache>
            </c:strRef>
          </c:cat>
          <c:val>
            <c:numRef>
              <c:f>'5 อันดับเพศหญิง'!$D$2:$D$6</c:f>
              <c:numCache>
                <c:formatCode>General</c:formatCode>
                <c:ptCount val="5"/>
                <c:pt idx="0">
                  <c:v>2.79</c:v>
                </c:pt>
                <c:pt idx="1">
                  <c:v>6.58</c:v>
                </c:pt>
                <c:pt idx="2">
                  <c:v>8.77</c:v>
                </c:pt>
                <c:pt idx="3">
                  <c:v>12.16</c:v>
                </c:pt>
                <c:pt idx="4">
                  <c:v>13.56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CB03-4B44-946F-9A1360A244B0}"/>
            </c:ext>
          </c:extLst>
        </c:ser>
        <c:ser>
          <c:idx val="3"/>
          <c:order val="3"/>
          <c:tx>
            <c:strRef>
              <c:f>'5 อันดับเพศหญิง'!$E$1</c:f>
              <c:strCache>
                <c:ptCount val="1"/>
                <c:pt idx="0">
                  <c:v>ปี 61</c:v>
                </c:pt>
              </c:strCache>
            </c:strRef>
          </c:tx>
          <c:spPr>
            <a:solidFill>
              <a:sysClr val="window" lastClr="FFFFFF">
                <a:lumMod val="50000"/>
              </a:sys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 i="1">
                    <a:latin typeface="Angsana New" pitchFamily="18" charset="-34"/>
                    <a:cs typeface="Angsana New" pitchFamily="18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'5 อันดับเพศหญิง'!$A$2:$A$6</c:f>
              <c:strCache>
                <c:ptCount val="5"/>
                <c:pt idx="0">
                  <c:v>Colon</c:v>
                </c:pt>
                <c:pt idx="1">
                  <c:v>Cervix</c:v>
                </c:pt>
                <c:pt idx="2">
                  <c:v>Breast</c:v>
                </c:pt>
                <c:pt idx="3">
                  <c:v>Liver and bile duct</c:v>
                </c:pt>
                <c:pt idx="4">
                  <c:v>Bronchus and lung</c:v>
                </c:pt>
              </c:strCache>
            </c:strRef>
          </c:cat>
          <c:val>
            <c:numRef>
              <c:f>'5 อันดับเพศหญิง'!$E$2:$E$6</c:f>
              <c:numCache>
                <c:formatCode>General</c:formatCode>
                <c:ptCount val="5"/>
                <c:pt idx="0">
                  <c:v>6.76</c:v>
                </c:pt>
                <c:pt idx="1">
                  <c:v>6.17</c:v>
                </c:pt>
                <c:pt idx="2">
                  <c:v>10.94</c:v>
                </c:pt>
                <c:pt idx="3">
                  <c:v>13.13</c:v>
                </c:pt>
                <c:pt idx="4">
                  <c:v>10.15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CB03-4B44-946F-9A1360A244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2411136"/>
        <c:axId val="212412672"/>
      </c:barChart>
      <c:catAx>
        <c:axId val="21241113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>
                <a:latin typeface="Angsana New" pitchFamily="18" charset="-34"/>
                <a:cs typeface="Angsana New" pitchFamily="18" charset="-34"/>
              </a:defRPr>
            </a:pPr>
            <a:endParaRPr lang="th-TH"/>
          </a:p>
        </c:txPr>
        <c:crossAx val="212412672"/>
        <c:crosses val="autoZero"/>
        <c:auto val="1"/>
        <c:lblAlgn val="ctr"/>
        <c:lblOffset val="100"/>
        <c:noMultiLvlLbl val="0"/>
      </c:catAx>
      <c:valAx>
        <c:axId val="2124126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Angsana New" pitchFamily="18" charset="-34"/>
                <a:cs typeface="Angsana New" pitchFamily="18" charset="-34"/>
              </a:defRPr>
            </a:pPr>
            <a:endParaRPr lang="th-TH"/>
          </a:p>
        </c:txPr>
        <c:crossAx val="21241113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0364290704621449"/>
          <c:y val="0.90665055374599068"/>
          <c:w val="0.61240759794152133"/>
          <c:h val="6.3706228529578801E-2"/>
        </c:manualLayout>
      </c:layout>
      <c:overlay val="0"/>
      <c:txPr>
        <a:bodyPr/>
        <a:lstStyle/>
        <a:p>
          <a:pPr>
            <a:defRPr sz="1600" b="1">
              <a:latin typeface="Angsana New" pitchFamily="18" charset="-34"/>
              <a:cs typeface="Angsana New" pitchFamily="18" charset="-34"/>
            </a:defRPr>
          </a:pPr>
          <a:endParaRPr lang="th-TH"/>
        </a:p>
      </c:txPr>
    </c:legend>
    <c:plotVisOnly val="1"/>
    <c:dispBlanksAs val="gap"/>
    <c:showDLblsOverMax val="0"/>
  </c:chart>
  <c:spPr>
    <a:ln w="28575">
      <a:solidFill>
        <a:sysClr val="window" lastClr="FFFFFF">
          <a:lumMod val="50000"/>
        </a:sysClr>
      </a:solidFill>
    </a:ln>
  </c:sp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Stage I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>
                    <a:latin typeface="Angsana New" panose="02020603050405020304" pitchFamily="18" charset="-34"/>
                    <a:cs typeface="Angsana New" panose="02020603050405020304" pitchFamily="18" charset="-34"/>
                  </a:defRPr>
                </a:pPr>
                <a:endParaRPr lang="th-TH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ปี 2562</c:v>
                </c:pt>
                <c:pt idx="1">
                  <c:v>ปี 2563</c:v>
                </c:pt>
                <c:pt idx="2">
                  <c:v>ปี 2564</c:v>
                </c:pt>
                <c:pt idx="3">
                  <c:v>ปี 2565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2.56</c:v>
                </c:pt>
                <c:pt idx="1">
                  <c:v>0.98</c:v>
                </c:pt>
                <c:pt idx="2">
                  <c:v>0</c:v>
                </c:pt>
                <c:pt idx="3">
                  <c:v>6.45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21D-46BD-9A60-C2AA9F16211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Stage II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>
                    <a:latin typeface="Angsana New" panose="02020603050405020304" pitchFamily="18" charset="-34"/>
                    <a:cs typeface="Angsana New" panose="02020603050405020304" pitchFamily="18" charset="-34"/>
                  </a:defRPr>
                </a:pPr>
                <a:endParaRPr lang="th-TH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ปี 2562</c:v>
                </c:pt>
                <c:pt idx="1">
                  <c:v>ปี 2563</c:v>
                </c:pt>
                <c:pt idx="2">
                  <c:v>ปี 2564</c:v>
                </c:pt>
                <c:pt idx="3">
                  <c:v>ปี 2565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24.36</c:v>
                </c:pt>
                <c:pt idx="1">
                  <c:v>22.55</c:v>
                </c:pt>
                <c:pt idx="2">
                  <c:v>22.22</c:v>
                </c:pt>
                <c:pt idx="3">
                  <c:v>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21D-46BD-9A60-C2AA9F16211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Stage III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>
                    <a:solidFill>
                      <a:schemeClr val="bg1"/>
                    </a:solidFill>
                    <a:latin typeface="Angsana New" panose="02020603050405020304" pitchFamily="18" charset="-34"/>
                    <a:cs typeface="Angsana New" panose="02020603050405020304" pitchFamily="18" charset="-34"/>
                  </a:defRPr>
                </a:pPr>
                <a:endParaRPr lang="th-TH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ปี 2562</c:v>
                </c:pt>
                <c:pt idx="1">
                  <c:v>ปี 2563</c:v>
                </c:pt>
                <c:pt idx="2">
                  <c:v>ปี 2564</c:v>
                </c:pt>
                <c:pt idx="3">
                  <c:v>ปี 2565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44.87</c:v>
                </c:pt>
                <c:pt idx="1">
                  <c:v>50</c:v>
                </c:pt>
                <c:pt idx="2">
                  <c:v>52.22</c:v>
                </c:pt>
                <c:pt idx="3">
                  <c:v>32.26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21D-46BD-9A60-C2AA9F162115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Stage IV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>
                    <a:solidFill>
                      <a:schemeClr val="bg1"/>
                    </a:solidFill>
                    <a:latin typeface="Angsana New" panose="02020603050405020304" pitchFamily="18" charset="-34"/>
                    <a:cs typeface="Angsana New" panose="02020603050405020304" pitchFamily="18" charset="-34"/>
                  </a:defRPr>
                </a:pPr>
                <a:endParaRPr lang="th-TH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ปี 2562</c:v>
                </c:pt>
                <c:pt idx="1">
                  <c:v>ปี 2563</c:v>
                </c:pt>
                <c:pt idx="2">
                  <c:v>ปี 2564</c:v>
                </c:pt>
                <c:pt idx="3">
                  <c:v>ปี 2565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28.21</c:v>
                </c:pt>
                <c:pt idx="1">
                  <c:v>26.47</c:v>
                </c:pt>
                <c:pt idx="2">
                  <c:v>25.56</c:v>
                </c:pt>
                <c:pt idx="3">
                  <c:v>21.29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C21D-46BD-9A60-C2AA9F16211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12726144"/>
        <c:axId val="212727680"/>
      </c:barChart>
      <c:catAx>
        <c:axId val="2127261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>
                <a:latin typeface="Angsana New" panose="02020603050405020304" pitchFamily="18" charset="-34"/>
                <a:cs typeface="Angsana New" panose="02020603050405020304" pitchFamily="18" charset="-34"/>
              </a:defRPr>
            </a:pPr>
            <a:endParaRPr lang="th-TH"/>
          </a:p>
        </c:txPr>
        <c:crossAx val="212727680"/>
        <c:crosses val="autoZero"/>
        <c:auto val="1"/>
        <c:lblAlgn val="ctr"/>
        <c:lblOffset val="100"/>
        <c:noMultiLvlLbl val="0"/>
      </c:catAx>
      <c:valAx>
        <c:axId val="2127276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>
                <a:latin typeface="Angsana New" panose="02020603050405020304" pitchFamily="18" charset="-34"/>
                <a:cs typeface="Angsana New" panose="02020603050405020304" pitchFamily="18" charset="-34"/>
              </a:defRPr>
            </a:pPr>
            <a:endParaRPr lang="th-TH"/>
          </a:p>
        </c:txPr>
        <c:crossAx val="212726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>
              <a:latin typeface="Angsana New" panose="02020603050405020304" pitchFamily="18" charset="-34"/>
              <a:cs typeface="Angsana New" panose="02020603050405020304" pitchFamily="18" charset="-34"/>
            </a:defRPr>
          </a:pPr>
          <a:endParaRPr lang="th-TH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solidFill>
        <a:schemeClr val="bg1">
          <a:lumMod val="50000"/>
        </a:schemeClr>
      </a:solidFill>
    </a:ln>
    <a:effectLst/>
  </c:spPr>
  <c:txPr>
    <a:bodyPr/>
    <a:lstStyle/>
    <a:p>
      <a:pPr>
        <a:defRPr sz="2000" b="1">
          <a:latin typeface="TH SarabunPSK" pitchFamily="34" charset="-34"/>
          <a:cs typeface="TH SarabunPSK" pitchFamily="34" charset="-34"/>
        </a:defRPr>
      </a:pPr>
      <a:endParaRPr lang="th-TH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0.02579</cdr:x>
      <cdr:y>0.89414</cdr:y>
    </cdr:from>
    <cdr:to>
      <cdr:x>0.18096</cdr:x>
      <cdr:y>0.97199</cdr:y>
    </cdr:to>
    <cdr:sp macro="" textlink="">
      <cdr:nvSpPr>
        <cdr:cNvPr id="2" name="TextBox 8"/>
        <cdr:cNvSpPr txBox="1"/>
      </cdr:nvSpPr>
      <cdr:spPr>
        <a:xfrm xmlns:a="http://schemas.openxmlformats.org/drawingml/2006/main">
          <a:off x="154955" y="4979981"/>
          <a:ext cx="932230" cy="433592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2">
            <a:lumMod val="60000"/>
            <a:lumOff val="40000"/>
          </a:schemeClr>
        </a:solidFill>
      </cdr:spPr>
      <cdr:txBody>
        <a:bodyPr xmlns:a="http://schemas.openxmlformats.org/drawingml/2006/main" wrap="square" rtlCol="0" anchor="ctr">
          <a:spAutoFit/>
        </a:bodyPr>
        <a:lstStyle xmlns:a="http://schemas.openxmlformats.org/drawingml/2006/main">
          <a:defPPr>
            <a:defRPr lang="th-TH"/>
          </a:defPPr>
          <a:lvl1pPr marL="0" algn="l" defTabSz="914400" rtl="0" eaLnBrk="1" latinLnBrk="0" hangingPunct="1">
            <a:defRPr sz="2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2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2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2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2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2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2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2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2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b="1" dirty="0">
              <a:latin typeface="Angsana New" pitchFamily="18" charset="-34"/>
              <a:cs typeface="Angsana New" pitchFamily="18" charset="-34"/>
            </a:rPr>
            <a:t>Female </a:t>
          </a:r>
          <a:endParaRPr lang="th-TH" sz="1400" b="1" dirty="0">
            <a:latin typeface="Angsana New" pitchFamily="18" charset="-34"/>
            <a:cs typeface="Angsana New" pitchFamily="18" charset="-34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B9BB6D-47EF-4F5F-96C8-E834F1C2A04B}" type="datetimeFigureOut">
              <a:rPr lang="th-TH" smtClean="0"/>
              <a:t>30/01/66</a:t>
            </a:fld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63472C-9E61-4FDD-B25C-6F5EF458F48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96857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806D02-DD24-408D-BD3C-92A66D2CB003}" type="slidenum">
              <a:rPr lang="th-TH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4212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>
          <a:xfrm>
            <a:off x="-230188" y="804863"/>
            <a:ext cx="7146926" cy="4021137"/>
          </a:xfrm>
        </p:spPr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A802AE-61B1-4305-86D0-38D5588D103C}" type="slidenum">
              <a:rPr lang="th-TH" smtClean="0">
                <a:solidFill>
                  <a:prstClr val="black"/>
                </a:solidFill>
              </a:rPr>
              <a:pPr/>
              <a:t>3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5750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>
          <a:xfrm>
            <a:off x="-230188" y="804863"/>
            <a:ext cx="7146926" cy="4021137"/>
          </a:xfrm>
        </p:spPr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A802AE-61B1-4305-86D0-38D5588D103C}" type="slidenum">
              <a:rPr lang="th-TH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101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558E4-9466-40BB-A065-883E04519C3C}" type="datetimeFigureOut">
              <a:rPr lang="th-TH" smtClean="0"/>
              <a:t>30/01/66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4B3E8-E8A3-48D6-852F-41DAA619C72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84596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558E4-9466-40BB-A065-883E04519C3C}" type="datetimeFigureOut">
              <a:rPr lang="th-TH" smtClean="0"/>
              <a:t>30/01/66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4B3E8-E8A3-48D6-852F-41DAA619C72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97074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558E4-9466-40BB-A065-883E04519C3C}" type="datetimeFigureOut">
              <a:rPr lang="th-TH" smtClean="0"/>
              <a:t>30/01/66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4B3E8-E8A3-48D6-852F-41DAA619C72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782997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DCF22D-A74D-E1EC-97DE-14E427A76A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A31681E-0679-B44C-A0CC-55363607D0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EAB906D-82FB-3229-CC11-D3E8B0A99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8E0C2-0394-4872-B4A7-89F981653FC7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30/01/66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3DDE575-4898-B87B-4D0D-AE7C37DAD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3BE9DF1-7534-6B9C-53ED-BFF721BB8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054E6-8E35-4578-A323-1A6EF974BCC0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7405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43EA161-4D43-2A67-8054-9FF2F166D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6930932-100A-046E-85DD-25369DF355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3A7BC7C-91B6-8C33-0E61-52DF8A3F2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8E0C2-0394-4872-B4A7-89F981653FC7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30/01/66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B580F91-A6FB-0573-0305-9AEBF795F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049F1F7-0A13-BD88-1ACC-E52C0256E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054E6-8E35-4578-A323-1A6EF974BCC0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228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226A491-D918-CB1F-7621-57B5D464F7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243E16A-86F1-F46B-F0E8-69C802329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9E15884-003A-7895-1F70-7D9FB942E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8E0C2-0394-4872-B4A7-89F981653FC7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30/01/66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B1F64FE-88DB-666A-E7D7-014BC6B16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C157B58-254E-F303-9D06-1DF83CEE7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054E6-8E35-4578-A323-1A6EF974BCC0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1638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55873C1-2164-F25A-442E-16F7ADDB0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4D658B2-60AA-76C7-0F45-3DBC885083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59E5BDF-0381-3254-3FCD-248630C5CD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D8179FB-0817-10F8-9940-0599E3105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8E0C2-0394-4872-B4A7-89F981653FC7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30/01/66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08039A4-ECFF-06D2-CD1A-BDC9509DF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7FB61C8-A960-80B8-1107-E83AE3E55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054E6-8E35-4578-A323-1A6EF974BCC0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1407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05A62BC-FE57-2272-5DC4-B9CBDB539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9178257-907B-854E-C009-2B6D990239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B1816D2-CE79-DAF3-9093-2AFF381009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47D6ECF-C0FA-182D-D24B-225F269C03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98CD62B2-BA22-C73A-5B7A-9ADF67B6CD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5D60EEC6-F3A0-C9D1-C811-E9DE25E1A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8E0C2-0394-4872-B4A7-89F981653FC7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30/01/66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F447070B-84D2-EC1E-C24F-39B8C9B76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334D8361-B4F4-AA2E-186C-903111AEB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054E6-8E35-4578-A323-1A6EF974BCC0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8882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B03E3A-26F7-B29B-774F-267BFAAD9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1A8B44E-8217-F9D7-654D-7A10CA32D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8E0C2-0394-4872-B4A7-89F981653FC7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30/01/66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2A8AFE8-12FB-5A3C-D811-72ADDE0B6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A8677FA-664B-0F77-E594-6F363A8E4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054E6-8E35-4578-A323-1A6EF974BCC0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6657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F908519-C1F6-E500-FAEE-7BB3D7760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8E0C2-0394-4872-B4A7-89F981653FC7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30/01/66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2EB1643-7619-F1CC-CD38-3D6E9E77B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C5A2032-C265-180E-FEDE-F08A56D3C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054E6-8E35-4578-A323-1A6EF974BCC0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9618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D0850C8-3917-190E-2C83-14AD630C0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0CCC15B-5566-3D9D-DF5D-7BFA3C4C04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2599529-6831-8A64-7880-D477D48215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DAC5301-9A05-464B-0921-473C7C4F7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8E0C2-0394-4872-B4A7-89F981653FC7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30/01/66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60CB850-B1FD-4E3B-B8DA-27923E762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AFB0B69-68BA-E0D6-5597-7C4561A9B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054E6-8E35-4578-A323-1A6EF974BCC0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377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558E4-9466-40BB-A065-883E04519C3C}" type="datetimeFigureOut">
              <a:rPr lang="th-TH" smtClean="0"/>
              <a:t>30/01/66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4B3E8-E8A3-48D6-852F-41DAA619C72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444361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3577FE1-2BB4-9D97-FBE1-90A855BC8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8D6ECF60-B39B-87F6-A280-1881FAF22D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th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4DAEEC1-BCBD-5810-9EAA-548F48058F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E04A003-D087-D570-019C-AFE6084AE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8E0C2-0394-4872-B4A7-89F981653FC7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30/01/66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F7C6C44-12B0-60DC-927B-70C8B8FE3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96C762B-447D-0C87-0FBC-2AC3D5C01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054E6-8E35-4578-A323-1A6EF974BCC0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5941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275B8B6-D622-C98C-C284-DE8CF4A0BD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E993AC3-29E3-5AE8-5833-BC77DDAFE1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8674F0C-B9B4-6DD4-CBFD-3719492C3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8E0C2-0394-4872-B4A7-89F981653FC7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30/01/66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7E75553-E63D-1F9E-2B10-4A7FB5F7E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20BE5B6-BCCB-B85C-376E-0F16D1A99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054E6-8E35-4578-A323-1A6EF974BCC0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4244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049EAC36-EFEB-1C2A-3F08-AD06B234C3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A8D636B-0617-216E-F20B-3E09278931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A9A155E-3896-4382-2EF5-179CEE9E8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8E0C2-0394-4872-B4A7-89F981653FC7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30/01/66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EC20784-D1AA-F21D-9C6C-F18DF0736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C545A69-1748-3CB2-F05A-E456B3D09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054E6-8E35-4578-A323-1A6EF974BCC0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773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558E4-9466-40BB-A065-883E04519C3C}" type="datetimeFigureOut">
              <a:rPr lang="th-TH" smtClean="0"/>
              <a:t>30/01/66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4B3E8-E8A3-48D6-852F-41DAA619C72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35195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558E4-9466-40BB-A065-883E04519C3C}" type="datetimeFigureOut">
              <a:rPr lang="th-TH" smtClean="0"/>
              <a:t>30/01/66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4B3E8-E8A3-48D6-852F-41DAA619C72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62923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558E4-9466-40BB-A065-883E04519C3C}" type="datetimeFigureOut">
              <a:rPr lang="th-TH" smtClean="0"/>
              <a:t>30/01/66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4B3E8-E8A3-48D6-852F-41DAA619C72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02084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558E4-9466-40BB-A065-883E04519C3C}" type="datetimeFigureOut">
              <a:rPr lang="th-TH" smtClean="0"/>
              <a:t>30/01/66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4B3E8-E8A3-48D6-852F-41DAA619C72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40410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558E4-9466-40BB-A065-883E04519C3C}" type="datetimeFigureOut">
              <a:rPr lang="th-TH" smtClean="0"/>
              <a:t>30/01/66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4B3E8-E8A3-48D6-852F-41DAA619C72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29748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558E4-9466-40BB-A065-883E04519C3C}" type="datetimeFigureOut">
              <a:rPr lang="th-TH" smtClean="0"/>
              <a:t>30/01/66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4B3E8-E8A3-48D6-852F-41DAA619C72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27001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558E4-9466-40BB-A065-883E04519C3C}" type="datetimeFigureOut">
              <a:rPr lang="th-TH" smtClean="0"/>
              <a:t>30/01/66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4B3E8-E8A3-48D6-852F-41DAA619C72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83938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2558E4-9466-40BB-A065-883E04519C3C}" type="datetimeFigureOut">
              <a:rPr lang="th-TH" smtClean="0"/>
              <a:t>30/01/66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14B3E8-E8A3-48D6-852F-41DAA619C72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10539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A065E764-E8D0-D6BF-9393-4B8D465F4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E9215B4-B90C-BF83-604E-AB495492A5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1AA7596-FA48-7513-F388-05ABA54BF5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D8E0C2-0394-4872-B4A7-89F981653FC7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30/01/66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C2DFB2C-C787-16EA-8EF2-6EA6A0C75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635EB74-F81D-1770-7A45-1A0658CE8D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054E6-8E35-4578-A323-1A6EF974BCC0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84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มุมมน 3"/>
          <p:cNvSpPr/>
          <p:nvPr/>
        </p:nvSpPr>
        <p:spPr>
          <a:xfrm>
            <a:off x="92652" y="133350"/>
            <a:ext cx="8991600" cy="1447800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800" b="1" dirty="0" smtClean="0">
                <a:cs typeface="+mj-cs"/>
              </a:rPr>
              <a:t>การดำเนินงานคัดกรองมะเร็งลำไส้ใหญ่และลำไส้ตรง </a:t>
            </a:r>
            <a:endParaRPr lang="th-TH" sz="4800" b="1" dirty="0">
              <a:cs typeface="+mj-c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9836" y="1820140"/>
            <a:ext cx="2556164" cy="1866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85951"/>
            <a:ext cx="2543175" cy="1704976"/>
          </a:xfrm>
          <a:prstGeom prst="rect">
            <a:avLst/>
          </a:prstGeom>
          <a:noFill/>
          <a:ln w="2857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150" y="1885950"/>
            <a:ext cx="2114550" cy="1704976"/>
          </a:xfrm>
          <a:prstGeom prst="rect">
            <a:avLst/>
          </a:prstGeom>
          <a:noFill/>
          <a:ln w="2857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สี่เหลี่ยมผืนผ้า 4"/>
          <p:cNvSpPr/>
          <p:nvPr/>
        </p:nvSpPr>
        <p:spPr>
          <a:xfrm>
            <a:off x="1159452" y="3686174"/>
            <a:ext cx="6858000" cy="1400175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โดยกลุ่มงานควบคุมโรคไม่ติดต่อฯ</a:t>
            </a:r>
          </a:p>
          <a:p>
            <a:pPr algn="ctr"/>
            <a:r>
              <a:rPr lang="th-TH" b="1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สำนักงานสาธารณสุขจังหวัดเพชรบูรณ์</a:t>
            </a:r>
          </a:p>
          <a:p>
            <a:pPr algn="ctr"/>
            <a:r>
              <a:rPr lang="th-TH" b="1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(วันที่ 31 มกราคม 2566) </a:t>
            </a:r>
            <a:endParaRPr lang="th-TH" b="1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30459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แผนภูมิ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632970"/>
              </p:ext>
            </p:extLst>
          </p:nvPr>
        </p:nvGraphicFramePr>
        <p:xfrm>
          <a:off x="-1" y="781387"/>
          <a:ext cx="4505852" cy="41925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แผนภูมิ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098174"/>
              </p:ext>
            </p:extLst>
          </p:nvPr>
        </p:nvGraphicFramePr>
        <p:xfrm>
          <a:off x="4638148" y="816930"/>
          <a:ext cx="4505852" cy="41771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90555" y="4563763"/>
            <a:ext cx="464128" cy="30777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1400" b="1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Male </a:t>
            </a:r>
            <a:endParaRPr lang="th-TH" sz="1400" b="1" dirty="0">
              <a:solidFill>
                <a:prstClr val="black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3" name="สี่เหลี่ยมผืนผ้ามุมมน 12"/>
          <p:cNvSpPr/>
          <p:nvPr/>
        </p:nvSpPr>
        <p:spPr>
          <a:xfrm>
            <a:off x="90555" y="514071"/>
            <a:ext cx="4324739" cy="25810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th-TH" sz="1800" b="1" dirty="0">
                <a:solidFill>
                  <a:prstClr val="black"/>
                </a:solidFill>
                <a:latin typeface="TH Sarabun New" panose="020B0500040200020003" pitchFamily="34" charset="-34"/>
                <a:cs typeface="Angsana New"/>
              </a:rPr>
              <a:t>อัตราตายด้วยโรคมะเร็ง 5 อันดับในเพศชาย (ต่อแสน </a:t>
            </a:r>
            <a:r>
              <a:rPr lang="th-TH" sz="1800" b="1" dirty="0" err="1">
                <a:solidFill>
                  <a:prstClr val="black"/>
                </a:solidFill>
                <a:latin typeface="TH Sarabun New" panose="020B0500040200020003" pitchFamily="34" charset="-34"/>
                <a:cs typeface="Angsana New"/>
              </a:rPr>
              <a:t>ปชก</a:t>
            </a:r>
            <a:r>
              <a:rPr lang="th-TH" sz="1800" b="1" dirty="0">
                <a:solidFill>
                  <a:prstClr val="black"/>
                </a:solidFill>
                <a:latin typeface="TH Sarabun New" panose="020B0500040200020003" pitchFamily="34" charset="-34"/>
                <a:cs typeface="Angsana New"/>
              </a:rPr>
              <a:t>.)</a:t>
            </a:r>
          </a:p>
        </p:txBody>
      </p:sp>
      <p:sp>
        <p:nvSpPr>
          <p:cNvPr id="14" name="สี่เหลี่ยมผืนผ้ามุมมน 13"/>
          <p:cNvSpPr/>
          <p:nvPr/>
        </p:nvSpPr>
        <p:spPr>
          <a:xfrm>
            <a:off x="4688216" y="514071"/>
            <a:ext cx="4273421" cy="266491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th-TH" sz="1800" b="1" dirty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อัตราตายด้วยโรคมะเร็ง 5 อันดับในเพศหญิง (ต่อแสน </a:t>
            </a:r>
            <a:r>
              <a:rPr lang="th-TH" sz="1800" b="1" dirty="0" err="1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ปชก</a:t>
            </a:r>
            <a:r>
              <a:rPr lang="th-TH" sz="1800" b="1" dirty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.)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157445" y="4848505"/>
            <a:ext cx="3804192" cy="340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>
              <a:lnSpc>
                <a:spcPct val="115000"/>
              </a:lnSpc>
              <a:spcAft>
                <a:spcPts val="750"/>
              </a:spcAft>
            </a:pPr>
            <a:r>
              <a:rPr lang="th-TH" sz="1400" b="1" dirty="0">
                <a:solidFill>
                  <a:prstClr val="white">
                    <a:lumMod val="50000"/>
                  </a:prstClr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ที่มา</a:t>
            </a:r>
            <a:r>
              <a:rPr lang="en-US" sz="1400" b="1" dirty="0">
                <a:solidFill>
                  <a:prstClr val="white">
                    <a:lumMod val="50000"/>
                  </a:prstClr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: </a:t>
            </a:r>
            <a:r>
              <a:rPr lang="th-TH" sz="1400" b="1" dirty="0">
                <a:solidFill>
                  <a:prstClr val="white">
                    <a:lumMod val="50000"/>
                  </a:prstClr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กองยุทธศาสตร์และแผนงาน กระทรวงสาธารณสุข, 2564</a:t>
            </a:r>
            <a:endParaRPr lang="en-US" sz="1400" b="1" dirty="0">
              <a:solidFill>
                <a:prstClr val="white">
                  <a:lumMod val="50000"/>
                </a:prstClr>
              </a:solidFill>
              <a:latin typeface="Angsana New" panose="02020603050405020304" pitchFamily="18" charset="-34"/>
              <a:ea typeface="Calibri" panose="020F0502020204030204" pitchFamily="34" charset="0"/>
              <a:cs typeface="Angsana New" panose="02020603050405020304" pitchFamily="18" charset="-34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459FE177-5C98-D533-0C06-990F1C68D69F}"/>
              </a:ext>
            </a:extLst>
          </p:cNvPr>
          <p:cNvSpPr/>
          <p:nvPr/>
        </p:nvSpPr>
        <p:spPr>
          <a:xfrm>
            <a:off x="804767" y="2114"/>
            <a:ext cx="7046944" cy="398884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th-TH" sz="2100" b="1" dirty="0">
                <a:solidFill>
                  <a:prstClr val="white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สาเหตุการตายด้วยโรคมะเร็ง 5 อันดับ จังหวัดเพชรบูรณ์ ปี 2564</a:t>
            </a:r>
          </a:p>
        </p:txBody>
      </p:sp>
    </p:spTree>
    <p:extLst>
      <p:ext uri="{BB962C8B-B14F-4D97-AF65-F5344CB8AC3E}">
        <p14:creationId xmlns:p14="http://schemas.microsoft.com/office/powerpoint/2010/main" val="42077420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แผนภูมิ 5">
            <a:extLst>
              <a:ext uri="{FF2B5EF4-FFF2-40B4-BE49-F238E27FC236}">
                <a16:creationId xmlns:a16="http://schemas.microsoft.com/office/drawing/2014/main" xmlns="" id="{A594EF85-7EA5-4021-BDF3-B95991B370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40689542"/>
              </p:ext>
            </p:extLst>
          </p:nvPr>
        </p:nvGraphicFramePr>
        <p:xfrm>
          <a:off x="521550" y="897564"/>
          <a:ext cx="8317650" cy="36553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สี่เหลี่ยมผืนผ้า 6"/>
          <p:cNvSpPr/>
          <p:nvPr/>
        </p:nvSpPr>
        <p:spPr>
          <a:xfrm>
            <a:off x="-234534" y="33468"/>
            <a:ext cx="9136062" cy="6515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68577" tIns="34289" rIns="68577" bIns="34289" anchor="ctr"/>
          <a:lstStyle/>
          <a:p>
            <a:pPr algn="ctr">
              <a:defRPr/>
            </a:pPr>
            <a:r>
              <a:rPr lang="th-TH" sz="2325" b="1" dirty="0">
                <a:solidFill>
                  <a:srgbClr val="000000"/>
                </a:solidFill>
                <a:latin typeface="Angsana New" panose="02020603050405020304" pitchFamily="18" charset="-34"/>
                <a:ea typeface="Tahoma" pitchFamily="34" charset="0"/>
                <a:cs typeface="Angsana New" panose="02020603050405020304" pitchFamily="18" charset="-34"/>
              </a:rPr>
              <a:t>ร้อยละของโรคมะเร็งลำไส้ใหญ่และไส้ตรง ระยะที่ 1 และ </a:t>
            </a:r>
            <a:r>
              <a:rPr lang="en-US" sz="2325" b="1" dirty="0">
                <a:solidFill>
                  <a:srgbClr val="000000"/>
                </a:solidFill>
                <a:latin typeface="Angsana New" panose="02020603050405020304" pitchFamily="18" charset="-34"/>
                <a:ea typeface="Tahoma" pitchFamily="34" charset="0"/>
                <a:cs typeface="Angsana New" panose="02020603050405020304" pitchFamily="18" charset="-34"/>
              </a:rPr>
              <a:t>2 </a:t>
            </a:r>
            <a:r>
              <a:rPr lang="th-TH" sz="2325" b="1" dirty="0">
                <a:solidFill>
                  <a:srgbClr val="000000"/>
                </a:solidFill>
                <a:latin typeface="Angsana New" panose="02020603050405020304" pitchFamily="18" charset="-34"/>
                <a:ea typeface="Tahoma" pitchFamily="34" charset="0"/>
                <a:cs typeface="Angsana New" panose="02020603050405020304" pitchFamily="18" charset="-34"/>
              </a:rPr>
              <a:t>   </a:t>
            </a:r>
          </a:p>
          <a:p>
            <a:pPr algn="ctr">
              <a:defRPr/>
            </a:pPr>
            <a:r>
              <a:rPr lang="th-TH" sz="2325" b="1" dirty="0">
                <a:solidFill>
                  <a:srgbClr val="000000"/>
                </a:solidFill>
                <a:latin typeface="Angsana New" panose="02020603050405020304" pitchFamily="18" charset="-34"/>
                <a:ea typeface="Tahoma" pitchFamily="34" charset="0"/>
                <a:cs typeface="Angsana New" panose="02020603050405020304" pitchFamily="18" charset="-34"/>
              </a:rPr>
              <a:t>ปี </a:t>
            </a:r>
            <a:r>
              <a:rPr lang="en-US" sz="2325" b="1" dirty="0">
                <a:solidFill>
                  <a:srgbClr val="000000"/>
                </a:solidFill>
                <a:latin typeface="Angsana New" panose="02020603050405020304" pitchFamily="18" charset="-34"/>
                <a:ea typeface="Tahoma" pitchFamily="34" charset="0"/>
                <a:cs typeface="Angsana New" panose="02020603050405020304" pitchFamily="18" charset="-34"/>
              </a:rPr>
              <a:t>2562-2565</a:t>
            </a:r>
            <a:r>
              <a:rPr lang="th-TH" sz="2325" b="1" dirty="0">
                <a:solidFill>
                  <a:srgbClr val="000000"/>
                </a:solidFill>
                <a:latin typeface="Angsana New" panose="02020603050405020304" pitchFamily="18" charset="-34"/>
                <a:ea typeface="Tahoma" pitchFamily="34" charset="0"/>
                <a:cs typeface="Angsana New" panose="02020603050405020304" pitchFamily="18" charset="-34"/>
              </a:rPr>
              <a:t>  เป้าหมาย ≥ </a:t>
            </a:r>
            <a:r>
              <a:rPr lang="en-US" sz="2325" b="1" dirty="0">
                <a:solidFill>
                  <a:srgbClr val="000000"/>
                </a:solidFill>
                <a:latin typeface="Angsana New" panose="02020603050405020304" pitchFamily="18" charset="-34"/>
                <a:ea typeface="Tahoma" pitchFamily="34" charset="0"/>
                <a:cs typeface="Angsana New" panose="02020603050405020304" pitchFamily="18" charset="-34"/>
              </a:rPr>
              <a:t>8</a:t>
            </a:r>
            <a:r>
              <a:rPr lang="th-TH" sz="2325" b="1" dirty="0">
                <a:solidFill>
                  <a:srgbClr val="000000"/>
                </a:solidFill>
                <a:latin typeface="Angsana New" panose="02020603050405020304" pitchFamily="18" charset="-34"/>
                <a:ea typeface="Tahoma" pitchFamily="34" charset="0"/>
                <a:cs typeface="Angsana New" panose="02020603050405020304" pitchFamily="18" charset="-34"/>
              </a:rPr>
              <a:t>0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370156" y="4603222"/>
            <a:ext cx="25382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th-TH" sz="1200" b="1" dirty="0">
                <a:solidFill>
                  <a:schemeClr val="bg1">
                    <a:lumMod val="50000"/>
                  </a:schemeClr>
                </a:solidFill>
                <a:latin typeface="Angsana New" panose="02020603050405020304" pitchFamily="18" charset="-34"/>
                <a:ea typeface="Tahoma" pitchFamily="34" charset="0"/>
                <a:cs typeface="Angsana New" panose="02020603050405020304" pitchFamily="18" charset="-34"/>
              </a:rPr>
              <a:t>ที่มา</a:t>
            </a:r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Angsana New" panose="02020603050405020304" pitchFamily="18" charset="-34"/>
                <a:ea typeface="Tahoma" pitchFamily="34" charset="0"/>
                <a:cs typeface="Angsana New" panose="02020603050405020304" pitchFamily="18" charset="-34"/>
              </a:rPr>
              <a:t>: </a:t>
            </a:r>
            <a:r>
              <a:rPr lang="th-TH" sz="1200" b="1" dirty="0" smtClean="0">
                <a:solidFill>
                  <a:schemeClr val="bg1">
                    <a:lumMod val="50000"/>
                  </a:schemeClr>
                </a:solidFill>
                <a:latin typeface="Angsana New" panose="02020603050405020304" pitchFamily="18" charset="-34"/>
                <a:ea typeface="Tahoma" pitchFamily="34" charset="0"/>
                <a:cs typeface="Angsana New" panose="02020603050405020304" pitchFamily="18" charset="-34"/>
              </a:rPr>
              <a:t>รายงานผู้ป่วยโรคมะเร็ง </a:t>
            </a:r>
            <a:r>
              <a:rPr lang="th-TH" sz="1200" b="1" dirty="0" smtClean="0">
                <a:solidFill>
                  <a:schemeClr val="bg1">
                    <a:lumMod val="50000"/>
                  </a:schemeClr>
                </a:solidFill>
                <a:latin typeface="Angsana New" panose="02020603050405020304" pitchFamily="18" charset="-34"/>
                <a:ea typeface="Tahoma" pitchFamily="34" charset="0"/>
                <a:cs typeface="Angsana New" panose="02020603050405020304" pitchFamily="18" charset="-34"/>
              </a:rPr>
              <a:t>รพ</a:t>
            </a:r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Angsana New" panose="02020603050405020304" pitchFamily="18" charset="-34"/>
                <a:ea typeface="Tahoma" pitchFamily="34" charset="0"/>
                <a:cs typeface="Angsana New" panose="02020603050405020304" pitchFamily="18" charset="-34"/>
              </a:rPr>
              <a:t>.</a:t>
            </a:r>
            <a:r>
              <a:rPr lang="th-TH" sz="1200" b="1" dirty="0" smtClean="0">
                <a:solidFill>
                  <a:schemeClr val="bg1">
                    <a:lumMod val="50000"/>
                  </a:schemeClr>
                </a:solidFill>
                <a:latin typeface="Angsana New" panose="02020603050405020304" pitchFamily="18" charset="-34"/>
                <a:ea typeface="Tahoma" pitchFamily="34" charset="0"/>
                <a:cs typeface="Angsana New" panose="02020603050405020304" pitchFamily="18" charset="-34"/>
              </a:rPr>
              <a:t>เพชรบูรณ์, 2565</a:t>
            </a: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Angsana New" panose="02020603050405020304" pitchFamily="18" charset="-34"/>
                <a:ea typeface="Tahoma" pitchFamily="34" charset="0"/>
                <a:cs typeface="Angsana New" panose="02020603050405020304" pitchFamily="18" charset="-34"/>
              </a:rPr>
              <a:t> </a:t>
            </a:r>
            <a:endParaRPr lang="th-TH" sz="1200" b="1" dirty="0">
              <a:solidFill>
                <a:schemeClr val="bg1">
                  <a:lumMod val="50000"/>
                </a:schemeClr>
              </a:solidFill>
              <a:latin typeface="Angsana New" panose="02020603050405020304" pitchFamily="18" charset="-34"/>
              <a:ea typeface="Tahoma" pitchFamily="34" charset="0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923674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EBFCF499-71A7-37F9-D255-FAAE9538EC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5912530"/>
              </p:ext>
            </p:extLst>
          </p:nvPr>
        </p:nvGraphicFramePr>
        <p:xfrm>
          <a:off x="57150" y="387291"/>
          <a:ext cx="9029700" cy="4368917"/>
        </p:xfrm>
        <a:graphic>
          <a:graphicData uri="http://schemas.openxmlformats.org/drawingml/2006/table">
            <a:tbl>
              <a:tblPr/>
              <a:tblGrid>
                <a:gridCol w="1359364">
                  <a:extLst>
                    <a:ext uri="{9D8B030D-6E8A-4147-A177-3AD203B41FA5}">
                      <a16:colId xmlns:a16="http://schemas.microsoft.com/office/drawing/2014/main" xmlns="" val="3605540550"/>
                    </a:ext>
                  </a:extLst>
                </a:gridCol>
                <a:gridCol w="1226063">
                  <a:extLst>
                    <a:ext uri="{9D8B030D-6E8A-4147-A177-3AD203B41FA5}">
                      <a16:colId xmlns:a16="http://schemas.microsoft.com/office/drawing/2014/main" xmlns="" val="3578905984"/>
                    </a:ext>
                  </a:extLst>
                </a:gridCol>
                <a:gridCol w="1389185">
                  <a:extLst>
                    <a:ext uri="{9D8B030D-6E8A-4147-A177-3AD203B41FA5}">
                      <a16:colId xmlns:a16="http://schemas.microsoft.com/office/drawing/2014/main" xmlns="" val="2525415960"/>
                    </a:ext>
                  </a:extLst>
                </a:gridCol>
                <a:gridCol w="1312008">
                  <a:extLst>
                    <a:ext uri="{9D8B030D-6E8A-4147-A177-3AD203B41FA5}">
                      <a16:colId xmlns:a16="http://schemas.microsoft.com/office/drawing/2014/main" xmlns="" val="71271211"/>
                    </a:ext>
                  </a:extLst>
                </a:gridCol>
                <a:gridCol w="1157654">
                  <a:extLst>
                    <a:ext uri="{9D8B030D-6E8A-4147-A177-3AD203B41FA5}">
                      <a16:colId xmlns:a16="http://schemas.microsoft.com/office/drawing/2014/main" xmlns="" val="2450904471"/>
                    </a:ext>
                  </a:extLst>
                </a:gridCol>
                <a:gridCol w="1366226">
                  <a:extLst>
                    <a:ext uri="{9D8B030D-6E8A-4147-A177-3AD203B41FA5}">
                      <a16:colId xmlns:a16="http://schemas.microsoft.com/office/drawing/2014/main" xmlns="" val="389147435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xmlns="" val="3969543916"/>
                    </a:ext>
                  </a:extLst>
                </a:gridCol>
              </a:tblGrid>
              <a:tr h="284986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อำเภอ</a:t>
                      </a:r>
                    </a:p>
                  </a:txBody>
                  <a:tcPr marL="5695" marR="5695" marT="5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ปีงบประมาณ 2565</a:t>
                      </a:r>
                    </a:p>
                  </a:txBody>
                  <a:tcPr marL="5695" marR="5695" marT="56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ปีงบประมาณ 2566</a:t>
                      </a:r>
                    </a:p>
                  </a:txBody>
                  <a:tcPr marL="5695" marR="5695" marT="56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15997567"/>
                  </a:ext>
                </a:extLst>
              </a:tr>
              <a:tr h="564175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เป้าหมายคัดกรอง</a:t>
                      </a:r>
                    </a:p>
                  </a:txBody>
                  <a:tcPr marL="5695" marR="5695" marT="5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จำนวนคัดกรอง (%)</a:t>
                      </a:r>
                    </a:p>
                  </a:txBody>
                  <a:tcPr marL="5695" marR="5695" marT="5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800" b="1" i="0" u="none" strike="noStrike">
                          <a:solidFill>
                            <a:srgbClr val="FFFFFF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จำนวนผลบวก (%)</a:t>
                      </a:r>
                    </a:p>
                  </a:txBody>
                  <a:tcPr marL="5695" marR="5695" marT="5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เป้าหมายคัดกรอง</a:t>
                      </a:r>
                    </a:p>
                  </a:txBody>
                  <a:tcPr marL="5695" marR="5695" marT="5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จำนวนคัดกรอง (%)</a:t>
                      </a:r>
                    </a:p>
                  </a:txBody>
                  <a:tcPr marL="5695" marR="5695" marT="5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800" b="1" i="0" u="none" strike="noStrike">
                          <a:solidFill>
                            <a:srgbClr val="FFFFFF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จำนวนผลบวก (%)</a:t>
                      </a:r>
                    </a:p>
                  </a:txBody>
                  <a:tcPr marL="5695" marR="5695" marT="5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99754583"/>
                  </a:ext>
                </a:extLst>
              </a:tr>
              <a:tr h="293313">
                <a:tc>
                  <a:txBody>
                    <a:bodyPr/>
                    <a:lstStyle/>
                    <a:p>
                      <a:pPr algn="l" rtl="0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เมืองเพชรบูรณ์</a:t>
                      </a:r>
                    </a:p>
                  </a:txBody>
                  <a:tcPr marL="5695" marR="5695" marT="56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5,298</a:t>
                      </a:r>
                    </a:p>
                  </a:txBody>
                  <a:tcPr marL="5695" marR="5695" marT="56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835 (15.76)</a:t>
                      </a:r>
                    </a:p>
                  </a:txBody>
                  <a:tcPr marL="5695" marR="5695" marT="56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45 (5.39)</a:t>
                      </a:r>
                    </a:p>
                  </a:txBody>
                  <a:tcPr marL="5695" marR="5695" marT="56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4,770</a:t>
                      </a:r>
                    </a:p>
                  </a:txBody>
                  <a:tcPr marL="5695" marR="5695" marT="56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639</a:t>
                      </a:r>
                      <a:r>
                        <a:rPr lang="th-TH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</a:t>
                      </a:r>
                      <a:r>
                        <a:rPr lang="th-TH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(14.30)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5695" marR="5695" marT="56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42</a:t>
                      </a:r>
                      <a:r>
                        <a:rPr lang="th-TH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(6.57)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5695" marR="5695" marT="56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38994146"/>
                  </a:ext>
                </a:extLst>
              </a:tr>
              <a:tr h="293313">
                <a:tc>
                  <a:txBody>
                    <a:bodyPr/>
                    <a:lstStyle/>
                    <a:p>
                      <a:pPr algn="l" rtl="0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ชนแดน</a:t>
                      </a:r>
                    </a:p>
                  </a:txBody>
                  <a:tcPr marL="5695" marR="5695" marT="56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1,789</a:t>
                      </a:r>
                    </a:p>
                  </a:txBody>
                  <a:tcPr marL="5695" marR="5695" marT="56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1,098 (61.38)</a:t>
                      </a:r>
                    </a:p>
                  </a:txBody>
                  <a:tcPr marL="5695" marR="5695" marT="56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62 (5.65)</a:t>
                      </a:r>
                    </a:p>
                  </a:txBody>
                  <a:tcPr marL="5695" marR="5695" marT="56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1,550</a:t>
                      </a:r>
                    </a:p>
                  </a:txBody>
                  <a:tcPr marL="5695" marR="5695" marT="56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0</a:t>
                      </a:r>
                    </a:p>
                  </a:txBody>
                  <a:tcPr marL="5695" marR="5695" marT="56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0</a:t>
                      </a:r>
                    </a:p>
                  </a:txBody>
                  <a:tcPr marL="5695" marR="5695" marT="56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04527775"/>
                  </a:ext>
                </a:extLst>
              </a:tr>
              <a:tr h="293313">
                <a:tc>
                  <a:txBody>
                    <a:bodyPr/>
                    <a:lstStyle/>
                    <a:p>
                      <a:pPr algn="l" rtl="0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หล่มสัก</a:t>
                      </a:r>
                    </a:p>
                  </a:txBody>
                  <a:tcPr marL="5695" marR="5695" marT="56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3,359</a:t>
                      </a:r>
                    </a:p>
                  </a:txBody>
                  <a:tcPr marL="5695" marR="5695" marT="56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1,176 (35.01)</a:t>
                      </a:r>
                    </a:p>
                  </a:txBody>
                  <a:tcPr marL="5695" marR="5695" marT="56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82 (6.97)</a:t>
                      </a:r>
                    </a:p>
                  </a:txBody>
                  <a:tcPr marL="5695" marR="5695" marT="56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3,610</a:t>
                      </a:r>
                    </a:p>
                  </a:txBody>
                  <a:tcPr marL="5695" marR="5695" marT="56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677 (18.61)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5695" marR="5695" marT="56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94 </a:t>
                      </a:r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(13.99)</a:t>
                      </a:r>
                    </a:p>
                  </a:txBody>
                  <a:tcPr marL="5695" marR="5695" marT="56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45459897"/>
                  </a:ext>
                </a:extLst>
              </a:tr>
              <a:tr h="293313">
                <a:tc>
                  <a:txBody>
                    <a:bodyPr/>
                    <a:lstStyle/>
                    <a:p>
                      <a:pPr algn="l" rtl="0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หล่มเก่า</a:t>
                      </a:r>
                    </a:p>
                  </a:txBody>
                  <a:tcPr marL="5695" marR="5695" marT="56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1,398</a:t>
                      </a:r>
                    </a:p>
                  </a:txBody>
                  <a:tcPr marL="5695" marR="5695" marT="56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1,135 (81.19)</a:t>
                      </a:r>
                    </a:p>
                  </a:txBody>
                  <a:tcPr marL="5695" marR="5695" marT="56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52 (4.58)</a:t>
                      </a:r>
                    </a:p>
                  </a:txBody>
                  <a:tcPr marL="5695" marR="5695" marT="56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1,660</a:t>
                      </a:r>
                    </a:p>
                  </a:txBody>
                  <a:tcPr marL="5695" marR="5695" marT="56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8</a:t>
                      </a:r>
                      <a:r>
                        <a:rPr lang="th-TH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</a:t>
                      </a:r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(</a:t>
                      </a:r>
                      <a:r>
                        <a:rPr lang="th-TH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0.48)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5695" marR="5695" marT="56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0</a:t>
                      </a:r>
                    </a:p>
                  </a:txBody>
                  <a:tcPr marL="5695" marR="5695" marT="56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20538827"/>
                  </a:ext>
                </a:extLst>
              </a:tr>
              <a:tr h="293313">
                <a:tc>
                  <a:txBody>
                    <a:bodyPr/>
                    <a:lstStyle/>
                    <a:p>
                      <a:pPr algn="l" rtl="0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วิเชียรบุรี</a:t>
                      </a:r>
                    </a:p>
                  </a:txBody>
                  <a:tcPr marL="5695" marR="5695" marT="56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3,047</a:t>
                      </a:r>
                    </a:p>
                  </a:txBody>
                  <a:tcPr marL="5695" marR="5695" marT="56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2,237 (73.42)</a:t>
                      </a:r>
                    </a:p>
                  </a:txBody>
                  <a:tcPr marL="5695" marR="5695" marT="56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105 (4.69)</a:t>
                      </a:r>
                    </a:p>
                  </a:txBody>
                  <a:tcPr marL="5695" marR="5695" marT="56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2,820</a:t>
                      </a:r>
                    </a:p>
                  </a:txBody>
                  <a:tcPr marL="5695" marR="5695" marT="56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 </a:t>
                      </a:r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(</a:t>
                      </a:r>
                      <a:r>
                        <a:rPr lang="th-TH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0.07)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5695" marR="5695" marT="56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</a:t>
                      </a:r>
                      <a:r>
                        <a:rPr lang="th-TH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</a:t>
                      </a:r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(100)</a:t>
                      </a:r>
                    </a:p>
                  </a:txBody>
                  <a:tcPr marL="5695" marR="5695" marT="56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97964841"/>
                  </a:ext>
                </a:extLst>
              </a:tr>
              <a:tr h="293313">
                <a:tc>
                  <a:txBody>
                    <a:bodyPr/>
                    <a:lstStyle/>
                    <a:p>
                      <a:pPr algn="l" rtl="0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ศรีเทพ</a:t>
                      </a:r>
                    </a:p>
                  </a:txBody>
                  <a:tcPr marL="5695" marR="5695" marT="56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1,411</a:t>
                      </a:r>
                    </a:p>
                  </a:txBody>
                  <a:tcPr marL="5695" marR="5695" marT="56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1,013 (71.79)</a:t>
                      </a:r>
                    </a:p>
                  </a:txBody>
                  <a:tcPr marL="5695" marR="5695" marT="56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175 (17.28)</a:t>
                      </a:r>
                    </a:p>
                  </a:txBody>
                  <a:tcPr marL="5695" marR="5695" marT="56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1,390</a:t>
                      </a:r>
                    </a:p>
                  </a:txBody>
                  <a:tcPr marL="5695" marR="5695" marT="56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0</a:t>
                      </a:r>
                    </a:p>
                  </a:txBody>
                  <a:tcPr marL="5695" marR="5695" marT="56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0</a:t>
                      </a:r>
                    </a:p>
                  </a:txBody>
                  <a:tcPr marL="5695" marR="5695" marT="56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77649964"/>
                  </a:ext>
                </a:extLst>
              </a:tr>
              <a:tr h="293313">
                <a:tc>
                  <a:txBody>
                    <a:bodyPr/>
                    <a:lstStyle/>
                    <a:p>
                      <a:pPr algn="l" rtl="0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หนองไผ่</a:t>
                      </a:r>
                    </a:p>
                  </a:txBody>
                  <a:tcPr marL="5695" marR="5695" marT="56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2,358</a:t>
                      </a:r>
                    </a:p>
                  </a:txBody>
                  <a:tcPr marL="5695" marR="5695" marT="56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1,762 (74.72)</a:t>
                      </a:r>
                    </a:p>
                  </a:txBody>
                  <a:tcPr marL="5695" marR="5695" marT="56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46 (2.61)</a:t>
                      </a:r>
                    </a:p>
                  </a:txBody>
                  <a:tcPr marL="5695" marR="5695" marT="56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2,290</a:t>
                      </a:r>
                    </a:p>
                  </a:txBody>
                  <a:tcPr marL="5695" marR="5695" marT="56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198</a:t>
                      </a:r>
                      <a:r>
                        <a:rPr lang="th-TH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(8.65)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5695" marR="5695" marT="56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14</a:t>
                      </a:r>
                      <a:r>
                        <a:rPr lang="th-TH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(7.07)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5695" marR="5695" marT="56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57610180"/>
                  </a:ext>
                </a:extLst>
              </a:tr>
              <a:tr h="293313">
                <a:tc>
                  <a:txBody>
                    <a:bodyPr/>
                    <a:lstStyle/>
                    <a:p>
                      <a:pPr algn="l" rtl="0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บึงสามพัน</a:t>
                      </a:r>
                    </a:p>
                  </a:txBody>
                  <a:tcPr marL="5695" marR="5695" marT="56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1,542</a:t>
                      </a:r>
                    </a:p>
                  </a:txBody>
                  <a:tcPr marL="5695" marR="5695" marT="56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1,485 (96.30)</a:t>
                      </a:r>
                    </a:p>
                  </a:txBody>
                  <a:tcPr marL="5695" marR="5695" marT="56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41 (2.76)</a:t>
                      </a:r>
                    </a:p>
                  </a:txBody>
                  <a:tcPr marL="5695" marR="5695" marT="56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1,430</a:t>
                      </a:r>
                    </a:p>
                  </a:txBody>
                  <a:tcPr marL="5695" marR="5695" marT="56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0</a:t>
                      </a:r>
                    </a:p>
                  </a:txBody>
                  <a:tcPr marL="5695" marR="5695" marT="56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0</a:t>
                      </a:r>
                    </a:p>
                  </a:txBody>
                  <a:tcPr marL="5695" marR="5695" marT="56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28347883"/>
                  </a:ext>
                </a:extLst>
              </a:tr>
              <a:tr h="293313">
                <a:tc>
                  <a:txBody>
                    <a:bodyPr/>
                    <a:lstStyle/>
                    <a:p>
                      <a:pPr algn="l" rtl="0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น้ำหนาว</a:t>
                      </a:r>
                    </a:p>
                  </a:txBody>
                  <a:tcPr marL="5695" marR="5695" marT="56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374</a:t>
                      </a:r>
                    </a:p>
                  </a:txBody>
                  <a:tcPr marL="5695" marR="5695" marT="56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421 (112.57)</a:t>
                      </a:r>
                    </a:p>
                  </a:txBody>
                  <a:tcPr marL="5695" marR="5695" marT="56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72 (17.10)</a:t>
                      </a:r>
                    </a:p>
                  </a:txBody>
                  <a:tcPr marL="5695" marR="5695" marT="56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360</a:t>
                      </a:r>
                    </a:p>
                  </a:txBody>
                  <a:tcPr marL="5695" marR="5695" marT="56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243</a:t>
                      </a:r>
                      <a:r>
                        <a:rPr lang="th-TH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(67.5)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5695" marR="5695" marT="56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48</a:t>
                      </a:r>
                      <a:r>
                        <a:rPr lang="th-TH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(19.75)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5695" marR="5695" marT="56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63499699"/>
                  </a:ext>
                </a:extLst>
              </a:tr>
              <a:tr h="293313">
                <a:tc>
                  <a:txBody>
                    <a:bodyPr/>
                    <a:lstStyle/>
                    <a:p>
                      <a:pPr algn="l" rtl="0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วังโป่ง</a:t>
                      </a:r>
                    </a:p>
                  </a:txBody>
                  <a:tcPr marL="5695" marR="5695" marT="56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853</a:t>
                      </a:r>
                    </a:p>
                  </a:txBody>
                  <a:tcPr marL="5695" marR="5695" marT="56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737 (86.40)</a:t>
                      </a:r>
                    </a:p>
                  </a:txBody>
                  <a:tcPr marL="5695" marR="5695" marT="56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190 (25.78</a:t>
                      </a:r>
                    </a:p>
                  </a:txBody>
                  <a:tcPr marL="5695" marR="5695" marT="56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770</a:t>
                      </a:r>
                    </a:p>
                  </a:txBody>
                  <a:tcPr marL="5695" marR="5695" marT="56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 (0.26)</a:t>
                      </a:r>
                    </a:p>
                  </a:txBody>
                  <a:tcPr marL="5695" marR="5695" marT="56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0</a:t>
                      </a:r>
                    </a:p>
                  </a:txBody>
                  <a:tcPr marL="5695" marR="5695" marT="56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64552811"/>
                  </a:ext>
                </a:extLst>
              </a:tr>
              <a:tr h="293313">
                <a:tc>
                  <a:txBody>
                    <a:bodyPr/>
                    <a:lstStyle/>
                    <a:p>
                      <a:pPr algn="l" rtl="0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เขาค้อ</a:t>
                      </a:r>
                    </a:p>
                  </a:txBody>
                  <a:tcPr marL="5695" marR="5695" marT="56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615</a:t>
                      </a:r>
                    </a:p>
                  </a:txBody>
                  <a:tcPr marL="5695" marR="5695" marT="56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513 (83.41)</a:t>
                      </a:r>
                    </a:p>
                  </a:txBody>
                  <a:tcPr marL="5695" marR="5695" marT="56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35 (6.82)</a:t>
                      </a:r>
                    </a:p>
                  </a:txBody>
                  <a:tcPr marL="5695" marR="5695" marT="56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650</a:t>
                      </a:r>
                    </a:p>
                  </a:txBody>
                  <a:tcPr marL="5695" marR="5695" marT="56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0</a:t>
                      </a:r>
                    </a:p>
                  </a:txBody>
                  <a:tcPr marL="5695" marR="5695" marT="56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0</a:t>
                      </a:r>
                    </a:p>
                  </a:txBody>
                  <a:tcPr marL="5695" marR="5695" marT="56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71297338"/>
                  </a:ext>
                </a:extLst>
              </a:tr>
              <a:tr h="293313"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รวม</a:t>
                      </a:r>
                    </a:p>
                  </a:txBody>
                  <a:tcPr marL="5695" marR="5695" marT="56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22,044</a:t>
                      </a:r>
                    </a:p>
                  </a:txBody>
                  <a:tcPr marL="5695" marR="5695" marT="56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12,412 (56.31)</a:t>
                      </a:r>
                    </a:p>
                  </a:txBody>
                  <a:tcPr marL="5695" marR="5695" marT="56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905 (7.29)</a:t>
                      </a:r>
                    </a:p>
                  </a:txBody>
                  <a:tcPr marL="5695" marR="5695" marT="56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21,300</a:t>
                      </a:r>
                    </a:p>
                  </a:txBody>
                  <a:tcPr marL="5695" marR="5695" marT="56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1,764 (8.28)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5695" marR="5695" marT="56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200 </a:t>
                      </a:r>
                      <a:r>
                        <a:rPr lang="th-TH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(</a:t>
                      </a:r>
                      <a:r>
                        <a:rPr lang="th-TH" sz="18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11.38)</a:t>
                      </a:r>
                      <a:endParaRPr lang="th-TH" sz="1800" b="1" i="0" u="none" strike="noStrike" dirty="0">
                        <a:solidFill>
                          <a:srgbClr val="FFFFFF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5695" marR="5695" marT="56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25640339"/>
                  </a:ext>
                </a:extLst>
              </a:tr>
            </a:tbl>
          </a:graphicData>
        </a:graphic>
      </p:graphicFrame>
      <p:sp>
        <p:nvSpPr>
          <p:cNvPr id="7" name="สี่เหลี่ยมผืนผ้ามุมมน 4">
            <a:extLst>
              <a:ext uri="{FF2B5EF4-FFF2-40B4-BE49-F238E27FC236}">
                <a16:creationId xmlns:a16="http://schemas.microsoft.com/office/drawing/2014/main" xmlns="" id="{05064DC7-ABD6-498A-028A-823CCA67B0CB}"/>
              </a:ext>
            </a:extLst>
          </p:cNvPr>
          <p:cNvSpPr/>
          <p:nvPr/>
        </p:nvSpPr>
        <p:spPr>
          <a:xfrm>
            <a:off x="398318" y="0"/>
            <a:ext cx="8458200" cy="381000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solidFill>
                  <a:prstClr val="white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ผลการดำเนินงานคัดกรองมะเร็งลำไส้ใหญ่ด้วย </a:t>
            </a:r>
            <a:r>
              <a:rPr lang="en-US" sz="2400" b="1" dirty="0">
                <a:solidFill>
                  <a:prstClr val="white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FIT Test </a:t>
            </a:r>
            <a:r>
              <a:rPr lang="th-TH" sz="2400" b="1" dirty="0">
                <a:solidFill>
                  <a:prstClr val="white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ปี</a:t>
            </a:r>
            <a:r>
              <a:rPr lang="en-US" sz="2400" b="1" dirty="0">
                <a:solidFill>
                  <a:prstClr val="white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2565-2566 (Coverage)</a:t>
            </a:r>
            <a:endParaRPr lang="th-TH" sz="2400" b="1" dirty="0">
              <a:solidFill>
                <a:prstClr val="white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8" name="สี่เหลี่ยมผืนผ้า 5">
            <a:extLst>
              <a:ext uri="{FF2B5EF4-FFF2-40B4-BE49-F238E27FC236}">
                <a16:creationId xmlns:a16="http://schemas.microsoft.com/office/drawing/2014/main" xmlns="" id="{A6EAB8F1-0FAE-92B9-20F1-E443A1AD9153}"/>
              </a:ext>
            </a:extLst>
          </p:cNvPr>
          <p:cNvSpPr/>
          <p:nvPr/>
        </p:nvSpPr>
        <p:spPr>
          <a:xfrm>
            <a:off x="114300" y="4780050"/>
            <a:ext cx="5219700" cy="33206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800" b="1" dirty="0">
                <a:solidFill>
                  <a:srgbClr val="C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ปี </a:t>
            </a:r>
            <a:r>
              <a:rPr lang="th-TH" sz="1800" b="1" dirty="0" smtClean="0">
                <a:solidFill>
                  <a:srgbClr val="C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2566</a:t>
            </a:r>
            <a:r>
              <a:rPr lang="en-US" sz="1800" b="1" dirty="0" smtClean="0">
                <a:solidFill>
                  <a:srgbClr val="C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: </a:t>
            </a:r>
            <a:r>
              <a:rPr lang="th-TH" sz="1800" b="1" dirty="0">
                <a:solidFill>
                  <a:srgbClr val="C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ผล </a:t>
            </a:r>
            <a:r>
              <a:rPr lang="en-US" sz="1800" b="1" dirty="0">
                <a:solidFill>
                  <a:srgbClr val="C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Fit test positive </a:t>
            </a:r>
            <a:r>
              <a:rPr lang="th-TH" sz="1800" b="1" dirty="0">
                <a:solidFill>
                  <a:srgbClr val="C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ระดับประเทศ </a:t>
            </a:r>
            <a:r>
              <a:rPr lang="en-US" sz="1800" b="1" dirty="0">
                <a:solidFill>
                  <a:srgbClr val="C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= </a:t>
            </a:r>
            <a:r>
              <a:rPr lang="en-US" sz="1800" b="1" dirty="0" smtClean="0">
                <a:solidFill>
                  <a:srgbClr val="C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6.95%</a:t>
            </a:r>
            <a:r>
              <a:rPr lang="th-TH" sz="1800" b="1" dirty="0">
                <a:solidFill>
                  <a:srgbClr val="C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, เขตสุขภาพที่ 2 </a:t>
            </a:r>
            <a:r>
              <a:rPr lang="en-US" sz="1800" b="1" dirty="0">
                <a:solidFill>
                  <a:srgbClr val="C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= </a:t>
            </a:r>
            <a:r>
              <a:rPr lang="en-US" sz="1800" b="1" dirty="0" smtClean="0">
                <a:solidFill>
                  <a:srgbClr val="C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11.30% </a:t>
            </a:r>
            <a:endParaRPr lang="en-US" sz="1800" b="1" dirty="0">
              <a:solidFill>
                <a:srgbClr val="C0000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47EC3ED-D6AD-63F5-F134-9D11F835DCF0}"/>
              </a:ext>
            </a:extLst>
          </p:cNvPr>
          <p:cNvSpPr txBox="1"/>
          <p:nvPr/>
        </p:nvSpPr>
        <p:spPr>
          <a:xfrm>
            <a:off x="5270810" y="4756208"/>
            <a:ext cx="37718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1600" dirty="0">
                <a:solidFill>
                  <a:prstClr val="white">
                    <a:lumMod val="50000"/>
                  </a:prst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ที่มา</a:t>
            </a:r>
            <a:r>
              <a:rPr lang="en-US" sz="1600" dirty="0">
                <a:solidFill>
                  <a:prstClr val="white">
                    <a:lumMod val="50000"/>
                  </a:prst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: HDC </a:t>
            </a:r>
            <a:r>
              <a:rPr lang="th-TH" sz="1600" dirty="0">
                <a:solidFill>
                  <a:prstClr val="white">
                    <a:lumMod val="50000"/>
                  </a:prst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ณ วันที่ </a:t>
            </a:r>
            <a:r>
              <a:rPr lang="th-TH" sz="1600" dirty="0" smtClean="0">
                <a:solidFill>
                  <a:prstClr val="white">
                    <a:lumMod val="50000"/>
                  </a:prst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26 มกราคม 2566</a:t>
            </a:r>
            <a:endParaRPr lang="th-TH" sz="1600" dirty="0">
              <a:solidFill>
                <a:prstClr val="white">
                  <a:lumMod val="50000"/>
                </a:prstClr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57BDB4B3-4299-64B5-F1C0-BB349165DEB4}"/>
              </a:ext>
            </a:extLst>
          </p:cNvPr>
          <p:cNvSpPr/>
          <p:nvPr/>
        </p:nvSpPr>
        <p:spPr>
          <a:xfrm>
            <a:off x="2743200" y="4421672"/>
            <a:ext cx="1219200" cy="3795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1774D1F5-7BE0-5FB7-1E28-405B4CC5945A}"/>
              </a:ext>
            </a:extLst>
          </p:cNvPr>
          <p:cNvSpPr/>
          <p:nvPr/>
        </p:nvSpPr>
        <p:spPr>
          <a:xfrm>
            <a:off x="6578754" y="4417470"/>
            <a:ext cx="1219200" cy="3795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1027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ตาราง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9900065"/>
              </p:ext>
            </p:extLst>
          </p:nvPr>
        </p:nvGraphicFramePr>
        <p:xfrm>
          <a:off x="502761" y="852953"/>
          <a:ext cx="7903666" cy="28803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322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86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9031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6830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7473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5108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56613">
                <a:tc rowSpan="2">
                  <a:txBody>
                    <a:bodyPr/>
                    <a:lstStyle/>
                    <a:p>
                      <a:pPr algn="ctr"/>
                      <a:r>
                        <a:rPr lang="th-TH" sz="1800" b="1" baseline="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ea typeface="Tahoma" pitchFamily="34" charset="0"/>
                          <a:cs typeface="TH Sarabun New" panose="020B0500040200020003" pitchFamily="34" charset="-34"/>
                        </a:rPr>
                        <a:t>หน่วยบริการ</a:t>
                      </a:r>
                    </a:p>
                  </a:txBody>
                  <a:tcPr marT="41147" marB="4114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b="1" dirty="0" err="1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ea typeface="Tahoma" pitchFamily="34" charset="0"/>
                          <a:cs typeface="TH Sarabun New" panose="020B0500040200020003" pitchFamily="34" charset="-34"/>
                        </a:rPr>
                        <a:t>Colonoscope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TH Sarabun New" panose="020B0500040200020003" pitchFamily="34" charset="-34"/>
                        <a:ea typeface="Tahoma" pitchFamily="34" charset="0"/>
                        <a:cs typeface="TH Sarabun New" panose="020B0500040200020003" pitchFamily="34" charset="-34"/>
                      </a:endParaRPr>
                    </a:p>
                  </a:txBody>
                  <a:tcPr marT="41147" marB="4114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th-TH" sz="1800" b="1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ea typeface="Tahoma" pitchFamily="34" charset="0"/>
                          <a:cs typeface="TH Sarabun New" panose="020B0500040200020003" pitchFamily="34" charset="-34"/>
                        </a:rPr>
                        <a:t>ผล</a:t>
                      </a:r>
                      <a:r>
                        <a:rPr lang="th-TH" sz="1800" b="1" baseline="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ea typeface="Tahoma" pitchFamily="34" charset="0"/>
                          <a:cs typeface="TH Sarabun New" panose="020B0500040200020003" pitchFamily="34" charset="-34"/>
                        </a:rPr>
                        <a:t> </a:t>
                      </a:r>
                      <a:r>
                        <a:rPr lang="en-US" sz="1800" b="1" baseline="0" dirty="0" err="1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ea typeface="Tahoma" pitchFamily="34" charset="0"/>
                          <a:cs typeface="TH Sarabun New" panose="020B0500040200020003" pitchFamily="34" charset="-34"/>
                        </a:rPr>
                        <a:t>Colonoscope</a:t>
                      </a:r>
                      <a:endParaRPr lang="th-TH" sz="1800" b="1" dirty="0">
                        <a:solidFill>
                          <a:schemeClr val="tx1"/>
                        </a:solidFill>
                        <a:latin typeface="TH Sarabun New" panose="020B0500040200020003" pitchFamily="34" charset="-34"/>
                        <a:ea typeface="Tahoma" pitchFamily="34" charset="0"/>
                        <a:cs typeface="TH Sarabun New" panose="020B0500040200020003" pitchFamily="34" charset="-34"/>
                      </a:endParaRPr>
                    </a:p>
                  </a:txBody>
                  <a:tcPr marT="41147" marB="4114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>
                        <a:solidFill>
                          <a:schemeClr val="tx1"/>
                        </a:solidFill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30933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 dirty="0"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TH Sarabun New" panose="020B0500040200020003" pitchFamily="34" charset="-34"/>
                          <a:ea typeface="Tahoma" pitchFamily="34" charset="0"/>
                          <a:cs typeface="TH Sarabun New" panose="020B0500040200020003" pitchFamily="34" charset="-34"/>
                        </a:rPr>
                        <a:t>Normal</a:t>
                      </a:r>
                      <a:endParaRPr lang="th-TH" sz="1800" b="1" dirty="0">
                        <a:latin typeface="TH Sarabun New" panose="020B0500040200020003" pitchFamily="34" charset="-34"/>
                        <a:ea typeface="Tahoma" pitchFamily="34" charset="0"/>
                        <a:cs typeface="TH Sarabun New" panose="020B0500040200020003" pitchFamily="34" charset="-34"/>
                      </a:endParaRPr>
                    </a:p>
                  </a:txBody>
                  <a:tcPr marT="41147" marB="4114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TH Sarabun New" panose="020B0500040200020003" pitchFamily="34" charset="-34"/>
                          <a:ea typeface="Tahoma" pitchFamily="34" charset="0"/>
                          <a:cs typeface="TH Sarabun New" panose="020B0500040200020003" pitchFamily="34" charset="-34"/>
                        </a:rPr>
                        <a:t>Adenomatous</a:t>
                      </a:r>
                    </a:p>
                    <a:p>
                      <a:pPr algn="ctr"/>
                      <a:r>
                        <a:rPr lang="en-US" sz="1800" b="1" dirty="0">
                          <a:latin typeface="TH Sarabun New" panose="020B0500040200020003" pitchFamily="34" charset="-34"/>
                          <a:ea typeface="Tahoma" pitchFamily="34" charset="0"/>
                          <a:cs typeface="TH Sarabun New" panose="020B0500040200020003" pitchFamily="34" charset="-34"/>
                        </a:rPr>
                        <a:t>polyp</a:t>
                      </a:r>
                      <a:endParaRPr lang="th-TH" sz="1800" b="1" dirty="0">
                        <a:latin typeface="TH Sarabun New" panose="020B0500040200020003" pitchFamily="34" charset="-34"/>
                        <a:ea typeface="Tahoma" pitchFamily="34" charset="0"/>
                        <a:cs typeface="TH Sarabun New" panose="020B0500040200020003" pitchFamily="34" charset="-34"/>
                      </a:endParaRPr>
                    </a:p>
                  </a:txBody>
                  <a:tcPr marT="41147" marB="4114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TH Sarabun New" panose="020B0500040200020003" pitchFamily="34" charset="-34"/>
                          <a:ea typeface="Tahoma" pitchFamily="34" charset="0"/>
                          <a:cs typeface="TH Sarabun New" panose="020B0500040200020003" pitchFamily="34" charset="-34"/>
                        </a:rPr>
                        <a:t>Cancer</a:t>
                      </a:r>
                      <a:endParaRPr lang="th-TH" sz="1800" b="1" dirty="0">
                        <a:solidFill>
                          <a:schemeClr val="bg1"/>
                        </a:solidFill>
                        <a:latin typeface="TH Sarabun New" panose="020B0500040200020003" pitchFamily="34" charset="-34"/>
                        <a:ea typeface="Tahoma" pitchFamily="34" charset="0"/>
                        <a:cs typeface="TH Sarabun New" panose="020B0500040200020003" pitchFamily="34" charset="-34"/>
                      </a:endParaRPr>
                    </a:p>
                  </a:txBody>
                  <a:tcPr marT="41147" marB="4114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>
                          <a:latin typeface="TH Sarabun New" panose="020B0500040200020003" pitchFamily="34" charset="-34"/>
                          <a:ea typeface="Tahoma" pitchFamily="34" charset="0"/>
                          <a:cs typeface="TH Sarabun New" panose="020B0500040200020003" pitchFamily="34" charset="-34"/>
                        </a:rPr>
                        <a:t>อื่นๆ</a:t>
                      </a:r>
                    </a:p>
                  </a:txBody>
                  <a:tcPr marT="41147" marB="4114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30933"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ea typeface="Tahoma" pitchFamily="34" charset="0"/>
                          <a:cs typeface="TH Sarabun New" panose="020B0500040200020003" pitchFamily="34" charset="-34"/>
                        </a:rPr>
                        <a:t>รพ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ea typeface="Tahoma" pitchFamily="34" charset="0"/>
                          <a:cs typeface="TH Sarabun New" panose="020B0500040200020003" pitchFamily="34" charset="-34"/>
                        </a:rPr>
                        <a:t>.</a:t>
                      </a:r>
                      <a:r>
                        <a:rPr lang="th-TH" sz="1800" b="1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ea typeface="Tahoma" pitchFamily="34" charset="0"/>
                          <a:cs typeface="TH Sarabun New" panose="020B0500040200020003" pitchFamily="34" charset="-34"/>
                        </a:rPr>
                        <a:t>เพชรบูรณ์</a:t>
                      </a:r>
                    </a:p>
                  </a:txBody>
                  <a:tcPr marT="41147" marB="4114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ea typeface="Tahoma" pitchFamily="34" charset="0"/>
                          <a:cs typeface="TH Sarabun New" panose="020B0500040200020003" pitchFamily="34" charset="-34"/>
                        </a:rPr>
                        <a:t>283</a:t>
                      </a:r>
                    </a:p>
                    <a:p>
                      <a:pPr algn="ctr"/>
                      <a:r>
                        <a:rPr lang="th-TH" sz="1800" b="1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ea typeface="Tahoma" pitchFamily="34" charset="0"/>
                          <a:cs typeface="TH Sarabun New" panose="020B0500040200020003" pitchFamily="34" charset="-34"/>
                        </a:rPr>
                        <a:t>(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ea typeface="Tahoma" pitchFamily="34" charset="0"/>
                          <a:cs typeface="TH Sarabun New" panose="020B0500040200020003" pitchFamily="34" charset="-34"/>
                        </a:rPr>
                        <a:t>case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ea typeface="Tahoma" pitchFamily="34" charset="0"/>
                          <a:cs typeface="TH Sarabun New" panose="020B0500040200020003" pitchFamily="34" charset="-34"/>
                        </a:rPr>
                        <a:t> </a:t>
                      </a:r>
                      <a:r>
                        <a:rPr lang="th-TH" sz="1800" b="1" baseline="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ea typeface="Tahoma" pitchFamily="34" charset="0"/>
                          <a:cs typeface="TH Sarabun New" panose="020B0500040200020003" pitchFamily="34" charset="-34"/>
                        </a:rPr>
                        <a:t>ปี 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ea typeface="Tahoma" pitchFamily="34" charset="0"/>
                          <a:cs typeface="TH Sarabun New" panose="020B0500040200020003" pitchFamily="34" charset="-34"/>
                        </a:rPr>
                        <a:t>63+64+65</a:t>
                      </a:r>
                      <a:r>
                        <a:rPr lang="th-TH" sz="1800" b="1" baseline="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ea typeface="Tahoma" pitchFamily="34" charset="0"/>
                          <a:cs typeface="TH Sarabun New" panose="020B0500040200020003" pitchFamily="34" charset="-34"/>
                        </a:rPr>
                        <a:t>)</a:t>
                      </a:r>
                      <a:endParaRPr lang="th-TH" sz="1800" b="1" dirty="0">
                        <a:solidFill>
                          <a:schemeClr val="tx1"/>
                        </a:solidFill>
                        <a:latin typeface="TH Sarabun New" panose="020B0500040200020003" pitchFamily="34" charset="-34"/>
                        <a:ea typeface="Tahoma" pitchFamily="34" charset="0"/>
                        <a:cs typeface="TH Sarabun New" panose="020B0500040200020003" pitchFamily="34" charset="-34"/>
                      </a:endParaRPr>
                    </a:p>
                  </a:txBody>
                  <a:tcPr marT="41147" marB="4114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142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TH Sarabun New" panose="020B0500040200020003" pitchFamily="34" charset="-34"/>
                        <a:ea typeface="Tahoma" pitchFamily="34" charset="0"/>
                        <a:cs typeface="TH Sarabun New" panose="020B0500040200020003" pitchFamily="34" charset="-34"/>
                      </a:endParaRPr>
                    </a:p>
                    <a:p>
                      <a:pPr algn="ctr"/>
                      <a:r>
                        <a:rPr lang="th-TH" sz="1800" b="1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(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50.18</a:t>
                      </a:r>
                      <a:r>
                        <a:rPr lang="th-TH" sz="1800" b="1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)</a:t>
                      </a:r>
                    </a:p>
                  </a:txBody>
                  <a:tcPr marT="41147" marB="4114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54</a:t>
                      </a:r>
                    </a:p>
                    <a:p>
                      <a:pPr algn="ctr"/>
                      <a:r>
                        <a:rPr lang="th-TH" sz="1800" b="1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(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19.08</a:t>
                      </a:r>
                      <a:r>
                        <a:rPr lang="th-TH" sz="1800" b="1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)</a:t>
                      </a:r>
                    </a:p>
                  </a:txBody>
                  <a:tcPr marT="41147" marB="4114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5</a:t>
                      </a:r>
                    </a:p>
                    <a:p>
                      <a:pPr algn="ctr"/>
                      <a:r>
                        <a:rPr lang="th-TH" sz="1800" b="1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(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1.77</a:t>
                      </a:r>
                      <a:r>
                        <a:rPr lang="th-TH" sz="1800" b="1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)</a:t>
                      </a:r>
                    </a:p>
                  </a:txBody>
                  <a:tcPr marT="41147" marB="4114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82</a:t>
                      </a:r>
                    </a:p>
                    <a:p>
                      <a:pPr algn="ctr"/>
                      <a:r>
                        <a:rPr lang="th-TH" sz="1800" b="1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(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28.98</a:t>
                      </a:r>
                      <a:r>
                        <a:rPr lang="th-TH" sz="1800" b="1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)</a:t>
                      </a:r>
                    </a:p>
                  </a:txBody>
                  <a:tcPr marT="41147" marB="4114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30933"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ea typeface="Tahoma" pitchFamily="34" charset="0"/>
                          <a:cs typeface="TH Sarabun New" panose="020B0500040200020003" pitchFamily="34" charset="-34"/>
                        </a:rPr>
                        <a:t>รพ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ea typeface="Tahoma" pitchFamily="34" charset="0"/>
                          <a:cs typeface="TH Sarabun New" panose="020B0500040200020003" pitchFamily="34" charset="-34"/>
                        </a:rPr>
                        <a:t>.</a:t>
                      </a:r>
                      <a:r>
                        <a:rPr lang="th-TH" sz="1800" b="1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ea typeface="Tahoma" pitchFamily="34" charset="0"/>
                          <a:cs typeface="TH Sarabun New" panose="020B0500040200020003" pitchFamily="34" charset="-34"/>
                        </a:rPr>
                        <a:t>วิเชียรบุรี</a:t>
                      </a:r>
                    </a:p>
                  </a:txBody>
                  <a:tcPr marT="41147" marB="4114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ea typeface="Tahoma" pitchFamily="34" charset="0"/>
                          <a:cs typeface="TH Sarabun New" panose="020B0500040200020003" pitchFamily="34" charset="-34"/>
                        </a:rPr>
                        <a:t>44</a:t>
                      </a:r>
                      <a:endParaRPr lang="th-TH" sz="1800" b="1" dirty="0">
                        <a:solidFill>
                          <a:schemeClr val="tx1"/>
                        </a:solidFill>
                        <a:latin typeface="TH Sarabun New" panose="020B0500040200020003" pitchFamily="34" charset="-34"/>
                        <a:ea typeface="Tahoma" pitchFamily="34" charset="0"/>
                        <a:cs typeface="TH Sarabun New" panose="020B0500040200020003" pitchFamily="34" charset="-34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ea typeface="Tahoma" pitchFamily="34" charset="0"/>
                          <a:cs typeface="TH Sarabun New" panose="020B0500040200020003" pitchFamily="34" charset="-34"/>
                        </a:rPr>
                        <a:t>(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ea typeface="Tahoma" pitchFamily="34" charset="0"/>
                          <a:cs typeface="TH Sarabun New" panose="020B0500040200020003" pitchFamily="34" charset="-34"/>
                        </a:rPr>
                        <a:t>case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ea typeface="Tahoma" pitchFamily="34" charset="0"/>
                          <a:cs typeface="TH Sarabun New" panose="020B0500040200020003" pitchFamily="34" charset="-34"/>
                        </a:rPr>
                        <a:t> </a:t>
                      </a:r>
                      <a:r>
                        <a:rPr lang="th-TH" sz="1800" b="1" baseline="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ea typeface="Tahoma" pitchFamily="34" charset="0"/>
                          <a:cs typeface="TH Sarabun New" panose="020B0500040200020003" pitchFamily="34" charset="-34"/>
                        </a:rPr>
                        <a:t>ปี 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ea typeface="Tahoma" pitchFamily="34" charset="0"/>
                          <a:cs typeface="TH Sarabun New" panose="020B0500040200020003" pitchFamily="34" charset="-34"/>
                        </a:rPr>
                        <a:t>65</a:t>
                      </a:r>
                      <a:r>
                        <a:rPr lang="th-TH" sz="1800" b="1" baseline="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ea typeface="Tahoma" pitchFamily="34" charset="0"/>
                          <a:cs typeface="TH Sarabun New" panose="020B0500040200020003" pitchFamily="34" charset="-34"/>
                        </a:rPr>
                        <a:t>)</a:t>
                      </a:r>
                      <a:endParaRPr lang="th-TH" sz="1800" b="1" dirty="0">
                        <a:solidFill>
                          <a:schemeClr val="tx1"/>
                        </a:solidFill>
                        <a:latin typeface="TH Sarabun New" panose="020B0500040200020003" pitchFamily="34" charset="-34"/>
                        <a:ea typeface="Tahoma" pitchFamily="34" charset="0"/>
                        <a:cs typeface="TH Sarabun New" panose="020B0500040200020003" pitchFamily="34" charset="-34"/>
                      </a:endParaRPr>
                    </a:p>
                  </a:txBody>
                  <a:tcPr marT="41147" marB="4114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28</a:t>
                      </a:r>
                    </a:p>
                    <a:p>
                      <a:pPr algn="ctr"/>
                      <a:r>
                        <a:rPr lang="th-TH" sz="1800" b="1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(</a:t>
                      </a:r>
                      <a:r>
                        <a:rPr lang="en-US" sz="1800" b="1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63.64</a:t>
                      </a:r>
                      <a:r>
                        <a:rPr lang="th-TH" sz="1800" b="1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)</a:t>
                      </a:r>
                    </a:p>
                  </a:txBody>
                  <a:tcPr marT="41147" marB="4114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7</a:t>
                      </a:r>
                    </a:p>
                    <a:p>
                      <a:pPr algn="ctr"/>
                      <a:r>
                        <a:rPr lang="th-TH" sz="1800" b="1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(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15.91</a:t>
                      </a:r>
                      <a:r>
                        <a:rPr lang="th-TH" sz="1800" b="1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)</a:t>
                      </a:r>
                    </a:p>
                  </a:txBody>
                  <a:tcPr marT="41147" marB="4114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</a:t>
                      </a:r>
                    </a:p>
                    <a:p>
                      <a:pPr algn="ctr"/>
                      <a:r>
                        <a:rPr lang="th-TH" sz="1800" b="1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(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2.27</a:t>
                      </a:r>
                      <a:r>
                        <a:rPr lang="th-TH" sz="1800" b="1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)</a:t>
                      </a:r>
                    </a:p>
                  </a:txBody>
                  <a:tcPr marT="41147" marB="4114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8</a:t>
                      </a:r>
                    </a:p>
                    <a:p>
                      <a:pPr algn="ctr"/>
                      <a:r>
                        <a:rPr lang="th-TH" sz="1800" b="1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(</a:t>
                      </a:r>
                      <a:r>
                        <a:rPr lang="en-US" sz="1800" b="1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18.18</a:t>
                      </a:r>
                      <a:r>
                        <a:rPr lang="th-TH" sz="1800" b="1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)</a:t>
                      </a:r>
                    </a:p>
                  </a:txBody>
                  <a:tcPr marT="41147" marB="4114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30933"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ea typeface="Tahoma" pitchFamily="34" charset="0"/>
                          <a:cs typeface="TH Sarabun New" panose="020B0500040200020003" pitchFamily="34" charset="-34"/>
                        </a:rPr>
                        <a:t>ภาพรวม</a:t>
                      </a:r>
                    </a:p>
                  </a:txBody>
                  <a:tcPr marT="41147" marB="4114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ea typeface="Tahoma" pitchFamily="34" charset="0"/>
                          <a:cs typeface="TH Sarabun New" panose="020B0500040200020003" pitchFamily="34" charset="-34"/>
                        </a:rPr>
                        <a:t>327</a:t>
                      </a:r>
                      <a:endParaRPr lang="th-TH" sz="1800" b="1" dirty="0">
                        <a:solidFill>
                          <a:schemeClr val="tx1"/>
                        </a:solidFill>
                        <a:latin typeface="TH Sarabun New" panose="020B0500040200020003" pitchFamily="34" charset="-34"/>
                        <a:ea typeface="Tahoma" pitchFamily="34" charset="0"/>
                        <a:cs typeface="TH Sarabun New" panose="020B0500040200020003" pitchFamily="34" charset="-34"/>
                      </a:endParaRPr>
                    </a:p>
                  </a:txBody>
                  <a:tcPr marT="41147" marB="4114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170</a:t>
                      </a:r>
                    </a:p>
                    <a:p>
                      <a:pPr algn="ctr"/>
                      <a:r>
                        <a:rPr lang="th-TH" sz="1800" b="1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(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51.99</a:t>
                      </a:r>
                      <a:r>
                        <a:rPr lang="th-TH" sz="1800" b="1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)</a:t>
                      </a:r>
                    </a:p>
                  </a:txBody>
                  <a:tcPr marT="41147" marB="4114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61</a:t>
                      </a:r>
                    </a:p>
                    <a:p>
                      <a:pPr algn="ctr"/>
                      <a:r>
                        <a:rPr lang="th-TH" sz="1800" b="1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(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18.65</a:t>
                      </a:r>
                      <a:r>
                        <a:rPr lang="th-TH" sz="1800" b="1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)</a:t>
                      </a:r>
                    </a:p>
                  </a:txBody>
                  <a:tcPr marT="41147" marB="4114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6</a:t>
                      </a:r>
                    </a:p>
                    <a:p>
                      <a:pPr algn="ctr"/>
                      <a:r>
                        <a:rPr lang="th-TH" sz="1800" b="1" dirty="0">
                          <a:solidFill>
                            <a:schemeClr val="bg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(</a:t>
                      </a: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1.83</a:t>
                      </a:r>
                      <a:r>
                        <a:rPr lang="th-TH" sz="1800" b="1" dirty="0">
                          <a:solidFill>
                            <a:schemeClr val="bg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)</a:t>
                      </a:r>
                    </a:p>
                  </a:txBody>
                  <a:tcPr marT="41147" marB="4114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90</a:t>
                      </a:r>
                    </a:p>
                    <a:p>
                      <a:pPr algn="ctr"/>
                      <a:r>
                        <a:rPr lang="th-TH" sz="1800" b="1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(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27.52</a:t>
                      </a:r>
                      <a:r>
                        <a:rPr lang="th-TH" sz="1800" b="1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)</a:t>
                      </a:r>
                    </a:p>
                  </a:txBody>
                  <a:tcPr marT="41147" marB="4114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3" name="ชื่อเรื่อง 1"/>
          <p:cNvSpPr txBox="1">
            <a:spLocks/>
          </p:cNvSpPr>
          <p:nvPr/>
        </p:nvSpPr>
        <p:spPr>
          <a:xfrm>
            <a:off x="197514" y="136567"/>
            <a:ext cx="7668852" cy="78918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t">
            <a:noAutofit/>
          </a:bodyPr>
          <a:lstStyle>
            <a:lvl1pPr algn="l" defTabSz="12191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+mj-cs"/>
              </a:defRPr>
            </a:lvl1pPr>
          </a:lstStyle>
          <a:p>
            <a:pPr algn="ctr">
              <a:defRPr/>
            </a:pPr>
            <a:r>
              <a:rPr lang="th-TH" sz="2400" b="1" dirty="0">
                <a:solidFill>
                  <a:prstClr val="black"/>
                </a:solidFill>
                <a:latin typeface="TH Sarabun New" panose="020B0500040200020003" pitchFamily="34" charset="-34"/>
                <a:ea typeface="Tahoma" pitchFamily="34" charset="0"/>
                <a:cs typeface="TH Sarabun New" panose="020B0500040200020003" pitchFamily="34" charset="-34"/>
              </a:rPr>
              <a:t> ผลการตรวจคัดกรองมะเร็งลำไส้ใหญ่ด้วย </a:t>
            </a:r>
            <a:r>
              <a:rPr lang="en-US" sz="2400" b="1" dirty="0">
                <a:solidFill>
                  <a:prstClr val="black"/>
                </a:solidFill>
                <a:latin typeface="TH Sarabun New" panose="020B0500040200020003" pitchFamily="34" charset="-34"/>
                <a:ea typeface="Tahoma" pitchFamily="34" charset="0"/>
                <a:cs typeface="TH Sarabun New" panose="020B0500040200020003" pitchFamily="34" charset="-34"/>
              </a:rPr>
              <a:t>Colonoscope</a:t>
            </a:r>
            <a:r>
              <a:rPr lang="th-TH" sz="2400" b="1" dirty="0">
                <a:solidFill>
                  <a:prstClr val="black"/>
                </a:solidFill>
                <a:latin typeface="TH Sarabun New" panose="020B0500040200020003" pitchFamily="34" charset="-34"/>
                <a:ea typeface="Tahoma" pitchFamily="34" charset="0"/>
                <a:cs typeface="TH Sarabun New" panose="020B0500040200020003" pitchFamily="34" charset="-34"/>
              </a:rPr>
              <a:t> จังหวัดเพชรบูรณ์ </a:t>
            </a:r>
          </a:p>
          <a:p>
            <a:pPr algn="ctr">
              <a:defRPr/>
            </a:pPr>
            <a:r>
              <a:rPr lang="th-TH" sz="2400" b="1" dirty="0">
                <a:solidFill>
                  <a:prstClr val="black"/>
                </a:solidFill>
                <a:latin typeface="TH Sarabun New" panose="020B0500040200020003" pitchFamily="34" charset="-34"/>
                <a:ea typeface="Tahoma" pitchFamily="34" charset="0"/>
                <a:cs typeface="TH Sarabun New" panose="020B0500040200020003" pitchFamily="34" charset="-34"/>
              </a:rPr>
              <a:t>พื้นที่ดำเนินการ ปี 2565  </a:t>
            </a:r>
          </a:p>
          <a:p>
            <a:pPr algn="ctr">
              <a:defRPr/>
            </a:pPr>
            <a:endParaRPr lang="th-TH" sz="2400" b="1" dirty="0">
              <a:solidFill>
                <a:srgbClr val="FF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4" name="สี่เหลี่ยมผืนผ้ามุมมน 3"/>
          <p:cNvSpPr/>
          <p:nvPr/>
        </p:nvSpPr>
        <p:spPr>
          <a:xfrm>
            <a:off x="2573778" y="4090563"/>
            <a:ext cx="4428492" cy="91810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endParaRPr lang="th-TH" sz="1800" b="1" dirty="0">
              <a:solidFill>
                <a:prstClr val="black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>
              <a:defRPr/>
            </a:pPr>
            <a:r>
              <a:rPr lang="th-TH" sz="1800" b="1" dirty="0">
                <a:solidFill>
                  <a:prstClr val="blac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การดำเนินงาน</a:t>
            </a:r>
            <a:r>
              <a:rPr lang="en-US" sz="1800" b="1" dirty="0">
                <a:solidFill>
                  <a:prstClr val="blac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:</a:t>
            </a:r>
          </a:p>
          <a:p>
            <a:pPr>
              <a:defRPr/>
            </a:pPr>
            <a:r>
              <a:rPr lang="en-US" sz="1800" b="1" dirty="0">
                <a:solidFill>
                  <a:prstClr val="blac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-</a:t>
            </a:r>
            <a:r>
              <a:rPr lang="th-TH" sz="1800" b="1" dirty="0">
                <a:solidFill>
                  <a:prstClr val="blac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โครงการตรวจ </a:t>
            </a:r>
            <a:r>
              <a:rPr lang="en-US" sz="1800" b="1" dirty="0" err="1">
                <a:solidFill>
                  <a:prstClr val="blac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Colonoscope</a:t>
            </a:r>
            <a:r>
              <a:rPr lang="en-US" sz="1800" b="1" dirty="0">
                <a:solidFill>
                  <a:prstClr val="blac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1800" b="1" dirty="0">
                <a:solidFill>
                  <a:prstClr val="blac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รพ</a:t>
            </a:r>
            <a:r>
              <a:rPr lang="en-US" sz="1800" b="1" dirty="0">
                <a:solidFill>
                  <a:prstClr val="blac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.</a:t>
            </a:r>
            <a:r>
              <a:rPr lang="th-TH" sz="1800" b="1" dirty="0">
                <a:solidFill>
                  <a:prstClr val="blac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เพชรบูรณ์ (พ</a:t>
            </a:r>
            <a:r>
              <a:rPr lang="en-US" sz="1800" b="1" dirty="0">
                <a:solidFill>
                  <a:prstClr val="blac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.</a:t>
            </a:r>
            <a:r>
              <a:rPr lang="th-TH" sz="1800" b="1" dirty="0">
                <a:solidFill>
                  <a:prstClr val="blac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ย</a:t>
            </a:r>
            <a:r>
              <a:rPr lang="en-US" sz="1800" b="1" dirty="0">
                <a:solidFill>
                  <a:prstClr val="blac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.64-</a:t>
            </a:r>
            <a:r>
              <a:rPr lang="th-TH" sz="1800" b="1" dirty="0">
                <a:solidFill>
                  <a:prstClr val="blac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</a:t>
            </a:r>
            <a:r>
              <a:rPr lang="en-US" sz="1800" b="1" dirty="0">
                <a:solidFill>
                  <a:prstClr val="blac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.</a:t>
            </a:r>
            <a:r>
              <a:rPr lang="th-TH" sz="1800" b="1" dirty="0">
                <a:solidFill>
                  <a:prstClr val="blac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ย</a:t>
            </a:r>
            <a:r>
              <a:rPr lang="en-US" sz="1800" b="1" dirty="0">
                <a:solidFill>
                  <a:prstClr val="blac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.65</a:t>
            </a:r>
            <a:r>
              <a:rPr lang="th-TH" sz="1800" b="1" dirty="0">
                <a:solidFill>
                  <a:prstClr val="blac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</a:p>
          <a:p>
            <a:pPr>
              <a:defRPr/>
            </a:pPr>
            <a:r>
              <a:rPr lang="en-US" sz="1800" b="1" dirty="0">
                <a:solidFill>
                  <a:prstClr val="blac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-</a:t>
            </a:r>
            <a:r>
              <a:rPr lang="th-TH" sz="1800" b="1" dirty="0">
                <a:solidFill>
                  <a:prstClr val="blac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ศัลยแพทย์ รพ</a:t>
            </a:r>
            <a:r>
              <a:rPr lang="en-US" sz="1800" b="1" dirty="0">
                <a:solidFill>
                  <a:prstClr val="blac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.</a:t>
            </a:r>
            <a:r>
              <a:rPr lang="th-TH" sz="1800" b="1" dirty="0">
                <a:solidFill>
                  <a:prstClr val="blac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เพชรบูรณ์ ช่วย </a:t>
            </a:r>
            <a:r>
              <a:rPr lang="en-US" sz="1800" b="1" dirty="0" err="1">
                <a:solidFill>
                  <a:prstClr val="blac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Colonoscope</a:t>
            </a:r>
            <a:r>
              <a:rPr lang="en-US" sz="1800" b="1" dirty="0">
                <a:solidFill>
                  <a:prstClr val="blac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1800" b="1" dirty="0">
                <a:solidFill>
                  <a:prstClr val="blac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ที่ รพ</a:t>
            </a:r>
            <a:r>
              <a:rPr lang="en-US" sz="1800" b="1" dirty="0">
                <a:solidFill>
                  <a:prstClr val="blac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.</a:t>
            </a:r>
            <a:r>
              <a:rPr lang="th-TH" sz="1800" b="1" dirty="0">
                <a:solidFill>
                  <a:prstClr val="blac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วิเชียรบุรี</a:t>
            </a:r>
          </a:p>
          <a:p>
            <a:pPr>
              <a:defRPr/>
            </a:pPr>
            <a:endParaRPr lang="th-TH" sz="1800" b="1" dirty="0">
              <a:solidFill>
                <a:prstClr val="black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3759882"/>
            <a:ext cx="18902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800" b="1" dirty="0">
                <a:solidFill>
                  <a:prstClr val="blac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Cancer: Stage I = 2 </a:t>
            </a:r>
            <a:endParaRPr lang="th-TH" sz="1800" b="1" dirty="0">
              <a:solidFill>
                <a:prstClr val="black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>
              <a:defRPr/>
            </a:pPr>
            <a:r>
              <a:rPr lang="th-TH" sz="1800" b="1" dirty="0">
                <a:solidFill>
                  <a:prstClr val="blac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ราย </a:t>
            </a:r>
            <a:r>
              <a:rPr lang="en-US" sz="1800" b="1" dirty="0">
                <a:solidFill>
                  <a:prstClr val="blac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Stage II = 1 </a:t>
            </a:r>
            <a:r>
              <a:rPr lang="th-TH" sz="1800" b="1" dirty="0">
                <a:solidFill>
                  <a:prstClr val="blac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ราย </a:t>
            </a:r>
            <a:endParaRPr lang="en-US" sz="1800" b="1" dirty="0">
              <a:solidFill>
                <a:prstClr val="black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>
              <a:defRPr/>
            </a:pPr>
            <a:r>
              <a:rPr lang="en-US" sz="1800" b="1" dirty="0">
                <a:solidFill>
                  <a:prstClr val="blac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Stage IV= 1 </a:t>
            </a:r>
            <a:r>
              <a:rPr lang="th-TH" sz="1800" b="1" dirty="0">
                <a:solidFill>
                  <a:prstClr val="blac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ราย</a:t>
            </a:r>
          </a:p>
          <a:p>
            <a:pPr>
              <a:defRPr/>
            </a:pPr>
            <a:r>
              <a:rPr lang="th-TH" sz="1800" b="1" dirty="0">
                <a:solidFill>
                  <a:prstClr val="blac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ไม่ทราบ </a:t>
            </a:r>
            <a:r>
              <a:rPr lang="en-US" sz="1800" b="1" dirty="0">
                <a:solidFill>
                  <a:prstClr val="blac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stage = 2 </a:t>
            </a:r>
            <a:r>
              <a:rPr lang="th-TH" sz="1800" b="1" dirty="0">
                <a:solidFill>
                  <a:prstClr val="blac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ราย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F8B5202-9FFE-E332-1BD1-0DC1BFF726E5}"/>
              </a:ext>
            </a:extLst>
          </p:cNvPr>
          <p:cNvSpPr txBox="1"/>
          <p:nvPr/>
        </p:nvSpPr>
        <p:spPr>
          <a:xfrm>
            <a:off x="5867400" y="3747392"/>
            <a:ext cx="2743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dirty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ที่มา</a:t>
            </a:r>
            <a:r>
              <a:rPr lang="en-US" sz="1600" dirty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: </a:t>
            </a:r>
            <a:r>
              <a:rPr lang="th-TH" sz="1600" dirty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ข้อมูลรายงานจากหน่วยบริการ, 2565</a:t>
            </a:r>
          </a:p>
        </p:txBody>
      </p:sp>
    </p:spTree>
    <p:extLst>
      <p:ext uri="{BB962C8B-B14F-4D97-AF65-F5344CB8AC3E}">
        <p14:creationId xmlns:p14="http://schemas.microsoft.com/office/powerpoint/2010/main" val="1455933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>
            <a:extLst>
              <a:ext uri="{FF2B5EF4-FFF2-40B4-BE49-F238E27FC236}">
                <a16:creationId xmlns:a16="http://schemas.microsoft.com/office/drawing/2014/main" xmlns="" id="{F0061B16-3E01-35DB-884D-692DC55B5FC6}"/>
              </a:ext>
            </a:extLst>
          </p:cNvPr>
          <p:cNvSpPr txBox="1">
            <a:spLocks/>
          </p:cNvSpPr>
          <p:nvPr/>
        </p:nvSpPr>
        <p:spPr>
          <a:xfrm>
            <a:off x="290145" y="0"/>
            <a:ext cx="8537329" cy="849083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t">
            <a:noAutofit/>
          </a:bodyPr>
          <a:lstStyle>
            <a:lvl1pPr algn="l" defTabSz="12191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+mj-cs"/>
              </a:defRPr>
            </a:lvl1pPr>
          </a:lstStyle>
          <a:p>
            <a:pPr algn="ctr" defTabSz="914378">
              <a:defRPr/>
            </a:pPr>
            <a:r>
              <a:rPr lang="th-TH" sz="2400" b="1" dirty="0">
                <a:solidFill>
                  <a:prstClr val="white"/>
                </a:solidFill>
                <a:latin typeface="Angsana New" panose="02020603050405020304" pitchFamily="18" charset="-34"/>
                <a:ea typeface="Tahoma" pitchFamily="34" charset="0"/>
              </a:rPr>
              <a:t> โครงการความร่วมมือ ส่องกล้องตรวจมะเร็งลำไส้</a:t>
            </a:r>
            <a:r>
              <a:rPr lang="th-TH" sz="2400" b="1" dirty="0" smtClean="0">
                <a:solidFill>
                  <a:prstClr val="white"/>
                </a:solidFill>
                <a:latin typeface="Angsana New" panose="02020603050405020304" pitchFamily="18" charset="-34"/>
                <a:ea typeface="Tahoma" pitchFamily="34" charset="0"/>
              </a:rPr>
              <a:t>ใหญ่ (</a:t>
            </a:r>
            <a:r>
              <a:rPr lang="en-US" sz="2400" b="1" dirty="0">
                <a:solidFill>
                  <a:prstClr val="white"/>
                </a:solidFill>
                <a:latin typeface="Angsana New" panose="02020603050405020304" pitchFamily="18" charset="-34"/>
                <a:ea typeface="Tahoma" pitchFamily="34" charset="0"/>
                <a:cs typeface="Angsana New" panose="02020603050405020304" pitchFamily="18" charset="-34"/>
              </a:rPr>
              <a:t>Colonoscopy</a:t>
            </a:r>
            <a:r>
              <a:rPr lang="th-TH" sz="2400" b="1" dirty="0">
                <a:solidFill>
                  <a:prstClr val="white"/>
                </a:solidFill>
                <a:latin typeface="Angsana New" panose="02020603050405020304" pitchFamily="18" charset="-34"/>
                <a:ea typeface="Tahoma" pitchFamily="34" charset="0"/>
              </a:rPr>
              <a:t>) </a:t>
            </a:r>
          </a:p>
          <a:p>
            <a:pPr algn="ctr" defTabSz="914378">
              <a:defRPr/>
            </a:pPr>
            <a:r>
              <a:rPr lang="th-TH" sz="2400" b="1" dirty="0">
                <a:solidFill>
                  <a:prstClr val="white"/>
                </a:solidFill>
                <a:latin typeface="Angsana New" panose="02020603050405020304" pitchFamily="18" charset="-34"/>
                <a:ea typeface="Tahoma" pitchFamily="34" charset="0"/>
              </a:rPr>
              <a:t>วันที่ </a:t>
            </a:r>
            <a:r>
              <a:rPr lang="en-US" sz="2400" b="1" dirty="0">
                <a:solidFill>
                  <a:prstClr val="white"/>
                </a:solidFill>
                <a:latin typeface="Angsana New" panose="02020603050405020304" pitchFamily="18" charset="-34"/>
                <a:ea typeface="Tahoma" pitchFamily="34" charset="0"/>
                <a:cs typeface="Angsana New" panose="02020603050405020304" pitchFamily="18" charset="-34"/>
              </a:rPr>
              <a:t>7-12 </a:t>
            </a:r>
            <a:r>
              <a:rPr lang="th-TH" sz="2400" b="1" dirty="0">
                <a:solidFill>
                  <a:prstClr val="white"/>
                </a:solidFill>
                <a:latin typeface="Angsana New" panose="02020603050405020304" pitchFamily="18" charset="-34"/>
                <a:ea typeface="Tahoma" pitchFamily="34" charset="0"/>
              </a:rPr>
              <a:t>ก</a:t>
            </a:r>
            <a:r>
              <a:rPr lang="en-US" sz="2400" b="1" dirty="0">
                <a:solidFill>
                  <a:prstClr val="white"/>
                </a:solidFill>
                <a:latin typeface="Angsana New" panose="02020603050405020304" pitchFamily="18" charset="-34"/>
                <a:ea typeface="Tahoma" pitchFamily="34" charset="0"/>
                <a:cs typeface="Angsana New" panose="02020603050405020304" pitchFamily="18" charset="-34"/>
              </a:rPr>
              <a:t>.</a:t>
            </a:r>
            <a:r>
              <a:rPr lang="th-TH" sz="2400" b="1" dirty="0">
                <a:solidFill>
                  <a:prstClr val="white"/>
                </a:solidFill>
                <a:latin typeface="Angsana New" panose="02020603050405020304" pitchFamily="18" charset="-34"/>
                <a:ea typeface="Tahoma" pitchFamily="34" charset="0"/>
              </a:rPr>
              <a:t>ค</a:t>
            </a:r>
            <a:r>
              <a:rPr lang="en-US" sz="2400" b="1" dirty="0">
                <a:solidFill>
                  <a:prstClr val="white"/>
                </a:solidFill>
                <a:latin typeface="Angsana New" panose="02020603050405020304" pitchFamily="18" charset="-34"/>
                <a:ea typeface="Tahoma" pitchFamily="34" charset="0"/>
                <a:cs typeface="Angsana New" panose="02020603050405020304" pitchFamily="18" charset="-34"/>
              </a:rPr>
              <a:t>.2565 </a:t>
            </a:r>
            <a:r>
              <a:rPr lang="th-TH" sz="2400" b="1" dirty="0">
                <a:solidFill>
                  <a:prstClr val="white"/>
                </a:solidFill>
                <a:latin typeface="Angsana New" panose="02020603050405020304" pitchFamily="18" charset="-34"/>
                <a:ea typeface="Tahoma" pitchFamily="34" charset="0"/>
              </a:rPr>
              <a:t>จังหวัดเพชรบูรณ์ </a:t>
            </a:r>
          </a:p>
          <a:p>
            <a:pPr algn="ctr" defTabSz="914378">
              <a:defRPr/>
            </a:pPr>
            <a:endParaRPr lang="th-TH" sz="2400" b="1" dirty="0">
              <a:solidFill>
                <a:prstClr val="white"/>
              </a:solidFill>
              <a:latin typeface="Angsana New" panose="02020603050405020304" pitchFamily="18" charset="-34"/>
              <a:ea typeface="Tahoma" pitchFamily="34" charset="0"/>
            </a:endParaRPr>
          </a:p>
          <a:p>
            <a:pPr algn="ctr" defTabSz="914378">
              <a:defRPr/>
            </a:pPr>
            <a:endParaRPr lang="th-TH" sz="2400" b="1" dirty="0">
              <a:solidFill>
                <a:prstClr val="white"/>
              </a:solidFill>
              <a:latin typeface="Angsana New" panose="02020603050405020304" pitchFamily="18" charset="-34"/>
            </a:endParaRPr>
          </a:p>
        </p:txBody>
      </p:sp>
      <p:graphicFrame>
        <p:nvGraphicFramePr>
          <p:cNvPr id="5" name="ตาราง 3">
            <a:extLst>
              <a:ext uri="{FF2B5EF4-FFF2-40B4-BE49-F238E27FC236}">
                <a16:creationId xmlns:a16="http://schemas.microsoft.com/office/drawing/2014/main" xmlns="" id="{B2996C54-B016-A84C-DCD7-4440A877D5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3892135"/>
              </p:ext>
            </p:extLst>
          </p:nvPr>
        </p:nvGraphicFramePr>
        <p:xfrm>
          <a:off x="290146" y="900594"/>
          <a:ext cx="8537329" cy="30449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691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8437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1309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5070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3876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921919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95836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2319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56613">
                <a:tc rowSpan="3">
                  <a:txBody>
                    <a:bodyPr/>
                    <a:lstStyle/>
                    <a:p>
                      <a:pPr algn="ctr"/>
                      <a:r>
                        <a:rPr lang="th-TH" sz="1800" b="1" baseline="0" dirty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ea typeface="Tahoma" pitchFamily="34" charset="0"/>
                          <a:cs typeface="Angsana New" panose="02020603050405020304" pitchFamily="18" charset="-34"/>
                        </a:rPr>
                        <a:t>หน่วยบริการ</a:t>
                      </a:r>
                    </a:p>
                  </a:txBody>
                  <a:tcPr marL="68580" marR="68580" marT="41147" marB="4114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800" b="1" dirty="0" err="1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ea typeface="Tahoma" pitchFamily="34" charset="0"/>
                          <a:cs typeface="Angsana New" panose="02020603050405020304" pitchFamily="18" charset="-34"/>
                        </a:rPr>
                        <a:t>Colonoscope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Angsana New" panose="02020603050405020304" pitchFamily="18" charset="-34"/>
                        <a:ea typeface="Tahoma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41147" marB="4114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th-TH" sz="1800" b="1" dirty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ea typeface="Tahoma" pitchFamily="34" charset="0"/>
                          <a:cs typeface="Angsana New" panose="02020603050405020304" pitchFamily="18" charset="-34"/>
                        </a:rPr>
                        <a:t>ผล</a:t>
                      </a:r>
                      <a:r>
                        <a:rPr lang="th-TH" sz="1800" b="1" baseline="0" dirty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ea typeface="Tahoma" pitchFamily="34" charset="0"/>
                          <a:cs typeface="Angsana New" panose="02020603050405020304" pitchFamily="18" charset="-34"/>
                        </a:rPr>
                        <a:t> </a:t>
                      </a:r>
                      <a:r>
                        <a:rPr lang="en-US" sz="1800" b="1" baseline="0" dirty="0" err="1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ea typeface="Tahoma" pitchFamily="34" charset="0"/>
                          <a:cs typeface="Angsana New" panose="02020603050405020304" pitchFamily="18" charset="-34"/>
                        </a:rPr>
                        <a:t>Colonoscope</a:t>
                      </a:r>
                      <a:endParaRPr lang="th-TH" sz="1800" b="1" dirty="0">
                        <a:solidFill>
                          <a:schemeClr val="tx1"/>
                        </a:solidFill>
                        <a:latin typeface="Angsana New" panose="02020603050405020304" pitchFamily="18" charset="-34"/>
                        <a:ea typeface="Tahoma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41147" marB="4114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>
                        <a:solidFill>
                          <a:schemeClr val="tx1"/>
                        </a:solidFill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6613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 dirty="0"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Angsana New" panose="02020603050405020304" pitchFamily="18" charset="-34"/>
                          <a:ea typeface="Tahoma" pitchFamily="34" charset="0"/>
                          <a:cs typeface="Angsana New" panose="02020603050405020304" pitchFamily="18" charset="-34"/>
                        </a:rPr>
                        <a:t>Normal</a:t>
                      </a:r>
                      <a:endParaRPr lang="th-TH" sz="1800" b="1" dirty="0">
                        <a:latin typeface="Angsana New" panose="02020603050405020304" pitchFamily="18" charset="-34"/>
                        <a:ea typeface="Tahoma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41147" marB="4114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Angsana New" panose="02020603050405020304" pitchFamily="18" charset="-34"/>
                          <a:ea typeface="Tahoma" pitchFamily="34" charset="0"/>
                          <a:cs typeface="Angsana New" panose="02020603050405020304" pitchFamily="18" charset="-34"/>
                        </a:rPr>
                        <a:t>Adenomatous polyp</a:t>
                      </a:r>
                      <a:endParaRPr lang="th-TH" sz="1800" b="1" dirty="0">
                        <a:latin typeface="Angsana New" panose="02020603050405020304" pitchFamily="18" charset="-34"/>
                        <a:ea typeface="Tahoma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41147" marB="4114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Angsana New" panose="02020603050405020304" pitchFamily="18" charset="-34"/>
                          <a:ea typeface="Tahoma" pitchFamily="34" charset="0"/>
                          <a:cs typeface="Angsana New" panose="02020603050405020304" pitchFamily="18" charset="-34"/>
                        </a:rPr>
                        <a:t>Cancer</a:t>
                      </a:r>
                      <a:endParaRPr lang="th-TH" sz="1800" b="1" dirty="0">
                        <a:solidFill>
                          <a:schemeClr val="bg1"/>
                        </a:solidFill>
                        <a:latin typeface="Angsana New" panose="02020603050405020304" pitchFamily="18" charset="-34"/>
                        <a:ea typeface="Tahoma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41147" marB="4114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1800" b="1" dirty="0">
                          <a:latin typeface="Angsana New" panose="02020603050405020304" pitchFamily="18" charset="-34"/>
                          <a:ea typeface="Tahoma" pitchFamily="34" charset="0"/>
                          <a:cs typeface="Angsana New" panose="02020603050405020304" pitchFamily="18" charset="-34"/>
                        </a:rPr>
                        <a:t>อื่นๆ</a:t>
                      </a:r>
                    </a:p>
                  </a:txBody>
                  <a:tcPr marL="68580" marR="68580" marT="41147" marB="4114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30933">
                <a:tc vMerge="1">
                  <a:txBody>
                    <a:bodyPr/>
                    <a:lstStyle/>
                    <a:p>
                      <a:pPr algn="ctr"/>
                      <a:endParaRPr lang="th-TH" sz="2400" b="1" baseline="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ea typeface="Tahoma" pitchFamily="34" charset="0"/>
                        <a:cs typeface="TH SarabunPSK" panose="020B0500040200020003" pitchFamily="34" charset="-34"/>
                      </a:endParaRPr>
                    </a:p>
                  </a:txBody>
                  <a:tcPr marT="54862" marB="5486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ea typeface="Tahoma" pitchFamily="34" charset="0"/>
                        <a:cs typeface="TH SarabunPSK" panose="020B0500040200020003" pitchFamily="34" charset="-34"/>
                      </a:endParaRPr>
                    </a:p>
                  </a:txBody>
                  <a:tcPr marT="54862" marB="5486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th-TH" sz="2400" b="1" dirty="0">
                        <a:latin typeface="TH SarabunPSK" panose="020B0500040200020003" pitchFamily="34" charset="-34"/>
                        <a:ea typeface="Tahoma" pitchFamily="34" charset="0"/>
                        <a:cs typeface="TH SarabunPSK" panose="020B0500040200020003" pitchFamily="34" charset="-34"/>
                      </a:endParaRPr>
                    </a:p>
                  </a:txBody>
                  <a:tcPr marT="54862" marB="5486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Angsana New" panose="02020603050405020304" pitchFamily="18" charset="-34"/>
                          <a:ea typeface="Tahoma" pitchFamily="34" charset="0"/>
                          <a:cs typeface="Angsana New" panose="02020603050405020304" pitchFamily="18" charset="-34"/>
                        </a:rPr>
                        <a:t>Tubular</a:t>
                      </a:r>
                      <a:r>
                        <a:rPr lang="en-US" sz="1800" b="1" baseline="0" dirty="0">
                          <a:latin typeface="Angsana New" panose="02020603050405020304" pitchFamily="18" charset="-34"/>
                          <a:ea typeface="Tahoma" pitchFamily="34" charset="0"/>
                          <a:cs typeface="Angsana New" panose="02020603050405020304" pitchFamily="18" charset="-34"/>
                        </a:rPr>
                        <a:t> adenoma</a:t>
                      </a:r>
                      <a:endParaRPr lang="th-TH" sz="1800" b="1" dirty="0">
                        <a:latin typeface="Angsana New" panose="02020603050405020304" pitchFamily="18" charset="-34"/>
                        <a:ea typeface="Tahoma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41147" marB="4114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err="1">
                          <a:latin typeface="Angsana New" panose="02020603050405020304" pitchFamily="18" charset="-34"/>
                          <a:ea typeface="Tahoma" pitchFamily="34" charset="0"/>
                          <a:cs typeface="Angsana New" panose="02020603050405020304" pitchFamily="18" charset="-34"/>
                        </a:rPr>
                        <a:t>Tubulovillous</a:t>
                      </a:r>
                      <a:endParaRPr lang="en-US" sz="1500" b="1" dirty="0">
                        <a:latin typeface="Angsana New" panose="02020603050405020304" pitchFamily="18" charset="-34"/>
                        <a:ea typeface="Tahoma" pitchFamily="34" charset="0"/>
                        <a:cs typeface="Angsana New" panose="02020603050405020304" pitchFamily="18" charset="-34"/>
                      </a:endParaRPr>
                    </a:p>
                    <a:p>
                      <a:pPr algn="ctr"/>
                      <a:r>
                        <a:rPr lang="en-US" sz="1500" b="1" dirty="0">
                          <a:latin typeface="Angsana New" panose="02020603050405020304" pitchFamily="18" charset="-34"/>
                          <a:ea typeface="Tahoma" pitchFamily="34" charset="0"/>
                          <a:cs typeface="Angsana New" panose="02020603050405020304" pitchFamily="18" charset="-34"/>
                        </a:rPr>
                        <a:t>adenoma</a:t>
                      </a:r>
                      <a:endParaRPr lang="th-TH" sz="1500" b="1" dirty="0">
                        <a:latin typeface="Angsana New" panose="02020603050405020304" pitchFamily="18" charset="-34"/>
                        <a:ea typeface="Tahoma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41147" marB="4114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Angsana New" panose="02020603050405020304" pitchFamily="18" charset="-34"/>
                          <a:ea typeface="Tahoma" pitchFamily="34" charset="0"/>
                          <a:cs typeface="Angsana New" panose="02020603050405020304" pitchFamily="18" charset="-34"/>
                        </a:rPr>
                        <a:t>Serrated polyp</a:t>
                      </a:r>
                      <a:endParaRPr lang="th-TH" sz="1800" b="1" dirty="0">
                        <a:latin typeface="Angsana New" panose="02020603050405020304" pitchFamily="18" charset="-34"/>
                        <a:ea typeface="Tahoma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41147" marB="4114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th-TH" sz="2400" b="1" dirty="0">
                        <a:latin typeface="TH SarabunPSK" panose="020B0500040200020003" pitchFamily="34" charset="-34"/>
                        <a:ea typeface="Tahoma" pitchFamily="34" charset="0"/>
                        <a:cs typeface="TH SarabunPSK" panose="020B0500040200020003" pitchFamily="34" charset="-34"/>
                      </a:endParaRPr>
                    </a:p>
                  </a:txBody>
                  <a:tcPr marT="54862" marB="5486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th-TH" sz="2400" b="1" dirty="0">
                        <a:latin typeface="TH SarabunPSK" panose="020B0500040200020003" pitchFamily="34" charset="-34"/>
                        <a:ea typeface="Tahoma" pitchFamily="34" charset="0"/>
                        <a:cs typeface="TH SarabunPSK" panose="020B0500040200020003" pitchFamily="34" charset="-34"/>
                      </a:endParaRPr>
                    </a:p>
                  </a:txBody>
                  <a:tcPr marT="54862" marB="5486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6613"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ea typeface="Tahoma" pitchFamily="34" charset="0"/>
                          <a:cs typeface="Angsana New" panose="02020603050405020304" pitchFamily="18" charset="-34"/>
                        </a:rPr>
                        <a:t>รพ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ea typeface="Tahoma" pitchFamily="34" charset="0"/>
                          <a:cs typeface="Angsana New" panose="02020603050405020304" pitchFamily="18" charset="-34"/>
                        </a:rPr>
                        <a:t>.</a:t>
                      </a:r>
                      <a:r>
                        <a:rPr lang="th-TH" sz="1800" b="1" dirty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ea typeface="Tahoma" pitchFamily="34" charset="0"/>
                          <a:cs typeface="Angsana New" panose="02020603050405020304" pitchFamily="18" charset="-34"/>
                        </a:rPr>
                        <a:t>เพชรบูรณ์</a:t>
                      </a:r>
                    </a:p>
                  </a:txBody>
                  <a:tcPr marL="68580" marR="68580" marT="41147" marB="4114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ea typeface="Tahoma" pitchFamily="34" charset="0"/>
                          <a:cs typeface="Angsana New" panose="02020603050405020304" pitchFamily="18" charset="-34"/>
                        </a:rPr>
                        <a:t>103</a:t>
                      </a:r>
                      <a:endParaRPr lang="th-TH" sz="1800" b="1" dirty="0">
                        <a:solidFill>
                          <a:schemeClr val="tx1"/>
                        </a:solidFill>
                        <a:latin typeface="Angsana New" panose="02020603050405020304" pitchFamily="18" charset="-34"/>
                        <a:ea typeface="Tahoma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41147" marB="4114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32</a:t>
                      </a:r>
                      <a:endParaRPr lang="th-TH" sz="1800" b="1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68580" marR="68580" marT="41147" marB="4114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27</a:t>
                      </a:r>
                      <a:endParaRPr lang="th-TH" sz="1800" b="1" dirty="0">
                        <a:solidFill>
                          <a:schemeClr val="tx1"/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68580" marR="68580" marT="41147" marB="4114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5</a:t>
                      </a:r>
                      <a:endParaRPr lang="th-TH" sz="1800" b="1" dirty="0">
                        <a:solidFill>
                          <a:schemeClr val="tx1"/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68580" marR="68580" marT="41147" marB="4114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</a:t>
                      </a:r>
                      <a:endParaRPr lang="th-TH" sz="1800" b="1" dirty="0">
                        <a:solidFill>
                          <a:schemeClr val="tx1"/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68580" marR="68580" marT="41147" marB="4114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3</a:t>
                      </a:r>
                    </a:p>
                  </a:txBody>
                  <a:tcPr marL="68580" marR="68580" marT="41147" marB="4114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34</a:t>
                      </a:r>
                      <a:endParaRPr lang="th-TH" sz="1800" b="1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68580" marR="68580" marT="41147" marB="4114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6613"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ea typeface="Tahoma" pitchFamily="34" charset="0"/>
                          <a:cs typeface="Angsana New" panose="02020603050405020304" pitchFamily="18" charset="-34"/>
                        </a:rPr>
                        <a:t>รพ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ea typeface="Tahoma" pitchFamily="34" charset="0"/>
                          <a:cs typeface="Angsana New" panose="02020603050405020304" pitchFamily="18" charset="-34"/>
                        </a:rPr>
                        <a:t>.</a:t>
                      </a:r>
                      <a:r>
                        <a:rPr lang="th-TH" sz="1800" b="1" dirty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ea typeface="Tahoma" pitchFamily="34" charset="0"/>
                          <a:cs typeface="Angsana New" panose="02020603050405020304" pitchFamily="18" charset="-34"/>
                        </a:rPr>
                        <a:t>วิเชียรบุรี</a:t>
                      </a:r>
                    </a:p>
                  </a:txBody>
                  <a:tcPr marL="68580" marR="68580" marT="41147" marB="4114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ea typeface="Tahoma" pitchFamily="34" charset="0"/>
                          <a:cs typeface="Angsana New" panose="02020603050405020304" pitchFamily="18" charset="-34"/>
                        </a:rPr>
                        <a:t>99</a:t>
                      </a:r>
                      <a:endParaRPr lang="th-TH" sz="1800" b="1" dirty="0">
                        <a:solidFill>
                          <a:schemeClr val="tx1"/>
                        </a:solidFill>
                        <a:latin typeface="Angsana New" panose="02020603050405020304" pitchFamily="18" charset="-34"/>
                        <a:ea typeface="Tahoma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41147" marB="4114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30</a:t>
                      </a:r>
                      <a:endParaRPr lang="th-TH" sz="1800" b="1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68580" marR="68580" marT="41147" marB="4114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29</a:t>
                      </a:r>
                      <a:endParaRPr lang="th-TH" sz="1800" b="1" dirty="0">
                        <a:solidFill>
                          <a:schemeClr val="tx1"/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68580" marR="68580" marT="41147" marB="4114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0</a:t>
                      </a:r>
                      <a:endParaRPr lang="th-TH" sz="1800" b="1" dirty="0">
                        <a:solidFill>
                          <a:schemeClr val="tx1"/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68580" marR="68580" marT="41147" marB="4114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0</a:t>
                      </a:r>
                      <a:endParaRPr lang="th-TH" sz="1800" b="1" dirty="0">
                        <a:solidFill>
                          <a:schemeClr val="tx1"/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68580" marR="68580" marT="41147" marB="4114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0</a:t>
                      </a:r>
                      <a:endParaRPr lang="th-TH" sz="1800" b="1" dirty="0">
                        <a:solidFill>
                          <a:schemeClr val="tx1"/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68580" marR="68580" marT="41147" marB="4114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40</a:t>
                      </a:r>
                      <a:endParaRPr lang="th-TH" sz="1800" b="1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68580" marR="68580" marT="41147" marB="4114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56613"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ea typeface="Tahoma" pitchFamily="34" charset="0"/>
                          <a:cs typeface="Angsana New" panose="02020603050405020304" pitchFamily="18" charset="-34"/>
                        </a:rPr>
                        <a:t>รพ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ea typeface="Tahoma" pitchFamily="34" charset="0"/>
                          <a:cs typeface="Angsana New" panose="02020603050405020304" pitchFamily="18" charset="-34"/>
                        </a:rPr>
                        <a:t>.</a:t>
                      </a:r>
                      <a:r>
                        <a:rPr lang="th-TH" sz="1800" b="1" dirty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ea typeface="Tahoma" pitchFamily="34" charset="0"/>
                          <a:cs typeface="Angsana New" panose="02020603050405020304" pitchFamily="18" charset="-34"/>
                        </a:rPr>
                        <a:t>หล่มสัก</a:t>
                      </a:r>
                    </a:p>
                  </a:txBody>
                  <a:tcPr marL="68580" marR="68580" marT="41147" marB="4114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ea typeface="Tahoma" pitchFamily="34" charset="0"/>
                          <a:cs typeface="Angsana New" panose="02020603050405020304" pitchFamily="18" charset="-34"/>
                        </a:rPr>
                        <a:t>119</a:t>
                      </a:r>
                      <a:endParaRPr lang="th-TH" sz="1800" b="1" dirty="0">
                        <a:solidFill>
                          <a:schemeClr val="tx1"/>
                        </a:solidFill>
                        <a:latin typeface="Angsana New" panose="02020603050405020304" pitchFamily="18" charset="-34"/>
                        <a:ea typeface="Tahoma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41147" marB="4114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56</a:t>
                      </a:r>
                      <a:endParaRPr lang="th-TH" sz="1800" b="1" dirty="0">
                        <a:solidFill>
                          <a:schemeClr val="tx1"/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68580" marR="68580" marT="41147" marB="4114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28</a:t>
                      </a:r>
                      <a:endParaRPr lang="th-TH" sz="1800" b="1" dirty="0">
                        <a:solidFill>
                          <a:schemeClr val="tx1"/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68580" marR="68580" marT="41147" marB="4114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4</a:t>
                      </a:r>
                      <a:endParaRPr lang="th-TH" sz="1800" b="1" dirty="0">
                        <a:solidFill>
                          <a:schemeClr val="tx1"/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68580" marR="68580" marT="41147" marB="4114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</a:t>
                      </a:r>
                      <a:endParaRPr lang="th-TH" sz="1800" b="1" dirty="0">
                        <a:solidFill>
                          <a:schemeClr val="tx1"/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68580" marR="68580" marT="41147" marB="4114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</a:t>
                      </a:r>
                      <a:endParaRPr lang="th-TH" sz="1800" b="1" dirty="0">
                        <a:solidFill>
                          <a:schemeClr val="tx1"/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68580" marR="68580" marT="41147" marB="4114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28</a:t>
                      </a:r>
                      <a:endParaRPr lang="th-TH" sz="1800" b="1" dirty="0">
                        <a:solidFill>
                          <a:schemeClr val="tx1"/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68580" marR="68580" marT="41147" marB="4114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30933"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ea typeface="Tahoma" pitchFamily="34" charset="0"/>
                          <a:cs typeface="Angsana New" panose="02020603050405020304" pitchFamily="18" charset="-34"/>
                        </a:rPr>
                        <a:t>ภาพรวม</a:t>
                      </a:r>
                    </a:p>
                  </a:txBody>
                  <a:tcPr marL="68580" marR="68580" marT="41147" marB="4114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ea typeface="Tahoma" pitchFamily="34" charset="0"/>
                          <a:cs typeface="Angsana New" panose="02020603050405020304" pitchFamily="18" charset="-34"/>
                        </a:rPr>
                        <a:t>321</a:t>
                      </a:r>
                    </a:p>
                  </a:txBody>
                  <a:tcPr marL="68580" marR="68580" marT="41147" marB="4114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118</a:t>
                      </a:r>
                    </a:p>
                    <a:p>
                      <a:pPr algn="ctr"/>
                      <a:r>
                        <a:rPr lang="th-TH" sz="1800" b="1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(</a:t>
                      </a:r>
                      <a:r>
                        <a:rPr lang="en-US" sz="1800" b="1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36.76%</a:t>
                      </a:r>
                      <a:r>
                        <a:rPr lang="th-TH" sz="1800" b="1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)</a:t>
                      </a:r>
                      <a:endParaRPr lang="en-US" sz="1800" b="1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68580" marR="68580" marT="41147" marB="4114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84</a:t>
                      </a:r>
                      <a:endParaRPr lang="th-TH" sz="1800" b="1" dirty="0">
                        <a:solidFill>
                          <a:schemeClr val="tx1"/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  <a:p>
                      <a:pPr algn="ctr"/>
                      <a:r>
                        <a:rPr lang="th-TH" sz="1800" b="1" dirty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(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26.17%</a:t>
                      </a:r>
                      <a:r>
                        <a:rPr lang="th-TH" sz="1800" b="1" dirty="0" smtClean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)</a:t>
                      </a:r>
                      <a:endParaRPr lang="th-TH" sz="1800" b="1" dirty="0">
                        <a:solidFill>
                          <a:schemeClr val="tx1"/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68580" marR="68580" marT="41147" marB="4114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9</a:t>
                      </a:r>
                      <a:endParaRPr lang="th-TH" sz="1800" b="1" dirty="0">
                        <a:solidFill>
                          <a:schemeClr val="tx1"/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  <a:p>
                      <a:pPr algn="ctr"/>
                      <a:r>
                        <a:rPr lang="th-TH" sz="1800" b="1" dirty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(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2.8%</a:t>
                      </a:r>
                      <a:r>
                        <a:rPr lang="th-TH" sz="1800" b="1" dirty="0" smtClean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)</a:t>
                      </a:r>
                      <a:endParaRPr lang="th-TH" sz="1800" b="1" dirty="0">
                        <a:solidFill>
                          <a:schemeClr val="tx1"/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68580" marR="68580" marT="41147" marB="4114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3</a:t>
                      </a:r>
                      <a:endParaRPr lang="th-TH" sz="1800" b="1" dirty="0">
                        <a:solidFill>
                          <a:schemeClr val="tx1"/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  <a:p>
                      <a:pPr algn="ctr"/>
                      <a:r>
                        <a:rPr lang="th-TH" sz="1800" b="1" dirty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(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0.93%</a:t>
                      </a:r>
                      <a:r>
                        <a:rPr lang="th-TH" sz="1800" b="1" dirty="0" smtClean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)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68580" marR="68580" marT="41147" marB="4114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>
                          <a:solidFill>
                            <a:schemeClr val="bg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4</a:t>
                      </a:r>
                    </a:p>
                    <a:p>
                      <a:pPr algn="ctr"/>
                      <a:r>
                        <a:rPr lang="th-TH" sz="1800" b="1" dirty="0">
                          <a:solidFill>
                            <a:schemeClr val="bg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(</a:t>
                      </a:r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1.</a:t>
                      </a:r>
                      <a:r>
                        <a:rPr lang="th-TH" sz="1800" b="1" dirty="0" smtClean="0">
                          <a:solidFill>
                            <a:schemeClr val="bg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25</a:t>
                      </a:r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%</a:t>
                      </a:r>
                      <a:r>
                        <a:rPr lang="th-TH" sz="1800" b="1" dirty="0" smtClean="0">
                          <a:solidFill>
                            <a:schemeClr val="bg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)</a:t>
                      </a:r>
                      <a:endParaRPr lang="th-TH" sz="1800" b="1" dirty="0">
                        <a:solidFill>
                          <a:schemeClr val="bg1"/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68580" marR="68580" marT="41147" marB="4114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102</a:t>
                      </a:r>
                      <a:endParaRPr lang="th-TH" sz="1800" b="1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  <a:p>
                      <a:pPr algn="ctr"/>
                      <a:r>
                        <a:rPr lang="th-TH" sz="1800" b="1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(</a:t>
                      </a:r>
                      <a:r>
                        <a:rPr lang="en-US" sz="1800" b="1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31.78%</a:t>
                      </a:r>
                      <a:r>
                        <a:rPr lang="th-TH" sz="1800" b="1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)</a:t>
                      </a:r>
                      <a:endParaRPr lang="th-TH" sz="1800" b="1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68580" marR="68580" marT="41147" marB="4114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815A5CC-EE69-BE45-1265-24009734F43E}"/>
              </a:ext>
            </a:extLst>
          </p:cNvPr>
          <p:cNvSpPr txBox="1"/>
          <p:nvPr/>
        </p:nvSpPr>
        <p:spPr>
          <a:xfrm>
            <a:off x="290145" y="3899811"/>
            <a:ext cx="70865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th-TH" sz="1800" b="1" dirty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หมายเหตุ</a:t>
            </a:r>
            <a:r>
              <a:rPr lang="en-US" sz="1800" b="1" dirty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: </a:t>
            </a:r>
            <a:r>
              <a:rPr lang="th-TH" sz="1800" b="1" dirty="0" smtClean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- อื่นๆ </a:t>
            </a:r>
            <a:r>
              <a:rPr lang="th-TH" sz="1800" b="1" dirty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เช่น </a:t>
            </a:r>
            <a:r>
              <a:rPr lang="en-US" sz="1800" b="1" dirty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Hyperplastic polyp, Diverticulosis, Internal </a:t>
            </a:r>
            <a:r>
              <a:rPr lang="en-US" sz="1800" b="1" dirty="0" err="1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hemorrhiod</a:t>
            </a:r>
            <a:r>
              <a:rPr lang="en-US" sz="1800" b="1" dirty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, Colonic </a:t>
            </a:r>
            <a:r>
              <a:rPr lang="en-US" sz="1800" b="1" dirty="0" smtClean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mucosa</a:t>
            </a:r>
          </a:p>
          <a:p>
            <a:pPr defTabSz="685800">
              <a:defRPr/>
            </a:pPr>
            <a:r>
              <a:rPr lang="en-US" sz="1800" b="1" dirty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en-US" sz="1800" b="1" dirty="0" smtClean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- stage 1 = 1 </a:t>
            </a:r>
            <a:r>
              <a:rPr lang="th-TH" sz="1800" b="1" dirty="0" smtClean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ราย, </a:t>
            </a:r>
            <a:r>
              <a:rPr lang="en-US" sz="1800" b="1" dirty="0" smtClean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stage IIIB = 1 </a:t>
            </a:r>
            <a:r>
              <a:rPr lang="th-TH" sz="1800" b="1" dirty="0" smtClean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ราย, </a:t>
            </a:r>
            <a:r>
              <a:rPr lang="en-US" sz="1800" b="1" dirty="0" smtClean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stage IV = 1 </a:t>
            </a:r>
            <a:r>
              <a:rPr lang="th-TH" sz="1800" b="1" dirty="0" smtClean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ราย, ระบุ </a:t>
            </a:r>
            <a:r>
              <a:rPr lang="en-US" sz="1800" b="1" dirty="0" smtClean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stage </a:t>
            </a:r>
            <a:r>
              <a:rPr lang="th-TH" sz="1800" b="1" dirty="0" smtClean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ไม่ได้ </a:t>
            </a:r>
            <a:r>
              <a:rPr lang="en-US" sz="1800" b="1" dirty="0" smtClean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= </a:t>
            </a:r>
            <a:r>
              <a:rPr lang="th-TH" sz="1800" b="1" dirty="0" smtClean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 ราย (ปฏิเสธการผ่าตัด)  </a:t>
            </a:r>
            <a:r>
              <a:rPr lang="en-US" sz="1800" b="1" dirty="0" smtClean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br>
              <a:rPr lang="en-US" sz="1800" b="1" dirty="0" smtClean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en-US" sz="1800" b="1" dirty="0" smtClean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</a:t>
            </a:r>
            <a:endParaRPr lang="th-TH" sz="1800" b="1" dirty="0">
              <a:solidFill>
                <a:prstClr val="black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B30C82A-B087-E429-5610-B43EC27B5ED0}"/>
              </a:ext>
            </a:extLst>
          </p:cNvPr>
          <p:cNvSpPr txBox="1"/>
          <p:nvPr/>
        </p:nvSpPr>
        <p:spPr>
          <a:xfrm>
            <a:off x="838200" y="4590816"/>
            <a:ext cx="7165758" cy="415498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th-TH" sz="2100" b="1" dirty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รวมปีงบประมาณ </a:t>
            </a:r>
            <a:r>
              <a:rPr lang="en-US" sz="2100" b="1" dirty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2565 </a:t>
            </a:r>
            <a:r>
              <a:rPr lang="th-TH" sz="2100" b="1" dirty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จังหวัดเพชรบูรณ์ดำเนินการตรวจ </a:t>
            </a:r>
            <a:r>
              <a:rPr lang="en-US" sz="2100" b="1" dirty="0" err="1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Colonoscope</a:t>
            </a:r>
            <a:r>
              <a:rPr lang="en-US" sz="2100" b="1" dirty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2100" b="1" dirty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จำนวน </a:t>
            </a:r>
            <a:r>
              <a:rPr lang="en-US" sz="2100" b="1" dirty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648 </a:t>
            </a:r>
            <a:r>
              <a:rPr lang="th-TH" sz="2100" b="1" dirty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ราย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B7DCB87-B555-CD8C-9EF0-024608A36756}"/>
              </a:ext>
            </a:extLst>
          </p:cNvPr>
          <p:cNvSpPr txBox="1"/>
          <p:nvPr/>
        </p:nvSpPr>
        <p:spPr>
          <a:xfrm>
            <a:off x="6553200" y="3889994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dirty="0">
                <a:solidFill>
                  <a:prstClr val="white">
                    <a:lumMod val="50000"/>
                  </a:prst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ที่มา</a:t>
            </a:r>
            <a:r>
              <a:rPr lang="en-US" sz="1400" dirty="0">
                <a:solidFill>
                  <a:prstClr val="white">
                    <a:lumMod val="50000"/>
                  </a:prst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: </a:t>
            </a:r>
            <a:r>
              <a:rPr lang="th-TH" sz="1400" dirty="0">
                <a:solidFill>
                  <a:prstClr val="white">
                    <a:lumMod val="50000"/>
                  </a:prst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ข้อมูลรายงานจากหน่วยบริการ, 2565</a:t>
            </a:r>
          </a:p>
        </p:txBody>
      </p:sp>
    </p:spTree>
    <p:extLst>
      <p:ext uri="{BB962C8B-B14F-4D97-AF65-F5344CB8AC3E}">
        <p14:creationId xmlns:p14="http://schemas.microsoft.com/office/powerpoint/2010/main" val="3504192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787BE7C5-831A-3A60-6C13-3F775B782EB2}"/>
              </a:ext>
            </a:extLst>
          </p:cNvPr>
          <p:cNvSpPr/>
          <p:nvPr/>
        </p:nvSpPr>
        <p:spPr>
          <a:xfrm>
            <a:off x="914400" y="-3810"/>
            <a:ext cx="7010400" cy="376071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th-TH" sz="2000" b="1" dirty="0">
                <a:solidFill>
                  <a:prstClr val="white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จำนวนผู้ที่มีผล </a:t>
            </a:r>
            <a:r>
              <a:rPr lang="en-US" sz="2000" b="1" dirty="0">
                <a:solidFill>
                  <a:prstClr val="white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FIT test positive </a:t>
            </a:r>
            <a:r>
              <a:rPr lang="th-TH" sz="2000" b="1" dirty="0">
                <a:solidFill>
                  <a:prstClr val="white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คงค้าง </a:t>
            </a:r>
            <a:r>
              <a:rPr lang="en-US" sz="2000" b="1" dirty="0" err="1" smtClean="0">
                <a:solidFill>
                  <a:prstClr val="white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Colonoscope</a:t>
            </a:r>
            <a:r>
              <a:rPr lang="en-US" sz="2000" b="1" dirty="0" smtClean="0">
                <a:solidFill>
                  <a:prstClr val="white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2000" b="1" dirty="0" smtClean="0">
                <a:solidFill>
                  <a:prstClr val="white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จากปีงบประมาณ 2565</a:t>
            </a:r>
            <a:r>
              <a:rPr lang="en-US" sz="2000" b="1" dirty="0" smtClean="0">
                <a:solidFill>
                  <a:prstClr val="white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endParaRPr lang="th-TH" sz="2000" b="1" dirty="0">
              <a:solidFill>
                <a:prstClr val="white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5D6E0DA-059E-A6CC-A896-41990555F64F}"/>
              </a:ext>
            </a:extLst>
          </p:cNvPr>
          <p:cNvSpPr txBox="1"/>
          <p:nvPr/>
        </p:nvSpPr>
        <p:spPr>
          <a:xfrm>
            <a:off x="4620491" y="4616145"/>
            <a:ext cx="4495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th-TH" sz="1600" dirty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ที่มา</a:t>
            </a:r>
            <a:r>
              <a:rPr lang="en-US" sz="1600" dirty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: </a:t>
            </a:r>
            <a:r>
              <a:rPr lang="th-TH" sz="1600" dirty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ข้อมูลสำรวจจากหน่วยบริการ ณ วันที่ </a:t>
            </a:r>
            <a:r>
              <a:rPr lang="th-TH" sz="1600" dirty="0" smtClean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26 มกราคม 2566 </a:t>
            </a:r>
            <a:endParaRPr lang="th-TH" sz="1600" dirty="0">
              <a:solidFill>
                <a:prstClr val="black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graphicFrame>
        <p:nvGraphicFramePr>
          <p:cNvPr id="2" name="ตาราง 5">
            <a:extLst>
              <a:ext uri="{FF2B5EF4-FFF2-40B4-BE49-F238E27FC236}">
                <a16:creationId xmlns:a16="http://schemas.microsoft.com/office/drawing/2014/main" xmlns="" id="{82E19D13-2B75-9050-46CE-B1ACA72630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8853785"/>
              </p:ext>
            </p:extLst>
          </p:nvPr>
        </p:nvGraphicFramePr>
        <p:xfrm>
          <a:off x="0" y="391797"/>
          <a:ext cx="9144000" cy="4171385"/>
        </p:xfrm>
        <a:graphic>
          <a:graphicData uri="http://schemas.openxmlformats.org/drawingml/2006/table">
            <a:tbl>
              <a:tblPr/>
              <a:tblGrid>
                <a:gridCol w="131975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506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9753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47608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95608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อำเภอ</a:t>
                      </a:r>
                    </a:p>
                  </a:txBody>
                  <a:tcPr marL="7463" marR="7463" marT="74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จำนวน 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Fit Test positive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7463" marR="7463" marT="74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จำนวนที่คงค้าง</a:t>
                      </a:r>
                      <a:r>
                        <a:rPr lang="th-TH" sz="16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</a:t>
                      </a:r>
                      <a:r>
                        <a:rPr lang="en-US" sz="1600" b="1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Colonoscope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7463" marR="7463" marT="74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หมายเหตุ</a:t>
                      </a:r>
                    </a:p>
                  </a:txBody>
                  <a:tcPr marL="7463" marR="7463" marT="74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0526"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เมืองเพชรบูรณ์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45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0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-</a:t>
                      </a:r>
                      <a:r>
                        <a:rPr lang="th-TH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ปฏิเสธ</a:t>
                      </a:r>
                      <a:r>
                        <a:rPr lang="th-TH" sz="16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</a:t>
                      </a:r>
                      <a:r>
                        <a:rPr lang="en-US" sz="16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11 </a:t>
                      </a:r>
                      <a:r>
                        <a:rPr lang="th-TH" sz="16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ราย</a:t>
                      </a:r>
                      <a:r>
                        <a:rPr lang="en-US" sz="16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, Loss FU 4 </a:t>
                      </a:r>
                      <a:r>
                        <a:rPr lang="th-TH" sz="16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ราย</a:t>
                      </a:r>
                      <a:endParaRPr lang="th-TH" sz="1600" b="1" i="0" u="none" strike="noStrike" dirty="0">
                        <a:solidFill>
                          <a:schemeClr val="tx1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หนองไผ่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51</a:t>
                      </a:r>
                    </a:p>
                  </a:txBody>
                  <a:tcPr marL="7463" marR="7463" marT="74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 (จากติด 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COVID-19)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7463" marR="7463" marT="74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-</a:t>
                      </a:r>
                      <a:r>
                        <a:rPr lang="th-TH" sz="1600" b="1" i="0" u="none" strike="noStrike" spc="-60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ปฏิเสธ</a:t>
                      </a:r>
                      <a:r>
                        <a:rPr lang="th-TH" sz="1600" b="1" i="0" u="none" strike="noStrike" spc="-60" baseline="0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3 ราย ,ส่งต่อ </a:t>
                      </a:r>
                      <a:r>
                        <a:rPr lang="en-US" sz="1600" b="1" i="0" u="none" strike="noStrike" spc="-60" baseline="0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OPD 7 </a:t>
                      </a:r>
                      <a:r>
                        <a:rPr lang="th-TH" sz="1600" b="1" i="0" u="none" strike="noStrike" spc="-60" baseline="0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ราย, ไปตรวจเอง 2 ราย</a:t>
                      </a:r>
                      <a:endParaRPr lang="th-TH" sz="1600" b="1" i="0" u="none" strike="noStrike" spc="-60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7463" marR="7463" marT="74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0789"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ชนแดน</a:t>
                      </a:r>
                    </a:p>
                  </a:txBody>
                  <a:tcPr marL="7463" marR="7463" marT="74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81</a:t>
                      </a:r>
                      <a:r>
                        <a:rPr lang="en-US" sz="1600" b="1" baseline="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(</a:t>
                      </a:r>
                      <a:r>
                        <a:rPr lang="th-TH" sz="1600" b="1" baseline="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ปี 64,65)</a:t>
                      </a:r>
                      <a:endParaRPr lang="th-TH" sz="1600" b="1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7463" marR="7463" marT="74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54</a:t>
                      </a:r>
                    </a:p>
                  </a:txBody>
                  <a:tcPr marL="7463" marR="7463" marT="74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-ปี 64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=</a:t>
                      </a:r>
                      <a:r>
                        <a:rPr lang="en-US" sz="16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6 </a:t>
                      </a:r>
                      <a:r>
                        <a:rPr lang="th-TH" sz="16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ราย, ปี 65</a:t>
                      </a:r>
                      <a:r>
                        <a:rPr lang="en-US" sz="16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= </a:t>
                      </a:r>
                      <a:r>
                        <a:rPr lang="th-TH" sz="16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48 ราย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7463" marR="7463" marT="74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50789"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วังโป่ง</a:t>
                      </a:r>
                    </a:p>
                  </a:txBody>
                  <a:tcPr marL="7463" marR="7463" marT="74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190</a:t>
                      </a:r>
                    </a:p>
                  </a:txBody>
                  <a:tcPr marL="7463" marR="7463" marT="74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129</a:t>
                      </a:r>
                    </a:p>
                  </a:txBody>
                  <a:tcPr marL="7463" marR="7463" marT="74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- </a:t>
                      </a:r>
                      <a:r>
                        <a:rPr lang="en-US" sz="1600" b="1" i="0" u="none" strike="noStrike" spc="-70" baseline="0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Refer CA 1 </a:t>
                      </a:r>
                      <a:r>
                        <a:rPr lang="th-TH" sz="1600" b="1" i="0" u="none" strike="noStrike" spc="-70" baseline="0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ราย, ปฏิเสธ 38 ราย, ขอไปรักษา รพ.อื่น 13 ราย </a:t>
                      </a:r>
                    </a:p>
                  </a:txBody>
                  <a:tcPr marL="7463" marR="7463" marT="74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0789"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เขาค้อ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45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38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-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0789"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หล่มสัก</a:t>
                      </a:r>
                    </a:p>
                  </a:txBody>
                  <a:tcPr marL="7463" marR="7463" marT="74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189 (</a:t>
                      </a:r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ปี 64,65)</a:t>
                      </a:r>
                    </a:p>
                  </a:txBody>
                  <a:tcPr marL="7463" marR="7463" marT="74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0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7463" marR="7463" marT="74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th-TH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-</a:t>
                      </a:r>
                      <a:r>
                        <a:rPr lang="th-TH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</a:t>
                      </a:r>
                      <a:r>
                        <a:rPr lang="en-US" sz="16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Colonoscope</a:t>
                      </a:r>
                      <a:r>
                        <a:rPr lang="en-US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</a:t>
                      </a:r>
                      <a:r>
                        <a:rPr lang="th-TH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ร่วมกับทีม รพ.ราชวิถี วันที่ 17-18 ธ.ค.2565  </a:t>
                      </a:r>
                      <a:r>
                        <a:rPr lang="th-TH" sz="1600" b="1" i="0" u="none" strike="noStrike" spc="-20" baseline="0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จำนวน 111 ราย  </a:t>
                      </a:r>
                      <a:br>
                        <a:rPr lang="th-TH" sz="1600" b="1" i="0" u="none" strike="noStrike" spc="-20" baseline="0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</a:br>
                      <a:r>
                        <a:rPr lang="th-TH" sz="1600" b="1" i="0" u="none" strike="noStrike" spc="-20" baseline="0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พบ </a:t>
                      </a:r>
                      <a:r>
                        <a:rPr lang="en-US" sz="1600" b="1" i="0" u="none" strike="noStrike" spc="-20" baseline="0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CA colon </a:t>
                      </a:r>
                      <a:r>
                        <a:rPr lang="th-TH" sz="1600" b="1" i="0" u="none" strike="noStrike" spc="-20" baseline="0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จำนวน </a:t>
                      </a:r>
                      <a:r>
                        <a:rPr lang="en-US" sz="1600" b="1" i="0" u="none" strike="noStrike" spc="-20" baseline="0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3 </a:t>
                      </a:r>
                      <a:r>
                        <a:rPr lang="th-TH" sz="1600" b="1" i="0" u="none" strike="noStrike" spc="-20" baseline="0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ราย ผ่าตัดที่ รพ.หล่มสัก  (</a:t>
                      </a:r>
                      <a:r>
                        <a:rPr lang="en-US" sz="1600" b="1" i="0" u="none" strike="noStrike" spc="-20" baseline="0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clear case </a:t>
                      </a:r>
                      <a:r>
                        <a:rPr lang="th-TH" sz="1600" b="1" i="0" u="none" strike="noStrike" spc="-20" baseline="0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คงค้างปี 65 ทั้งหมด)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95584"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หล่มเก่า </a:t>
                      </a:r>
                    </a:p>
                  </a:txBody>
                  <a:tcPr marL="7463" marR="7463" marT="74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99 (ปี 63, 65)</a:t>
                      </a:r>
                    </a:p>
                  </a:txBody>
                  <a:tcPr marL="7463" marR="7463" marT="74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16</a:t>
                      </a:r>
                    </a:p>
                  </a:txBody>
                  <a:tcPr marL="7463" marR="7463" marT="74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ปี 66 วางแผน </a:t>
                      </a:r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Colonoscope </a:t>
                      </a:r>
                      <a:r>
                        <a:rPr lang="th-TH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ร่วมกับมูลนิธิ </a:t>
                      </a:r>
                      <a:r>
                        <a:rPr lang="th-TH" sz="1600" b="1" i="0" u="none" strike="noStrike" spc="0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รพร. </a:t>
                      </a:r>
                      <a:r>
                        <a:rPr lang="th-TH" sz="1600" b="1" i="0" u="none" strike="noStrike" spc="0" baseline="0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(วางแผนคัดกรอง </a:t>
                      </a:r>
                      <a:br>
                        <a:rPr lang="th-TH" sz="1600" b="1" i="0" u="none" strike="noStrike" spc="0" baseline="0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</a:br>
                      <a:r>
                        <a:rPr lang="th-TH" sz="1600" b="1" i="0" u="none" strike="noStrike" spc="0" baseline="0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ม.ค.-ก.พ.66 และ </a:t>
                      </a:r>
                      <a:r>
                        <a:rPr lang="en-US" sz="1600" b="1" i="0" u="none" strike="noStrike" spc="0" baseline="0" dirty="0" err="1" smtClean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Colonoscope</a:t>
                      </a:r>
                      <a:r>
                        <a:rPr lang="en-US" sz="1600" b="1" i="0" u="none" strike="noStrike" spc="0" baseline="0" dirty="0" smtClean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</a:t>
                      </a:r>
                      <a:r>
                        <a:rPr lang="th-TH" sz="1600" b="1" i="0" u="none" strike="noStrike" spc="0" baseline="0" dirty="0" smtClean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พ.ค.</a:t>
                      </a:r>
                      <a:r>
                        <a:rPr lang="th-TH" sz="1600" b="1" i="0" u="none" strike="noStrike" spc="0" baseline="0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66)</a:t>
                      </a:r>
                    </a:p>
                  </a:txBody>
                  <a:tcPr marL="7463" marR="7463" marT="74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07663"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น้ำหนาว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73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61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-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66963"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วิเชียรบุรี</a:t>
                      </a:r>
                    </a:p>
                  </a:txBody>
                  <a:tcPr marL="7463" marR="7463" marT="74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124</a:t>
                      </a:r>
                    </a:p>
                  </a:txBody>
                  <a:tcPr marL="7463" marR="7463" marT="74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5 (จากติด 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COVID-19)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7463" marR="7463" marT="74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-ปฏิเสธการทำ 23 ราย, ไม่มาตามนัด 36 ราย, สาเหตุอื่นๆ</a:t>
                      </a:r>
                      <a:r>
                        <a:rPr lang="th-TH" sz="16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7 ราย </a:t>
                      </a:r>
                    </a:p>
                    <a:p>
                      <a:pPr algn="l" rtl="0" fontAlgn="b"/>
                      <a:r>
                        <a:rPr lang="th-TH" sz="16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(หากมี </a:t>
                      </a:r>
                      <a:r>
                        <a:rPr lang="en-US" sz="16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Case </a:t>
                      </a:r>
                      <a:r>
                        <a:rPr lang="th-TH" sz="16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จากโซนใต้ก็พร้อมจะนัดดำเนินการ </a:t>
                      </a:r>
                      <a:r>
                        <a:rPr lang="en-US" sz="16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Colonoscope</a:t>
                      </a:r>
                      <a:r>
                        <a:rPr lang="en-US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</a:t>
                      </a:r>
                      <a:r>
                        <a:rPr lang="th-TH" sz="16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ต่อไป)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7463" marR="7463" marT="74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50789"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ศรีเทพ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207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0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-</a:t>
                      </a:r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ปฏิเสธ</a:t>
                      </a:r>
                      <a:r>
                        <a:rPr lang="th-TH" sz="16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38 ราย, </a:t>
                      </a:r>
                      <a:r>
                        <a:rPr lang="en-US" sz="16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FU 8 </a:t>
                      </a:r>
                      <a:r>
                        <a:rPr lang="th-TH" sz="16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ราย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50789"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บึงสามพัน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43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 (จากติด 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COVID-19)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th-TH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-ปฏิเสธ 10 ราย, </a:t>
                      </a:r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Loss FU 8 </a:t>
                      </a:r>
                      <a:r>
                        <a:rPr lang="th-TH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ราย 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50789"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รวม</a:t>
                      </a: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1,147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307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*จำนวน 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Dropout </a:t>
                      </a:r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170 </a:t>
                      </a:r>
                      <a:r>
                        <a:rPr lang="th-TH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ราย (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14.82%)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7463" marR="7463" marT="7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D91C6F6C-E81B-72C5-307E-34FC46C8C6D7}"/>
              </a:ext>
            </a:extLst>
          </p:cNvPr>
          <p:cNvSpPr/>
          <p:nvPr/>
        </p:nvSpPr>
        <p:spPr>
          <a:xfrm>
            <a:off x="76200" y="4616145"/>
            <a:ext cx="5486400" cy="33855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b="1" dirty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หมายเหตุ</a:t>
            </a:r>
            <a:r>
              <a:rPr lang="en-US" sz="1600" b="1" dirty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: *case </a:t>
            </a:r>
            <a:r>
              <a:rPr lang="th-TH" sz="1600" b="1" dirty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ที่ปฏิเสธ</a:t>
            </a:r>
            <a:r>
              <a:rPr lang="th-TH" sz="1600" b="1" dirty="0" err="1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การทำ</a:t>
            </a:r>
            <a:r>
              <a:rPr lang="th-TH" sz="1600" b="1" dirty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US" sz="1600" b="1" dirty="0" err="1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colono</a:t>
            </a:r>
            <a:r>
              <a:rPr lang="en-US" sz="1600" b="1" dirty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1600" b="1" dirty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และ </a:t>
            </a:r>
            <a:r>
              <a:rPr lang="en-US" sz="1600" b="1" dirty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Loss FU </a:t>
            </a:r>
            <a:endParaRPr lang="th-TH" sz="1600" b="1" dirty="0">
              <a:solidFill>
                <a:prstClr val="black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8" name="สี่เหลี่ยมผืนผ้ามุมมน 7"/>
          <p:cNvSpPr/>
          <p:nvPr/>
        </p:nvSpPr>
        <p:spPr>
          <a:xfrm>
            <a:off x="7820891" y="800966"/>
            <a:ext cx="1343891" cy="1066800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800" b="1" dirty="0" smtClean="0">
                <a:solidFill>
                  <a:srgbClr val="FF0000"/>
                </a:solidFill>
                <a:cs typeface="+mj-cs"/>
              </a:rPr>
              <a:t>จำนวนคงค้าง</a:t>
            </a:r>
            <a:r>
              <a:rPr lang="th-TH" sz="1800" b="1" spc="-40" dirty="0" smtClean="0">
                <a:solidFill>
                  <a:srgbClr val="FF0000"/>
                </a:solidFill>
                <a:cs typeface="+mj-cs"/>
              </a:rPr>
              <a:t>โซนกลาง 223 ราย</a:t>
            </a:r>
            <a:endParaRPr lang="th-TH" sz="1800" b="1" spc="-40" dirty="0">
              <a:solidFill>
                <a:srgbClr val="FF0000"/>
              </a:solidFill>
              <a:cs typeface="+mj-cs"/>
            </a:endParaRPr>
          </a:p>
        </p:txBody>
      </p:sp>
      <p:sp>
        <p:nvSpPr>
          <p:cNvPr id="9" name="วงเล็บปีกกาขวา 8"/>
          <p:cNvSpPr/>
          <p:nvPr/>
        </p:nvSpPr>
        <p:spPr>
          <a:xfrm>
            <a:off x="7391400" y="782782"/>
            <a:ext cx="422564" cy="1103168"/>
          </a:xfrm>
          <a:prstGeom prst="rightBrac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61156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sj-saranya\Desktop\4556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50317"/>
            <a:ext cx="2545950" cy="1694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ssj-saranya\Desktop\45563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0752" y="565037"/>
            <a:ext cx="2516488" cy="1665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ssj-saranya\Desktop\45563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855" y="585355"/>
            <a:ext cx="2839880" cy="1764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สี่เหลี่ยมผืนผ้ามุมมน 3"/>
          <p:cNvSpPr/>
          <p:nvPr/>
        </p:nvSpPr>
        <p:spPr>
          <a:xfrm>
            <a:off x="378251" y="1"/>
            <a:ext cx="8269432" cy="533864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การวางแผนดำเนินงาน </a:t>
            </a:r>
            <a:r>
              <a:rPr lang="en-US" b="1" dirty="0" err="1" smtClean="0">
                <a:latin typeface="Angsana New" pitchFamily="18" charset="-34"/>
                <a:cs typeface="Angsana New" pitchFamily="18" charset="-34"/>
              </a:rPr>
              <a:t>Colonoscope</a:t>
            </a:r>
            <a:r>
              <a:rPr lang="en-US" b="1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ร่วมกับราชวิยาลัยจุฬา</a:t>
            </a:r>
            <a:r>
              <a:rPr lang="th-TH" b="1" dirty="0" err="1" smtClean="0">
                <a:latin typeface="Angsana New" pitchFamily="18" charset="-34"/>
                <a:cs typeface="Angsana New" pitchFamily="18" charset="-34"/>
              </a:rPr>
              <a:t>ภรณ์</a:t>
            </a:r>
            <a:endParaRPr lang="th-TH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2438398"/>
            <a:ext cx="861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ngsana New" pitchFamily="18" charset="-34"/>
                <a:cs typeface="Angsana New" pitchFamily="18" charset="-34"/>
              </a:rPr>
              <a:t>	Phase </a:t>
            </a:r>
            <a:r>
              <a:rPr lang="en-US" sz="2000" b="1" dirty="0">
                <a:latin typeface="Angsana New" pitchFamily="18" charset="-34"/>
                <a:cs typeface="Angsana New" pitchFamily="18" charset="-34"/>
              </a:rPr>
              <a:t>1</a:t>
            </a:r>
            <a:r>
              <a:rPr lang="th-TH" sz="2000" b="1" dirty="0" smtClean="0">
                <a:latin typeface="Angsana New" pitchFamily="18" charset="-34"/>
                <a:cs typeface="Angsana New" pitchFamily="18" charset="-34"/>
              </a:rPr>
              <a:t> ดำเนินการที่ รพ.เพชรบูรณ์ วันที่ 4-6 มีนาคม 2566 โดยรับ </a:t>
            </a:r>
            <a:r>
              <a:rPr lang="en-US" sz="2000" b="1" dirty="0" smtClean="0">
                <a:latin typeface="Angsana New" pitchFamily="18" charset="-34"/>
                <a:cs typeface="Angsana New" pitchFamily="18" charset="-34"/>
              </a:rPr>
              <a:t>case </a:t>
            </a:r>
            <a:r>
              <a:rPr lang="th-TH" sz="2000" b="1" dirty="0" smtClean="0">
                <a:latin typeface="Angsana New" pitchFamily="18" charset="-34"/>
                <a:cs typeface="Angsana New" pitchFamily="18" charset="-34"/>
              </a:rPr>
              <a:t>จาก รพ.หนองไผ่, รพ.วังโป่ง, </a:t>
            </a:r>
            <a:br>
              <a:rPr lang="th-TH" sz="2000" b="1" dirty="0" smtClean="0">
                <a:latin typeface="Angsana New" pitchFamily="18" charset="-34"/>
                <a:cs typeface="Angsana New" pitchFamily="18" charset="-34"/>
              </a:rPr>
            </a:br>
            <a:r>
              <a:rPr lang="th-TH" sz="2000" b="1" dirty="0" smtClean="0">
                <a:latin typeface="Angsana New" pitchFamily="18" charset="-34"/>
                <a:cs typeface="Angsana New" pitchFamily="18" charset="-34"/>
              </a:rPr>
              <a:t>รพ.ชนแดน, และ รพ.เขาค้อ มีจำนวน </a:t>
            </a:r>
            <a:r>
              <a:rPr lang="en-US" sz="2000" b="1" dirty="0" smtClean="0">
                <a:latin typeface="Angsana New" pitchFamily="18" charset="-34"/>
                <a:cs typeface="Angsana New" pitchFamily="18" charset="-34"/>
              </a:rPr>
              <a:t>case </a:t>
            </a:r>
            <a:r>
              <a:rPr lang="th-TH" sz="2000" b="1" dirty="0" smtClean="0">
                <a:latin typeface="Angsana New" pitchFamily="18" charset="-34"/>
                <a:cs typeface="Angsana New" pitchFamily="18" charset="-34"/>
              </a:rPr>
              <a:t>คงค้างจากปีงบประมาณ 2565  จำนวน 223 ราย และ </a:t>
            </a:r>
            <a:r>
              <a:rPr lang="en-US" sz="2000" b="1" dirty="0" smtClean="0">
                <a:latin typeface="Angsana New" pitchFamily="18" charset="-34"/>
                <a:cs typeface="Angsana New" pitchFamily="18" charset="-34"/>
              </a:rPr>
              <a:t>FIT test positive </a:t>
            </a:r>
            <a:r>
              <a:rPr lang="th-TH" sz="2000" b="1" dirty="0" smtClean="0">
                <a:latin typeface="Angsana New" pitchFamily="18" charset="-34"/>
                <a:cs typeface="Angsana New" pitchFamily="18" charset="-34"/>
              </a:rPr>
              <a:t/>
            </a:r>
            <a:br>
              <a:rPr lang="th-TH" sz="2000" b="1" dirty="0" smtClean="0">
                <a:latin typeface="Angsana New" pitchFamily="18" charset="-34"/>
                <a:cs typeface="Angsana New" pitchFamily="18" charset="-34"/>
              </a:rPr>
            </a:br>
            <a:r>
              <a:rPr lang="th-TH" sz="2000" b="1" dirty="0" smtClean="0">
                <a:latin typeface="Angsana New" pitchFamily="18" charset="-34"/>
                <a:cs typeface="Angsana New" pitchFamily="18" charset="-34"/>
              </a:rPr>
              <a:t>จากคัดกรองในปีงบประมาณ 2566 จำนวน 56 ราย รวมทั้งหมด 279 ราย วางแผนดำเนินการ จำนวน 60 ราย/วัน (4 </a:t>
            </a:r>
            <a:r>
              <a:rPr lang="en-US" sz="2000" b="1" dirty="0" smtClean="0">
                <a:latin typeface="Angsana New" pitchFamily="18" charset="-34"/>
                <a:cs typeface="Angsana New" pitchFamily="18" charset="-34"/>
              </a:rPr>
              <a:t>station) </a:t>
            </a:r>
            <a:r>
              <a:rPr lang="th-TH" sz="2000" b="1" dirty="0" smtClean="0">
                <a:latin typeface="Angsana New" pitchFamily="18" charset="-34"/>
                <a:cs typeface="Angsana New" pitchFamily="18" charset="-34"/>
              </a:rPr>
              <a:t>สามารถทำได้ทั้งหมด 180 ราย หลังจากเสร็จโครงการร่วมกับ </a:t>
            </a:r>
            <a:r>
              <a:rPr lang="th-TH" sz="2000" b="1" dirty="0" err="1" smtClean="0">
                <a:latin typeface="Angsana New" pitchFamily="18" charset="-34"/>
                <a:cs typeface="Angsana New" pitchFamily="18" charset="-34"/>
              </a:rPr>
              <a:t>รจภ</a:t>
            </a:r>
            <a:r>
              <a:rPr lang="th-TH" sz="2000" b="1" dirty="0" smtClean="0">
                <a:latin typeface="Angsana New" pitchFamily="18" charset="-34"/>
                <a:cs typeface="Angsana New" pitchFamily="18" charset="-34"/>
              </a:rPr>
              <a:t>. จึงจะดำเนินการตามระบบปกติ </a:t>
            </a:r>
            <a:endParaRPr lang="th-TH" sz="20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536148" y="3965864"/>
            <a:ext cx="8111535" cy="8382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ขอให้พื้นที่ส่งรายชื่อผู้ที่มีผล </a:t>
            </a:r>
            <a:r>
              <a:rPr lang="en-US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FIT test positive </a:t>
            </a:r>
            <a:r>
              <a:rPr lang="th-TH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ให้กับผู้ประสานงาน</a:t>
            </a:r>
            <a:br>
              <a:rPr lang="th-TH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th-TH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ของ รพ.เพชรบูรณ์ เพื่อวางแผนดำเนินการ </a:t>
            </a:r>
            <a:r>
              <a:rPr lang="en-US" b="1" dirty="0" err="1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Colonoscope</a:t>
            </a:r>
            <a:r>
              <a:rPr lang="en-US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</a:t>
            </a:r>
            <a:endParaRPr lang="th-TH" b="1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59440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46364"/>
            <a:ext cx="6476999" cy="43101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1654160"/>
      </p:ext>
    </p:extLst>
  </p:cSld>
  <p:clrMapOvr>
    <a:masterClrMapping/>
  </p:clrMapOvr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283</TotalTime>
  <Words>991</Words>
  <Application>Microsoft Office PowerPoint</Application>
  <PresentationFormat>นำเสนอทางหน้าจอ (16:9)</PresentationFormat>
  <Paragraphs>280</Paragraphs>
  <Slides>9</Slides>
  <Notes>3</Notes>
  <HiddenSlides>0</HiddenSlides>
  <MMClips>0</MMClips>
  <ScaleCrop>false</ScaleCrop>
  <HeadingPairs>
    <vt:vector size="6" baseType="variant">
      <vt:variant>
        <vt:lpstr>แบบอักษรที่ถูกใช้</vt:lpstr>
      </vt:variant>
      <vt:variant>
        <vt:i4>8</vt:i4>
      </vt:variant>
      <vt:variant>
        <vt:lpstr>ชุดรูปแบบ</vt:lpstr>
      </vt:variant>
      <vt:variant>
        <vt:i4>2</vt:i4>
      </vt:variant>
      <vt:variant>
        <vt:lpstr>ชื่อเรื่องภาพนิ่ง</vt:lpstr>
      </vt:variant>
      <vt:variant>
        <vt:i4>9</vt:i4>
      </vt:variant>
    </vt:vector>
  </HeadingPairs>
  <TitlesOfParts>
    <vt:vector size="19" baseType="lpstr">
      <vt:lpstr>Arial</vt:lpstr>
      <vt:lpstr>Angsana New</vt:lpstr>
      <vt:lpstr>Calibri Light</vt:lpstr>
      <vt:lpstr>Cordia New</vt:lpstr>
      <vt:lpstr>Calibri</vt:lpstr>
      <vt:lpstr>TH Sarabun New</vt:lpstr>
      <vt:lpstr>思源黑体 CN Medium</vt:lpstr>
      <vt:lpstr>Tahoma</vt:lpstr>
      <vt:lpstr>ชุดรูปแบบของ Office</vt:lpstr>
      <vt:lpstr>Office Theme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Windows User</dc:creator>
  <cp:lastModifiedBy>Windows User</cp:lastModifiedBy>
  <cp:revision>26</cp:revision>
  <cp:lastPrinted>2023-01-26T02:51:02Z</cp:lastPrinted>
  <dcterms:created xsi:type="dcterms:W3CDTF">2023-01-26T01:56:08Z</dcterms:created>
  <dcterms:modified xsi:type="dcterms:W3CDTF">2023-01-30T06:40:19Z</dcterms:modified>
</cp:coreProperties>
</file>