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77" r:id="rId2"/>
    <p:sldId id="414" r:id="rId3"/>
    <p:sldId id="415" r:id="rId4"/>
    <p:sldId id="426" r:id="rId5"/>
    <p:sldId id="425" r:id="rId6"/>
    <p:sldId id="443" r:id="rId7"/>
    <p:sldId id="435" r:id="rId8"/>
    <p:sldId id="444" r:id="rId9"/>
  </p:sldIdLst>
  <p:sldSz cx="9144000" cy="5715000" type="screen16x10"/>
  <p:notesSz cx="6888163" cy="10018713"/>
  <p:embeddedFontLst>
    <p:embeddedFont>
      <p:font typeface="Angsana New" panose="02020603050405020304" pitchFamily="18" charset="-34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IrisUPC" panose="020B0604020202020204" pitchFamily="34" charset="-34"/>
      <p:regular r:id="rId21"/>
      <p:bold r:id="rId22"/>
      <p:italic r:id="rId23"/>
      <p:boldItalic r:id="rId24"/>
    </p:embeddedFont>
    <p:embeddedFont>
      <p:font typeface="TH SarabunPSK" panose="020B0500040200020003" pitchFamily="34" charset="-34"/>
      <p:regular r:id="rId25"/>
      <p:bold r:id="rId26"/>
      <p:italic r:id="rId27"/>
      <p:boldItalic r:id="rId2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FF"/>
    <a:srgbClr val="FF9797"/>
    <a:srgbClr val="FF0066"/>
    <a:srgbClr val="FF3399"/>
    <a:srgbClr val="003300"/>
    <a:srgbClr val="000000"/>
    <a:srgbClr val="FF66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128" autoAdjust="0"/>
  </p:normalViewPr>
  <p:slideViewPr>
    <p:cSldViewPr snapToGrid="0">
      <p:cViewPr varScale="1">
        <p:scale>
          <a:sx n="107" d="100"/>
          <a:sy n="107" d="100"/>
        </p:scale>
        <p:origin x="126" y="348"/>
      </p:cViewPr>
      <p:guideLst>
        <p:guide orient="horz" pos="2160"/>
        <p:guide pos="2880"/>
        <p:guide orient="horz" pos="180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รายได้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8482422430797E-2"/>
                  <c:y val="9.687500000000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10-44F0-BD84-5D1C07E12CB6}"/>
                </c:ext>
              </c:extLst>
            </c:dLbl>
            <c:dLbl>
              <c:idx val="1"/>
              <c:layout>
                <c:manualLayout>
                  <c:x val="4.6492466756055577E-3"/>
                  <c:y val="1.56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10-44F0-BD84-5D1C07E12CB6}"/>
                </c:ext>
              </c:extLst>
            </c:dLbl>
            <c:dLbl>
              <c:idx val="3"/>
              <c:layout>
                <c:manualLayout>
                  <c:x val="3.0994977837370571E-3"/>
                  <c:y val="0.10312524606299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EF-4BE3-B9CE-8E29201E74B3}"/>
                </c:ext>
              </c:extLst>
            </c:dLbl>
            <c:dLbl>
              <c:idx val="6"/>
              <c:layout>
                <c:manualLayout>
                  <c:x val="4.6492466756055855E-3"/>
                  <c:y val="0.10937524606299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10-44F0-BD84-5D1C07E12CB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810-44F0-BD84-5D1C07E12CB6}"/>
                </c:ext>
              </c:extLst>
            </c:dLbl>
            <c:dLbl>
              <c:idx val="10"/>
              <c:layout>
                <c:manualLayout>
                  <c:x val="-1.5497488918685286E-3"/>
                  <c:y val="-8.1249261811023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EF-4BE3-B9CE-8E29201E7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j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เพชรบูรณ์ </c:v>
                </c:pt>
                <c:pt idx="1">
                  <c:v>วิเชียรบุรี </c:v>
                </c:pt>
                <c:pt idx="2">
                  <c:v>หล่มสัก </c:v>
                </c:pt>
                <c:pt idx="3">
                  <c:v>หนองไผ่ </c:v>
                </c:pt>
                <c:pt idx="4">
                  <c:v>ชนแดน </c:v>
                </c:pt>
                <c:pt idx="5">
                  <c:v>บึงสามพัน </c:v>
                </c:pt>
                <c:pt idx="6">
                  <c:v>หล่มเก่า </c:v>
                </c:pt>
                <c:pt idx="7">
                  <c:v>ศรีเทพ </c:v>
                </c:pt>
                <c:pt idx="8">
                  <c:v>วังโป่ง </c:v>
                </c:pt>
                <c:pt idx="9">
                  <c:v>เขาค้อ </c:v>
                </c:pt>
                <c:pt idx="10">
                  <c:v>น้ำหนาว 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-1.1591592676988283</c:v>
                </c:pt>
                <c:pt idx="1">
                  <c:v>2.2162529807216269</c:v>
                </c:pt>
                <c:pt idx="2">
                  <c:v>-28.160627742593462</c:v>
                </c:pt>
                <c:pt idx="3">
                  <c:v>-9.6034786644412744</c:v>
                </c:pt>
                <c:pt idx="4">
                  <c:v>-25.653126360926247</c:v>
                </c:pt>
                <c:pt idx="5">
                  <c:v>76.600370091722382</c:v>
                </c:pt>
                <c:pt idx="6">
                  <c:v>12.434890101530176</c:v>
                </c:pt>
                <c:pt idx="7">
                  <c:v>33.58027623151802</c:v>
                </c:pt>
                <c:pt idx="8">
                  <c:v>43.849734882303125</c:v>
                </c:pt>
                <c:pt idx="9">
                  <c:v>-2.9616489638891008</c:v>
                </c:pt>
                <c:pt idx="10">
                  <c:v>-8.3077532816204958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F-4BE3-B9CE-8E29201E74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ค่าใช้จ่าย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96986702422342E-2"/>
                  <c:y val="0.146875000000000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EF-4BE3-B9CE-8E29201E74B3}"/>
                </c:ext>
              </c:extLst>
            </c:dLbl>
            <c:dLbl>
              <c:idx val="1"/>
              <c:layout>
                <c:manualLayout>
                  <c:x val="2.4795982269896429E-2"/>
                  <c:y val="0.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10-44F0-BD84-5D1C07E12CB6}"/>
                </c:ext>
              </c:extLst>
            </c:dLbl>
            <c:dLbl>
              <c:idx val="2"/>
              <c:layout>
                <c:manualLayout>
                  <c:x val="9.2984933512111154E-3"/>
                  <c:y val="0.153125492125984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10-44F0-BD84-5D1C07E12CB6}"/>
                </c:ext>
              </c:extLst>
            </c:dLbl>
            <c:dLbl>
              <c:idx val="3"/>
              <c:layout>
                <c:manualLayout>
                  <c:x val="2.1696484486159399E-2"/>
                  <c:y val="8.125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10-44F0-BD84-5D1C07E12CB6}"/>
                </c:ext>
              </c:extLst>
            </c:dLbl>
            <c:dLbl>
              <c:idx val="4"/>
              <c:layout>
                <c:manualLayout>
                  <c:x val="2.1696484486159399E-2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10-44F0-BD84-5D1C07E12CB6}"/>
                </c:ext>
              </c:extLst>
            </c:dLbl>
            <c:dLbl>
              <c:idx val="5"/>
              <c:layout>
                <c:manualLayout>
                  <c:x val="6.1989955674741143E-3"/>
                  <c:y val="3.1254921259842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EF-4BE3-B9CE-8E29201E74B3}"/>
                </c:ext>
              </c:extLst>
            </c:dLbl>
            <c:dLbl>
              <c:idx val="6"/>
              <c:layout>
                <c:manualLayout>
                  <c:x val="2.6345731161764873E-2"/>
                  <c:y val="0.150000246062992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10-44F0-BD84-5D1C07E12CB6}"/>
                </c:ext>
              </c:extLst>
            </c:dLbl>
            <c:dLbl>
              <c:idx val="7"/>
              <c:layout>
                <c:manualLayout>
                  <c:x val="1.8596986702422231E-2"/>
                  <c:y val="0.140625000000000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EF-4BE3-B9CE-8E29201E74B3}"/>
                </c:ext>
              </c:extLst>
            </c:dLbl>
            <c:dLbl>
              <c:idx val="9"/>
              <c:layout>
                <c:manualLayout>
                  <c:x val="3.2544726729239103E-2"/>
                  <c:y val="1.87499999999998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EF-4BE3-B9CE-8E29201E74B3}"/>
                </c:ext>
              </c:extLst>
            </c:dLbl>
            <c:dLbl>
              <c:idx val="10"/>
              <c:layout>
                <c:manualLayout>
                  <c:x val="1.8596986702422231E-2"/>
                  <c:y val="0.17812524606299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10-44F0-BD84-5D1C07E12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เพชรบูรณ์ </c:v>
                </c:pt>
                <c:pt idx="1">
                  <c:v>วิเชียรบุรี </c:v>
                </c:pt>
                <c:pt idx="2">
                  <c:v>หล่มสัก </c:v>
                </c:pt>
                <c:pt idx="3">
                  <c:v>หนองไผ่ </c:v>
                </c:pt>
                <c:pt idx="4">
                  <c:v>ชนแดน </c:v>
                </c:pt>
                <c:pt idx="5">
                  <c:v>บึงสามพัน </c:v>
                </c:pt>
                <c:pt idx="6">
                  <c:v>หล่มเก่า </c:v>
                </c:pt>
                <c:pt idx="7">
                  <c:v>ศรีเทพ </c:v>
                </c:pt>
                <c:pt idx="8">
                  <c:v>วังโป่ง </c:v>
                </c:pt>
                <c:pt idx="9">
                  <c:v>เขาค้อ </c:v>
                </c:pt>
                <c:pt idx="10">
                  <c:v>น้ำหนาว </c:v>
                </c:pt>
              </c:strCache>
            </c:strRef>
          </c:cat>
          <c:val>
            <c:numRef>
              <c:f>Sheet1!$C$2:$C$12</c:f>
              <c:numCache>
                <c:formatCode>0.00</c:formatCode>
                <c:ptCount val="11"/>
                <c:pt idx="0">
                  <c:v>-2.8018351629874529</c:v>
                </c:pt>
                <c:pt idx="1">
                  <c:v>-3.0568794818955518</c:v>
                </c:pt>
                <c:pt idx="2">
                  <c:v>-14.591566076449162</c:v>
                </c:pt>
                <c:pt idx="3">
                  <c:v>-5.6436910132448643</c:v>
                </c:pt>
                <c:pt idx="4">
                  <c:v>-21.31286718627419</c:v>
                </c:pt>
                <c:pt idx="5">
                  <c:v>22.359600555304439</c:v>
                </c:pt>
                <c:pt idx="6">
                  <c:v>2.1208836900991708</c:v>
                </c:pt>
                <c:pt idx="7">
                  <c:v>-4.0599417701846834</c:v>
                </c:pt>
                <c:pt idx="8">
                  <c:v>19.097451355944806</c:v>
                </c:pt>
                <c:pt idx="9">
                  <c:v>1.0904325760756541</c:v>
                </c:pt>
                <c:pt idx="10">
                  <c:v>6.0359205357626369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EF-4BE3-B9CE-8E29201E7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0516335"/>
        <c:axId val="915546543"/>
      </c:barChart>
      <c:catAx>
        <c:axId val="910516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th-TH"/>
          </a:p>
        </c:txPr>
        <c:crossAx val="915546543"/>
        <c:crosses val="autoZero"/>
        <c:auto val="1"/>
        <c:lblAlgn val="ctr"/>
        <c:lblOffset val="100"/>
        <c:noMultiLvlLbl val="0"/>
      </c:catAx>
      <c:valAx>
        <c:axId val="915546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910516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7AAC8261-0E5D-48ED-AA02-B6DDB2CD02EB}" type="datetimeFigureOut">
              <a:rPr lang="th-TH" smtClean="0"/>
              <a:pPr/>
              <a:t>30/01/66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52475"/>
            <a:ext cx="60071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9724CE91-B45C-4A59-8FBE-C0ED21E53B45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77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4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5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98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9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45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9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7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11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7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3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6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E538ACEB-FDB9-4772-90A9-561ED153D289}" type="datetimeFigureOut">
              <a:rPr lang="th-TH" smtClean="0"/>
              <a:pPr/>
              <a:t>30/01/66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2B9F0BA4-592B-4B05-ACE4-E5A90E62A0C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746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capps.nhso.go.t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capps.nhso.go.t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2794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08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9102" y="204717"/>
            <a:ext cx="4698242" cy="136468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สถานการณ์การเงินการคลัง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จังหวัดเพชรบูรณ์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859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2C7012-B287-4793-B044-E91B05DAA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44501"/>
              </p:ext>
            </p:extLst>
          </p:nvPr>
        </p:nvGraphicFramePr>
        <p:xfrm>
          <a:off x="690273" y="708866"/>
          <a:ext cx="7763454" cy="4509944"/>
        </p:xfrm>
        <a:graphic>
          <a:graphicData uri="http://schemas.openxmlformats.org/drawingml/2006/table">
            <a:tbl>
              <a:tblPr/>
              <a:tblGrid>
                <a:gridCol w="740072">
                  <a:extLst>
                    <a:ext uri="{9D8B030D-6E8A-4147-A177-3AD203B41FA5}">
                      <a16:colId xmlns:a16="http://schemas.microsoft.com/office/drawing/2014/main" val="864851920"/>
                    </a:ext>
                  </a:extLst>
                </a:gridCol>
                <a:gridCol w="480566">
                  <a:extLst>
                    <a:ext uri="{9D8B030D-6E8A-4147-A177-3AD203B41FA5}">
                      <a16:colId xmlns:a16="http://schemas.microsoft.com/office/drawing/2014/main" val="4141582123"/>
                    </a:ext>
                  </a:extLst>
                </a:gridCol>
                <a:gridCol w="441559">
                  <a:extLst>
                    <a:ext uri="{9D8B030D-6E8A-4147-A177-3AD203B41FA5}">
                      <a16:colId xmlns:a16="http://schemas.microsoft.com/office/drawing/2014/main" val="3762564603"/>
                    </a:ext>
                  </a:extLst>
                </a:gridCol>
                <a:gridCol w="387711">
                  <a:extLst>
                    <a:ext uri="{9D8B030D-6E8A-4147-A177-3AD203B41FA5}">
                      <a16:colId xmlns:a16="http://schemas.microsoft.com/office/drawing/2014/main" val="1895151959"/>
                    </a:ext>
                  </a:extLst>
                </a:gridCol>
                <a:gridCol w="420020">
                  <a:extLst>
                    <a:ext uri="{9D8B030D-6E8A-4147-A177-3AD203B41FA5}">
                      <a16:colId xmlns:a16="http://schemas.microsoft.com/office/drawing/2014/main" val="872084387"/>
                    </a:ext>
                  </a:extLst>
                </a:gridCol>
                <a:gridCol w="495408">
                  <a:extLst>
                    <a:ext uri="{9D8B030D-6E8A-4147-A177-3AD203B41FA5}">
                      <a16:colId xmlns:a16="http://schemas.microsoft.com/office/drawing/2014/main" val="3092569332"/>
                    </a:ext>
                  </a:extLst>
                </a:gridCol>
                <a:gridCol w="430790">
                  <a:extLst>
                    <a:ext uri="{9D8B030D-6E8A-4147-A177-3AD203B41FA5}">
                      <a16:colId xmlns:a16="http://schemas.microsoft.com/office/drawing/2014/main" val="647908698"/>
                    </a:ext>
                  </a:extLst>
                </a:gridCol>
                <a:gridCol w="344631">
                  <a:extLst>
                    <a:ext uri="{9D8B030D-6E8A-4147-A177-3AD203B41FA5}">
                      <a16:colId xmlns:a16="http://schemas.microsoft.com/office/drawing/2014/main" val="1265809763"/>
                    </a:ext>
                  </a:extLst>
                </a:gridCol>
                <a:gridCol w="420020">
                  <a:extLst>
                    <a:ext uri="{9D8B030D-6E8A-4147-A177-3AD203B41FA5}">
                      <a16:colId xmlns:a16="http://schemas.microsoft.com/office/drawing/2014/main" val="562467671"/>
                    </a:ext>
                  </a:extLst>
                </a:gridCol>
                <a:gridCol w="463099">
                  <a:extLst>
                    <a:ext uri="{9D8B030D-6E8A-4147-A177-3AD203B41FA5}">
                      <a16:colId xmlns:a16="http://schemas.microsoft.com/office/drawing/2014/main" val="3213559514"/>
                    </a:ext>
                  </a:extLst>
                </a:gridCol>
                <a:gridCol w="484638">
                  <a:extLst>
                    <a:ext uri="{9D8B030D-6E8A-4147-A177-3AD203B41FA5}">
                      <a16:colId xmlns:a16="http://schemas.microsoft.com/office/drawing/2014/main" val="4199117785"/>
                    </a:ext>
                  </a:extLst>
                </a:gridCol>
                <a:gridCol w="574010">
                  <a:extLst>
                    <a:ext uri="{9D8B030D-6E8A-4147-A177-3AD203B41FA5}">
                      <a16:colId xmlns:a16="http://schemas.microsoft.com/office/drawing/2014/main" val="1050485205"/>
                    </a:ext>
                  </a:extLst>
                </a:gridCol>
                <a:gridCol w="629392">
                  <a:extLst>
                    <a:ext uri="{9D8B030D-6E8A-4147-A177-3AD203B41FA5}">
                      <a16:colId xmlns:a16="http://schemas.microsoft.com/office/drawing/2014/main" val="217301549"/>
                    </a:ext>
                  </a:extLst>
                </a:gridCol>
                <a:gridCol w="682933">
                  <a:extLst>
                    <a:ext uri="{9D8B030D-6E8A-4147-A177-3AD203B41FA5}">
                      <a16:colId xmlns:a16="http://schemas.microsoft.com/office/drawing/2014/main" val="2127083008"/>
                    </a:ext>
                  </a:extLst>
                </a:gridCol>
                <a:gridCol w="768605">
                  <a:extLst>
                    <a:ext uri="{9D8B030D-6E8A-4147-A177-3AD203B41FA5}">
                      <a16:colId xmlns:a16="http://schemas.microsoft.com/office/drawing/2014/main" val="3893891369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จำนวนเตียง</a:t>
                      </a:r>
                    </a:p>
                  </a:txBody>
                  <a:tcPr marL="2858" marR="2858" marT="31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1.5)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1)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0.8)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NWC</a:t>
                      </a:r>
                    </a:p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NI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Liquid</a:t>
                      </a:r>
                      <a:b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Status 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Survive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Risk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Scoring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EBITDA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เงินบำรุงคงเหลือ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หนี้สินและภาระผูกพัน</a:t>
                      </a: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เงินบำรุงคงเหลือ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หักหนี้แล้ว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530648"/>
                  </a:ext>
                </a:extLst>
              </a:tr>
              <a:tr h="329839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เพชรบูรณ์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2.01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1.85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1.12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310.34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38.26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60.70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344.73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307.91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36.82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25979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วิเชียรบุรี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3.64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3.27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1.50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148.84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31.22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40.32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84.77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56.33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28.44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172989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หล่มสัก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6.06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5.53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3.29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253.49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-11.71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-2.89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164.62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114.57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791495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หนองไผ่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6.26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5.55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1.65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116.05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27.58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29.70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22.04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14.36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078477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ชนแดน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1.75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1.50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0.62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29.97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16.67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24.86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39.88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-15.02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092176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บึงสามพัน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3.88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3.62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2.94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82.96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15.57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17.28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84.84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28.85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55.99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290199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หล่มเก่า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4.07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3.80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2.42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123.80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24.05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30.10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97.69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40.29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57.40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293651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ศรีเทพ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4.17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3.86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2.47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55.25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-3.01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-1.03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17.44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25.57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79611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วังโป่ง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7.11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6.66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3.54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53.19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30.22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21.52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903487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เขาค้อ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3.56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3.24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1.91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34.58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-0.37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25.83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13.53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น้ำหนาว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4.71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4.48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4.09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38.41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-0.70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-0.06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42.32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10.35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รวม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1,496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4.29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3.94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2.32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1,246.88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142.75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198.60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979.29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595.37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383.92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2F2A363-8D95-6C4B-93B6-E7EEABDDD61A}"/>
              </a:ext>
            </a:extLst>
          </p:cNvPr>
          <p:cNvSpPr/>
          <p:nvPr/>
        </p:nvSpPr>
        <p:spPr>
          <a:xfrm>
            <a:off x="613756" y="113731"/>
            <a:ext cx="8363063" cy="49798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ระดับวิกฤตทางการเงิน (ไม่รวมงบลงทุน) ตามเกณฑ์ความเสี่ยง 7 ระดับ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31 ธันวาคม 2565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668340" y="5315963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22  มกราคม  2566</a:t>
            </a:r>
          </a:p>
        </p:txBody>
      </p:sp>
    </p:spTree>
    <p:extLst>
      <p:ext uri="{BB962C8B-B14F-4D97-AF65-F5344CB8AC3E}">
        <p14:creationId xmlns:p14="http://schemas.microsoft.com/office/powerpoint/2010/main" val="189215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3">
            <a:extLst>
              <a:ext uri="{FF2B5EF4-FFF2-40B4-BE49-F238E27FC236}">
                <a16:creationId xmlns:a16="http://schemas.microsoft.com/office/drawing/2014/main" id="{B83B04BF-CB1B-BC45-95B8-26E5EEA51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486629"/>
              </p:ext>
            </p:extLst>
          </p:nvPr>
        </p:nvGraphicFramePr>
        <p:xfrm>
          <a:off x="164668" y="508736"/>
          <a:ext cx="8814662" cy="4811752"/>
        </p:xfrm>
        <a:graphic>
          <a:graphicData uri="http://schemas.openxmlformats.org/drawingml/2006/table">
            <a:tbl>
              <a:tblPr/>
              <a:tblGrid>
                <a:gridCol w="905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8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6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85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ระยะเวลาถัวเฉลี่ย 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การชำระหนี้การค้า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CSMBS 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SSS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การบริหารสินค้าคงคลัง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5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R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&lt;0.8   P&lt;180 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b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&gt;0.8   P&lt;90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รพท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.เพชรบูรณ์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1.12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ท.วิ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เชียรบุรี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1.50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.หล่มสัก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3.29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82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272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.หนองไผ่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1.65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349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.ชนแดน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0.62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449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.บึงสามพัน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2.94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.หล่มเก่า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2.42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.ศรีเทพ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2.47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.วังโป่ง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3.54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.เขาค้อ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1.91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.น้ำหนาว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4.09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185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FF33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097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ภาพรวมจังหวัด</a:t>
                      </a: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2.32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ผ่าน 4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ผ่าน 4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ผ่าน 8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ผ่าน 6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ผ่าน 6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A63B8D8-C3C3-AC4B-8F48-CFAC9A3BA173}"/>
              </a:ext>
            </a:extLst>
          </p:cNvPr>
          <p:cNvSpPr/>
          <p:nvPr/>
        </p:nvSpPr>
        <p:spPr>
          <a:xfrm>
            <a:off x="1682440" y="0"/>
            <a:ext cx="5779120" cy="539376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ประสิทธิภาพการชำระหนี้และเรียกเก็บ (ณ เดือนธันวาคม 2565)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4F2CCAB8-A4FE-D035-F1BB-9F7BA4AE57EA}"/>
              </a:ext>
            </a:extLst>
          </p:cNvPr>
          <p:cNvSpPr/>
          <p:nvPr/>
        </p:nvSpPr>
        <p:spPr>
          <a:xfrm>
            <a:off x="2668340" y="5315963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22  มกราคม  2566</a:t>
            </a:r>
          </a:p>
        </p:txBody>
      </p:sp>
    </p:spTree>
    <p:extLst>
      <p:ext uri="{BB962C8B-B14F-4D97-AF65-F5344CB8AC3E}">
        <p14:creationId xmlns:p14="http://schemas.microsoft.com/office/powerpoint/2010/main" val="385007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177814" y="11435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</a:t>
            </a:r>
            <a:r>
              <a:rPr lang="en-US" sz="2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Planfin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จังหวัดเพชรบูรณ์  ปีงบประมาณ 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 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22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ธันวาคม 2565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48789" y="602777"/>
            <a:ext cx="593766" cy="3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681480" y="5360788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22 มค.2566</a:t>
            </a:r>
          </a:p>
        </p:txBody>
      </p:sp>
      <p:graphicFrame>
        <p:nvGraphicFramePr>
          <p:cNvPr id="9" name="แผนภูมิ 8">
            <a:extLst>
              <a:ext uri="{FF2B5EF4-FFF2-40B4-BE49-F238E27FC236}">
                <a16:creationId xmlns:a16="http://schemas.microsoft.com/office/drawing/2014/main" id="{3BA3C5D4-57C5-4EF8-9B68-DAF0D82A0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619855"/>
              </p:ext>
            </p:extLst>
          </p:nvPr>
        </p:nvGraphicFramePr>
        <p:xfrm>
          <a:off x="335666" y="825500"/>
          <a:ext cx="81948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94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5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74" y="4404671"/>
            <a:ext cx="2250126" cy="225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09698" y="1837535"/>
            <a:ext cx="64841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การจัดสรรเงินค่าบริการทางการแพทย์ที่เบิกจ่ายในลักษณะงบลงทุน (ค่าเสื่อม)</a:t>
            </a:r>
          </a:p>
        </p:txBody>
      </p:sp>
    </p:spTree>
    <p:extLst>
      <p:ext uri="{BB962C8B-B14F-4D97-AF65-F5344CB8AC3E}">
        <p14:creationId xmlns:p14="http://schemas.microsoft.com/office/powerpoint/2010/main" val="195706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332509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สรุปการดำเนินการตามงบประมาณ (ตามจำนวนงบประมาณ) ปีงบประมาณ 2565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814" y="5356263"/>
            <a:ext cx="422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cs typeface="+mj-cs"/>
              </a:rPr>
              <a:t>ที่มา </a:t>
            </a:r>
            <a:r>
              <a:rPr lang="en-US" sz="1400" dirty="0">
                <a:cs typeface="+mj-cs"/>
                <a:hlinkClick r:id="rId3"/>
              </a:rPr>
              <a:t>https://ucapps.nhso.go.th</a:t>
            </a:r>
            <a:r>
              <a:rPr lang="en-US" sz="1400" dirty="0">
                <a:cs typeface="+mj-cs"/>
              </a:rPr>
              <a:t> </a:t>
            </a:r>
            <a:r>
              <a:rPr lang="th-TH" sz="1400" dirty="0">
                <a:cs typeface="+mj-cs"/>
              </a:rPr>
              <a:t>ณ วันที่  30  มกราคม  2566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75FE980-6721-87D7-4B05-E5F8891CD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185"/>
            <a:ext cx="2841812" cy="306256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695C486-AE82-CAF6-67A3-9016B1B22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043" y="607917"/>
            <a:ext cx="6219825" cy="386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332509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สรุปการดำเนินการตามงบประมาณ (ตามจำนวนงบประมาณ) ปีงบประมาณ 2566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814" y="5356263"/>
            <a:ext cx="422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cs typeface="+mj-cs"/>
              </a:rPr>
              <a:t>ที่มา </a:t>
            </a:r>
            <a:r>
              <a:rPr lang="en-US" sz="1400" dirty="0">
                <a:cs typeface="+mj-cs"/>
                <a:hlinkClick r:id="rId3"/>
              </a:rPr>
              <a:t>https://ucapps.nhso.go.th</a:t>
            </a:r>
            <a:r>
              <a:rPr lang="en-US" sz="1400" dirty="0">
                <a:cs typeface="+mj-cs"/>
              </a:rPr>
              <a:t> </a:t>
            </a:r>
            <a:r>
              <a:rPr lang="th-TH" sz="1400" dirty="0">
                <a:cs typeface="+mj-cs"/>
              </a:rPr>
              <a:t>ณ วันที่  30  มกราคม  2566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58E6C76-C217-C331-6265-BA126232C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7" y="765361"/>
            <a:ext cx="6219825" cy="351080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75926DC-A4A0-C462-5409-B97CD84B8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4" y="684678"/>
            <a:ext cx="2914561" cy="29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9233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10088</TotalTime>
  <Words>660</Words>
  <Application>Microsoft Office PowerPoint</Application>
  <PresentationFormat>นำเสนอทางหน้าจอ (16:10)</PresentationFormat>
  <Paragraphs>332</Paragraphs>
  <Slides>8</Slides>
  <Notes>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5" baseType="lpstr">
      <vt:lpstr>Arial</vt:lpstr>
      <vt:lpstr>IrisUPC</vt:lpstr>
      <vt:lpstr>Calibri Light</vt:lpstr>
      <vt:lpstr>Angsana New</vt:lpstr>
      <vt:lpstr>Calibri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 :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dc:title>
  <dc:creator>Admin</dc:creator>
  <cp:lastModifiedBy>SSJ-Phattharasuda</cp:lastModifiedBy>
  <cp:revision>804</cp:revision>
  <cp:lastPrinted>2021-08-30T02:56:26Z</cp:lastPrinted>
  <dcterms:created xsi:type="dcterms:W3CDTF">2020-01-27T08:50:32Z</dcterms:created>
  <dcterms:modified xsi:type="dcterms:W3CDTF">2023-01-30T06:55:21Z</dcterms:modified>
</cp:coreProperties>
</file>