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9"/>
  </p:notesMasterIdLst>
  <p:sldIdLst>
    <p:sldId id="256" r:id="rId3"/>
    <p:sldId id="295" r:id="rId4"/>
    <p:sldId id="296" r:id="rId5"/>
    <p:sldId id="277" r:id="rId6"/>
    <p:sldId id="297" r:id="rId7"/>
    <p:sldId id="298" r:id="rId8"/>
  </p:sldIdLst>
  <p:sldSz cx="9906000" cy="6858000" type="A4"/>
  <p:notesSz cx="9144000" cy="6858000"/>
  <p:embeddedFontLst>
    <p:embeddedFont>
      <p:font typeface="Angsana New" pitchFamily="18" charset="-34"/>
      <p:regular r:id="rId10"/>
      <p:bold r:id="rId11"/>
      <p:italic r:id="rId12"/>
      <p:boldItalic r:id="rId13"/>
    </p:embeddedFont>
    <p:embeddedFont>
      <p:font typeface="Cordia New" pitchFamily="34" charset="-34"/>
      <p:regular r:id="rId14"/>
      <p:bold r:id="rId15"/>
      <p:italic r:id="rId16"/>
      <p:boldItalic r:id="rId17"/>
    </p:embeddedFont>
    <p:embeddedFont>
      <p:font typeface="TH SarabunPSK" pitchFamily="34" charset="-34"/>
      <p:regular r:id="rId18"/>
      <p:bold r:id="rId19"/>
      <p:italic r:id="rId20"/>
      <p:boldItalic r:id="rId21"/>
    </p:embeddedFont>
    <p:embeddedFont>
      <p:font typeface="Roboto Condensed Light" charset="0"/>
      <p:regular r:id="rId22"/>
      <p:bold r:id="rId23"/>
      <p:italic r:id="rId24"/>
      <p:boldItalic r:id="rId25"/>
    </p:embeddedFont>
    <p:embeddedFont>
      <p:font typeface="Roboto Condensed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vo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009900"/>
    <a:srgbClr val="CCFFFF"/>
    <a:srgbClr val="FFFFCC"/>
    <a:srgbClr val="FFCCFF"/>
    <a:srgbClr val="FF0066"/>
    <a:srgbClr val="FF3399"/>
    <a:srgbClr val="11111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AA49E5-945F-427C-BA27-BD8CD2F6626D}">
  <a:tblStyle styleId="{2BAA49E5-945F-427C-BA27-BD8CD2F66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>
        <p:scale>
          <a:sx n="71" d="100"/>
          <a:sy n="71" d="100"/>
        </p:scale>
        <p:origin x="-1170" y="-1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7A-4526-9382-E877E09D05A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7A-4526-9382-E877E09D05A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F7A-4526-9382-E877E09D05A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7A-4526-9382-E877E09D05A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7A-4526-9382-E877E09D05A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7A-4526-9382-E877E09D05A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F7A-4526-9382-E877E09D05A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7A-4526-9382-E877E09D05A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F7A-4526-9382-E877E09D05A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F7A-4526-9382-E877E09D05A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7A-4526-9382-E877E09D05AA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F7A-4526-9382-E877E09D05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วิเชียรฯ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54.1</c:v>
                </c:pt>
                <c:pt idx="1">
                  <c:v>63.89</c:v>
                </c:pt>
                <c:pt idx="2">
                  <c:v>85.84</c:v>
                </c:pt>
                <c:pt idx="3">
                  <c:v>50</c:v>
                </c:pt>
                <c:pt idx="4">
                  <c:v>80.3</c:v>
                </c:pt>
                <c:pt idx="5">
                  <c:v>84.78</c:v>
                </c:pt>
                <c:pt idx="6">
                  <c:v>51.22</c:v>
                </c:pt>
                <c:pt idx="7">
                  <c:v>76.319999999999993</c:v>
                </c:pt>
                <c:pt idx="8">
                  <c:v>63.64</c:v>
                </c:pt>
                <c:pt idx="9">
                  <c:v>87.5</c:v>
                </c:pt>
                <c:pt idx="10">
                  <c:v>67.69</c:v>
                </c:pt>
                <c:pt idx="11">
                  <c:v>70.42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F7A-4526-9382-E877E09D0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679552"/>
        <c:axId val="156689536"/>
      </c:barChart>
      <c:catAx>
        <c:axId val="1566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56689536"/>
        <c:crosses val="autoZero"/>
        <c:auto val="1"/>
        <c:lblAlgn val="ctr"/>
        <c:lblOffset val="100"/>
        <c:noMultiLvlLbl val="0"/>
      </c:catAx>
      <c:valAx>
        <c:axId val="156689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667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4472C4"/>
      </a:solidFill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486-4F0D-A328-7C547DB86F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486-4F0D-A328-7C547DB86F6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486-4F0D-A328-7C547DB86F6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86-4F0D-A328-7C547DB86F6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486-4F0D-A328-7C547DB86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อุตรดิตถ์</c:v>
                </c:pt>
                <c:pt idx="1">
                  <c:v>ตาก</c:v>
                </c:pt>
                <c:pt idx="2">
                  <c:v>สุโขทัย</c:v>
                </c:pt>
                <c:pt idx="3">
                  <c:v>พิษณุโลก</c:v>
                </c:pt>
                <c:pt idx="4">
                  <c:v>เพชรบูรณ์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88.57</c:v>
                </c:pt>
                <c:pt idx="1">
                  <c:v>76.67</c:v>
                </c:pt>
                <c:pt idx="2">
                  <c:v>64.16</c:v>
                </c:pt>
                <c:pt idx="3">
                  <c:v>57.23</c:v>
                </c:pt>
                <c:pt idx="4">
                  <c:v>70.42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486-4F0D-A328-7C547DB86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142080"/>
        <c:axId val="204143616"/>
      </c:barChart>
      <c:catAx>
        <c:axId val="2041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4143616"/>
        <c:crosses val="autoZero"/>
        <c:auto val="1"/>
        <c:lblAlgn val="ctr"/>
        <c:lblOffset val="100"/>
        <c:noMultiLvlLbl val="0"/>
      </c:catAx>
      <c:valAx>
        <c:axId val="2041436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414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4472C4"/>
      </a:solidFill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F7A-4526-9382-E877E09D05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7A-4526-9382-E877E09D05A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7A-4526-9382-E877E09D05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7A-4526-9382-E877E09D05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F7A-4526-9382-E877E09D05A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F7A-4526-9382-E877E09D05AA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F7A-4526-9382-E877E09D05AA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F7A-4526-9382-E877E09D05A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F7A-4526-9382-E877E09D05AA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F7A-4526-9382-E877E09D05A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F7A-4526-9382-E877E09D05AA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F7A-4526-9382-E877E09D05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วิเชียรฯ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40.98</c:v>
                </c:pt>
                <c:pt idx="1">
                  <c:v>58.33</c:v>
                </c:pt>
                <c:pt idx="2">
                  <c:v>77.680000000000007</c:v>
                </c:pt>
                <c:pt idx="3">
                  <c:v>28.57</c:v>
                </c:pt>
                <c:pt idx="4">
                  <c:v>74.239999999999995</c:v>
                </c:pt>
                <c:pt idx="5">
                  <c:v>69.569999999999993</c:v>
                </c:pt>
                <c:pt idx="6">
                  <c:v>48.78</c:v>
                </c:pt>
                <c:pt idx="7">
                  <c:v>60.53</c:v>
                </c:pt>
                <c:pt idx="8">
                  <c:v>36.36</c:v>
                </c:pt>
                <c:pt idx="9">
                  <c:v>75</c:v>
                </c:pt>
                <c:pt idx="10">
                  <c:v>55.38</c:v>
                </c:pt>
                <c:pt idx="11">
                  <c:v>59.61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F7A-4526-9382-E877E09D0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131456"/>
        <c:axId val="42132992"/>
      </c:barChart>
      <c:catAx>
        <c:axId val="421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42132992"/>
        <c:crosses val="autoZero"/>
        <c:auto val="1"/>
        <c:lblAlgn val="ctr"/>
        <c:lblOffset val="100"/>
        <c:noMultiLvlLbl val="0"/>
      </c:catAx>
      <c:valAx>
        <c:axId val="42132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13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4472C4"/>
      </a:solidFill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486-4F0D-A328-7C547DB86F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486-4F0D-A328-7C547DB86F6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486-4F0D-A328-7C547DB86F6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486-4F0D-A328-7C547DB86F6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486-4F0D-A328-7C547DB86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อุตรดิตถ์</c:v>
                </c:pt>
                <c:pt idx="1">
                  <c:v>ตาก</c:v>
                </c:pt>
                <c:pt idx="2">
                  <c:v>สุโขทัย</c:v>
                </c:pt>
                <c:pt idx="3">
                  <c:v>พิษณุโลก</c:v>
                </c:pt>
                <c:pt idx="4">
                  <c:v>เพชรบูรณ์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63.21</c:v>
                </c:pt>
                <c:pt idx="2">
                  <c:v>56.6</c:v>
                </c:pt>
                <c:pt idx="3">
                  <c:v>41.87</c:v>
                </c:pt>
                <c:pt idx="4">
                  <c:v>59.61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486-4F0D-A328-7C547DB86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227968"/>
        <c:axId val="124229504"/>
      </c:barChart>
      <c:catAx>
        <c:axId val="1242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4229504"/>
        <c:crosses val="autoZero"/>
        <c:auto val="1"/>
        <c:lblAlgn val="ctr"/>
        <c:lblOffset val="100"/>
        <c:noMultiLvlLbl val="0"/>
      </c:catAx>
      <c:valAx>
        <c:axId val="12422950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422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4472C4"/>
      </a:solidFill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F7A-4526-9382-E877E09D05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7A-4526-9382-E877E09D05A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F7A-4526-9382-E877E09D05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7A-4526-9382-E877E09D05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F7A-4526-9382-E877E09D05A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F7A-4526-9382-E877E09D05AA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F7A-4526-9382-E877E09D05AA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F7A-4526-9382-E877E09D05AA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F7A-4526-9382-E877E09D05AA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F7A-4526-9382-E877E09D05AA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F7A-4526-9382-E877E09D05AA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F7A-4526-9382-E877E09D05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วิเชียรฯ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50.8</c:v>
                </c:pt>
                <c:pt idx="1">
                  <c:v>50.12</c:v>
                </c:pt>
                <c:pt idx="2">
                  <c:v>49.25</c:v>
                </c:pt>
                <c:pt idx="3">
                  <c:v>40.020000000000003</c:v>
                </c:pt>
                <c:pt idx="4">
                  <c:v>58.62</c:v>
                </c:pt>
                <c:pt idx="5">
                  <c:v>46.45</c:v>
                </c:pt>
                <c:pt idx="6">
                  <c:v>54.82</c:v>
                </c:pt>
                <c:pt idx="7">
                  <c:v>50.94</c:v>
                </c:pt>
                <c:pt idx="8">
                  <c:v>50</c:v>
                </c:pt>
                <c:pt idx="9">
                  <c:v>62.38</c:v>
                </c:pt>
                <c:pt idx="10">
                  <c:v>45.15</c:v>
                </c:pt>
                <c:pt idx="11">
                  <c:v>51.46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F7A-4526-9382-E877E09D0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3957632"/>
        <c:axId val="123959168"/>
      </c:barChart>
      <c:catAx>
        <c:axId val="1239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123959168"/>
        <c:crosses val="autoZero"/>
        <c:auto val="1"/>
        <c:lblAlgn val="ctr"/>
        <c:lblOffset val="100"/>
        <c:noMultiLvlLbl val="0"/>
      </c:catAx>
      <c:valAx>
        <c:axId val="12395916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95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4472C4"/>
      </a:solidFill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rgbClr val="4472C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486-4F0D-A328-7C547DB86F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486-4F0D-A328-7C547DB86F6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486-4F0D-A328-7C547DB86F6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486-4F0D-A328-7C547DB86F6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486-4F0D-A328-7C547DB86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อุตรดิตถ์</c:v>
                </c:pt>
                <c:pt idx="1">
                  <c:v>ตาก</c:v>
                </c:pt>
                <c:pt idx="2">
                  <c:v>สุโขทัย</c:v>
                </c:pt>
                <c:pt idx="3">
                  <c:v>พิษณุโลก</c:v>
                </c:pt>
                <c:pt idx="4">
                  <c:v>เพชรบูรณ์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64.94</c:v>
                </c:pt>
                <c:pt idx="1">
                  <c:v>52.52</c:v>
                </c:pt>
                <c:pt idx="2">
                  <c:v>54.79</c:v>
                </c:pt>
                <c:pt idx="3">
                  <c:v>59.87</c:v>
                </c:pt>
                <c:pt idx="4">
                  <c:v>51.46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486-4F0D-A328-7C547DB86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4257024"/>
        <c:axId val="124258560"/>
      </c:barChart>
      <c:catAx>
        <c:axId val="1242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4258560"/>
        <c:crosses val="autoZero"/>
        <c:auto val="1"/>
        <c:lblAlgn val="ctr"/>
        <c:lblOffset val="100"/>
        <c:noMultiLvlLbl val="0"/>
      </c:catAx>
      <c:valAx>
        <c:axId val="12425856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425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4472C4"/>
      </a:solidFill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74C-4DEC-BFE3-4F4F3BCC4D3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74C-4DEC-BFE3-4F4F3BCC4D3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74C-4DEC-BFE3-4F4F3BCC4D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วิเชียรบุรี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_(* #,##0.00_);_(* \(#,##0.00\);_(* "-"??_);_(@_)</c:formatCode>
                <c:ptCount val="12"/>
                <c:pt idx="0">
                  <c:v>19.82</c:v>
                </c:pt>
                <c:pt idx="1">
                  <c:v>11.98</c:v>
                </c:pt>
                <c:pt idx="2">
                  <c:v>43.68</c:v>
                </c:pt>
                <c:pt idx="3">
                  <c:v>1.05</c:v>
                </c:pt>
                <c:pt idx="4">
                  <c:v>24.33</c:v>
                </c:pt>
                <c:pt idx="5">
                  <c:v>19.82</c:v>
                </c:pt>
                <c:pt idx="6">
                  <c:v>20.05</c:v>
                </c:pt>
                <c:pt idx="7">
                  <c:v>17.829999999999998</c:v>
                </c:pt>
                <c:pt idx="8">
                  <c:v>22.73</c:v>
                </c:pt>
                <c:pt idx="9">
                  <c:v>35.020000000000003</c:v>
                </c:pt>
                <c:pt idx="10">
                  <c:v>20.62</c:v>
                </c:pt>
                <c:pt idx="11">
                  <c:v>23.08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C-4DEC-BFE3-4F4F3BCC4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4290560"/>
        <c:axId val="124292096"/>
      </c:barChart>
      <c:catAx>
        <c:axId val="1242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124292096"/>
        <c:crosses val="autoZero"/>
        <c:auto val="1"/>
        <c:lblAlgn val="ctr"/>
        <c:lblOffset val="100"/>
        <c:noMultiLvlLbl val="0"/>
      </c:catAx>
      <c:valAx>
        <c:axId val="12429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12429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399281057340785E-2"/>
          <c:y val="8.0921660992896896E-2"/>
          <c:w val="0.91761632577526853"/>
          <c:h val="0.78879039839341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B3-4015-AF5C-3BC4224D5E4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3B3-4015-AF5C-3BC4224D5E4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B3-4015-AF5C-3BC4224D5E4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3B3-4015-AF5C-3BC4224D5E46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B3-4015-AF5C-3BC4224D5E46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3B3-4015-AF5C-3BC4224D5E46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B3-4015-AF5C-3BC4224D5E46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3B3-4015-AF5C-3BC4224D5E4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3B3-4015-AF5C-3BC4224D5E4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B3-4015-AF5C-3BC4224D5E46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3B3-4015-AF5C-3BC4224D5E4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3B3-4015-AF5C-3BC4224D5E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เมือง</c:v>
                </c:pt>
                <c:pt idx="1">
                  <c:v>ชนแดน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วิเชียรฯ</c:v>
                </c:pt>
                <c:pt idx="5">
                  <c:v>ศรีเทพ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น้ำหนาว</c:v>
                </c:pt>
                <c:pt idx="9">
                  <c:v>วังโป่ง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11.24</c:v>
                </c:pt>
                <c:pt idx="1">
                  <c:v>15.87</c:v>
                </c:pt>
                <c:pt idx="2">
                  <c:v>35.99</c:v>
                </c:pt>
                <c:pt idx="3">
                  <c:v>0</c:v>
                </c:pt>
                <c:pt idx="4">
                  <c:v>28.27</c:v>
                </c:pt>
                <c:pt idx="5">
                  <c:v>27.78</c:v>
                </c:pt>
                <c:pt idx="6">
                  <c:v>30.97</c:v>
                </c:pt>
                <c:pt idx="7">
                  <c:v>21.62</c:v>
                </c:pt>
                <c:pt idx="8">
                  <c:v>14.29</c:v>
                </c:pt>
                <c:pt idx="9">
                  <c:v>22.89</c:v>
                </c:pt>
                <c:pt idx="10">
                  <c:v>30.77</c:v>
                </c:pt>
                <c:pt idx="11">
                  <c:v>27.17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3B3-4015-AF5C-3BC4224D5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224256"/>
        <c:axId val="42230144"/>
      </c:barChart>
      <c:catAx>
        <c:axId val="422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230144"/>
        <c:crosses val="autoZero"/>
        <c:auto val="1"/>
        <c:lblAlgn val="ctr"/>
        <c:lblOffset val="100"/>
        <c:noMultiLvlLbl val="0"/>
      </c:catAx>
      <c:valAx>
        <c:axId val="4223014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22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812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73190" y="877033"/>
            <a:ext cx="1407575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938318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454351"/>
            <a:ext cx="9584794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983673" y="5704465"/>
            <a:ext cx="5937565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42950" y="1454333"/>
            <a:ext cx="5815225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21898E2-3002-4798-A139-8F9760C5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0293BE53-2E27-452F-920B-E13B76AA7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CD166206-9B37-4B4B-9277-D118F9EAB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D8E810D5-9497-443E-ABAE-34D3E701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46F5453D-D57C-4CC7-955C-356B8BB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E6E8DBFE-B998-4670-846A-019404F5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4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4836BFD-ED97-405E-8D07-8DB8DF52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C16E03DD-6761-4EDC-8F69-43716E503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979EA173-C7AE-4455-872F-CE7B57C9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38B0596-9E97-463D-BB0E-6A276769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124DA5DA-D2A1-4077-9549-32DB6DE5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947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9B17AEE6-F677-4FF9-B67D-02346B72C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23B64420-6F54-4BF1-97D9-63FADA85F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DF4A81B2-D95D-4097-96D8-38EF4657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2E6CE1E5-3B22-4F20-9B6F-F6434BE3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26F4663B-4899-45F3-888B-1DA586CF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07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812CA03-548D-45BA-905D-7123F5E75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210E18B8-8828-4AB7-AF9A-0478F208F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E4631B2-E7C3-4AEF-8992-50FFBD89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95C86A3F-76E3-4DBC-AC31-F945FAF1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20E73C9-EE61-4171-A648-1AE891F2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44091F2-AAF4-4A17-910E-EEC10BB0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482C782-69F2-4A9A-A62C-789E121DC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CE81B6C-305C-4950-8BD4-80F41663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1082D70-8BAA-42A4-8A45-0F1587A8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B4CCB612-A4D7-44B3-9683-E17892AD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9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2F88E5C-8863-481F-B3FF-6D9C47A6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1E6A605E-76B1-40F1-9208-4F2503C9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F194E229-0142-480D-A5E3-4ED8E05A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90776A1B-49E8-4D25-849D-4A457D3A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4603E834-7CBD-4F05-99FF-C69E7775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26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2151178-FD16-409A-9D5F-8D2ECB54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62C9E42-F033-426D-9D3F-F84968927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84E483AF-4CCB-478A-ADAB-536FD1EB5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A7A46A03-1B28-4765-8685-FF935710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008C7E23-DD91-42DB-A4EF-9FE347A7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95B02AB2-9A20-4E60-BA17-4A95AE06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7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7E00745-3DF2-41EA-9284-08DF2621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7AD309E3-5365-407C-8225-F13B8951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7DC44524-BFE3-474A-A917-0F63204B4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3D3E4D00-5AD8-4207-986E-C411270F5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B35BB24A-029A-4668-8DB7-2BE038893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6E76CDA3-CBE6-4E8E-9C80-99E63598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F0121CA4-AA23-443D-AF9D-73DBABC9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3AE54D63-FD3D-462C-A484-72E023C2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45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DD825D1-863E-4C11-BF49-D840152B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B157007E-FBA0-4F6E-8FF2-7EB9141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5BF4666D-FD63-46B1-B7EA-C43CBB08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38D22B4C-9807-4BBE-A4B2-A74AA7AE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364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C6B2FE3E-5B05-48DE-ADFA-7C21918D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475DA63D-B161-48A0-ADCF-38967EA7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CF2AD415-5892-4E80-86E1-6ED4378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745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26A7FAA-2B42-4227-989F-7E30F8D1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B4283090-C909-43C1-81D5-3A223F29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D38A91C8-8994-46E7-80D5-A870FF060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FB48AD1F-CEB7-4920-9486-E377A46F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E67350D5-B3BB-4C76-8A22-B7B7A779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3CF9373B-F8FC-4403-815D-6C101AA1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08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2131" y="523433"/>
            <a:ext cx="56966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2131" y="1769800"/>
            <a:ext cx="664365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52833" y="6182000"/>
            <a:ext cx="161135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E2E95AFE-FCA0-4A67-A09E-015F7325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7D8CAEE2-CE47-4C9A-BFF8-D27EE504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D8D7C211-505E-4D71-9A84-FB1A8EFAA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35C6-75E5-4D1D-AAF4-7D5EB75E65AC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EEDFF012-858F-46B6-B0AC-611387D3B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A84A9E6A-976B-403F-B0A9-03B2F64D1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1DDF-E963-4C44-B20B-02124DD292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6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2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1428736"/>
            <a:ext cx="8553400" cy="39492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การติดตามผลการดำเนินงาน</a:t>
            </a:r>
            <a:b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อนามัยแม่และเด็กที่ไม่ผ่านเกณฑ์</a:t>
            </a:r>
            <a:b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HDC</a:t>
            </a:r>
            <a:endParaRPr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810" y="5715016"/>
            <a:ext cx="53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กลุ่มงานส่งเสริม</a:t>
            </a:r>
            <a:r>
              <a:rPr lang="th-TH" sz="2400" b="1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สุขภาพ </a:t>
            </a:r>
            <a:r>
              <a:rPr lang="th-TH" sz="2400" b="1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28 </a:t>
            </a:r>
            <a:r>
              <a:rPr lang="th-TH" sz="2400" b="1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ธันวาคม </a:t>
            </a:r>
            <a:r>
              <a:rPr lang="th-TH" sz="2400" b="1" dirty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ngsana New" pitchFamily="18" charset="-34"/>
                <a:cs typeface="Angsana New" pitchFamily="18" charset="-34"/>
              </a:rPr>
              <a:t>2565</a:t>
            </a:r>
          </a:p>
        </p:txBody>
      </p:sp>
      <p:pic>
        <p:nvPicPr>
          <p:cNvPr id="6" name="Picture 5" descr="โลโก้กระทรว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58" y="0"/>
            <a:ext cx="1428760" cy="1431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527847C4-7675-453D-8685-B9D265095F04}"/>
              </a:ext>
            </a:extLst>
          </p:cNvPr>
          <p:cNvSpPr/>
          <p:nvPr/>
        </p:nvSpPr>
        <p:spPr>
          <a:xfrm>
            <a:off x="1332940" y="316240"/>
            <a:ext cx="5469696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/>
                <a:cs typeface="TH SarabunPSK"/>
              </a:rPr>
              <a:t>ร้อยละหญิงตั้งครรภ์ได้รับการฝากครรภ์ครั้งแรกก่อนหรือเท่ากับ 12 สัปดาห์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47C189DC-9A85-4076-9D53-36DC429D3703}"/>
              </a:ext>
            </a:extLst>
          </p:cNvPr>
          <p:cNvSpPr/>
          <p:nvPr/>
        </p:nvSpPr>
        <p:spPr>
          <a:xfrm>
            <a:off x="6802636" y="316240"/>
            <a:ext cx="2903059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/>
                <a:cs typeface="TH SarabunPSK"/>
              </a:rPr>
              <a:t>มากกว่าหรือเท่ากับ</a:t>
            </a:r>
          </a:p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/>
                <a:cs typeface="TH SarabunPSK"/>
              </a:rPr>
              <a:t>ร้อยละ 75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85EA5189-779B-424C-B475-4529C15A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151123"/>
            <a:ext cx="1348492" cy="1348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3">
            <a:extLst>
              <a:ext uri="{FF2B5EF4-FFF2-40B4-BE49-F238E27FC236}">
                <a16:creationId xmlns="" xmlns:a16="http://schemas.microsoft.com/office/drawing/2014/main" id="{66FEBC29-B518-4508-8525-176697775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548052"/>
              </p:ext>
            </p:extLst>
          </p:nvPr>
        </p:nvGraphicFramePr>
        <p:xfrm>
          <a:off x="4016896" y="1700808"/>
          <a:ext cx="572098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34">
            <a:extLst>
              <a:ext uri="{FF2B5EF4-FFF2-40B4-BE49-F238E27FC236}">
                <a16:creationId xmlns="" xmlns:a16="http://schemas.microsoft.com/office/drawing/2014/main" id="{27E3218D-C1A8-47F0-AE64-A59C49086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53918"/>
              </p:ext>
            </p:extLst>
          </p:nvPr>
        </p:nvGraphicFramePr>
        <p:xfrm>
          <a:off x="128464" y="4581128"/>
          <a:ext cx="9635877" cy="2175071"/>
        </p:xfrm>
        <a:graphic>
          <a:graphicData uri="http://schemas.openxmlformats.org/drawingml/2006/table">
            <a:tbl>
              <a:tblPr/>
              <a:tblGrid>
                <a:gridCol w="755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2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7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01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35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98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969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64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389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764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4445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(ต.ค. 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65–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.ค.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6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122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36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113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66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46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41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38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11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16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65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568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80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66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23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97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53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39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21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29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44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400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80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54.10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63.89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85.84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50.00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80.30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84.78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51.22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76.32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63.64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effectLst/>
                          <a:latin typeface="TH SarabunPSK"/>
                          <a:ea typeface="Cordia New"/>
                          <a:cs typeface="Cordia New"/>
                        </a:rPr>
                        <a:t>87.50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67.69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Cordia New"/>
                          <a:cs typeface="Cordia New"/>
                        </a:rPr>
                        <a:t>70.42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hart 33">
            <a:extLst>
              <a:ext uri="{FF2B5EF4-FFF2-40B4-BE49-F238E27FC236}">
                <a16:creationId xmlns="" xmlns:a16="http://schemas.microsoft.com/office/drawing/2014/main" id="{9778462A-9D06-41A4-A58A-46EB76669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985434"/>
              </p:ext>
            </p:extLst>
          </p:nvPr>
        </p:nvGraphicFramePr>
        <p:xfrm>
          <a:off x="200472" y="1700808"/>
          <a:ext cx="367538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55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527847C4-7675-453D-8685-B9D265095F04}"/>
              </a:ext>
            </a:extLst>
          </p:cNvPr>
          <p:cNvSpPr/>
          <p:nvPr/>
        </p:nvSpPr>
        <p:spPr>
          <a:xfrm>
            <a:off x="1332940" y="332656"/>
            <a:ext cx="5469696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/>
                <a:cs typeface="TH SarabunPSK"/>
              </a:rPr>
              <a:t>ร้อยละหญิงตั้งครรภ์ที่ได้รับการดูแลก่อนคลอด 5 ครั้ง</a:t>
            </a:r>
          </a:p>
          <a:p>
            <a:pPr algn="ctr" defTabSz="742950">
              <a:buClrTx/>
            </a:pPr>
            <a:r>
              <a:rPr lang="th-TH" sz="260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/>
                <a:cs typeface="TH SarabunPSK"/>
              </a:rPr>
              <a:t> ตามเกณฑ์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47C189DC-9A85-4076-9D53-36DC429D3703}"/>
              </a:ext>
            </a:extLst>
          </p:cNvPr>
          <p:cNvSpPr/>
          <p:nvPr/>
        </p:nvSpPr>
        <p:spPr>
          <a:xfrm>
            <a:off x="6802636" y="332656"/>
            <a:ext cx="2903059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/>
                <a:cs typeface="TH SarabunPSK"/>
              </a:rPr>
              <a:t>มากกว่าหรือเท่ากับ</a:t>
            </a:r>
          </a:p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/>
                <a:cs typeface="TH SarabunPSK"/>
              </a:rPr>
              <a:t>ร้อยละ 75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85EA5189-779B-424C-B475-4529C15A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332940" cy="1332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3">
            <a:extLst>
              <a:ext uri="{FF2B5EF4-FFF2-40B4-BE49-F238E27FC236}">
                <a16:creationId xmlns="" xmlns:a16="http://schemas.microsoft.com/office/drawing/2014/main" id="{66FEBC29-B518-4508-8525-176697775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284423"/>
              </p:ext>
            </p:extLst>
          </p:nvPr>
        </p:nvGraphicFramePr>
        <p:xfrm>
          <a:off x="3944888" y="1501200"/>
          <a:ext cx="5891461" cy="282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34">
            <a:extLst>
              <a:ext uri="{FF2B5EF4-FFF2-40B4-BE49-F238E27FC236}">
                <a16:creationId xmlns="" xmlns:a16="http://schemas.microsoft.com/office/drawing/2014/main" id="{27E3218D-C1A8-47F0-AE64-A59C49086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85039"/>
              </p:ext>
            </p:extLst>
          </p:nvPr>
        </p:nvGraphicFramePr>
        <p:xfrm>
          <a:off x="152961" y="4509119"/>
          <a:ext cx="9683387" cy="2232249"/>
        </p:xfrm>
        <a:graphic>
          <a:graphicData uri="http://schemas.openxmlformats.org/drawingml/2006/table">
            <a:tbl>
              <a:tblPr/>
              <a:tblGrid>
                <a:gridCol w="759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15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9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9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35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75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32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32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68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5613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(ต.ค. 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65– 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9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122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567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87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338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40.98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58.33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77.68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28.57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74.24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69.57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48.78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60.53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36.36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75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55.38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59.61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hart 33">
            <a:extLst>
              <a:ext uri="{FF2B5EF4-FFF2-40B4-BE49-F238E27FC236}">
                <a16:creationId xmlns="" xmlns:a16="http://schemas.microsoft.com/office/drawing/2014/main" id="{9778462A-9D06-41A4-A58A-46EB76669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226045"/>
              </p:ext>
            </p:extLst>
          </p:nvPr>
        </p:nvGraphicFramePr>
        <p:xfrm>
          <a:off x="152961" y="1501199"/>
          <a:ext cx="3647911" cy="282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8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527847C4-7675-453D-8685-B9D265095F04}"/>
              </a:ext>
            </a:extLst>
          </p:cNvPr>
          <p:cNvSpPr/>
          <p:nvPr/>
        </p:nvSpPr>
        <p:spPr>
          <a:xfrm>
            <a:off x="1332940" y="332656"/>
            <a:ext cx="5469696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3575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/>
                <a:cs typeface="TH SarabunPSK"/>
              </a:rPr>
              <a:t>เด็กอายุ 0 – 5 ปี ที่สูงดีสมส่วนรายอำเภอ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47C189DC-9A85-4076-9D53-36DC429D3703}"/>
              </a:ext>
            </a:extLst>
          </p:cNvPr>
          <p:cNvSpPr/>
          <p:nvPr/>
        </p:nvSpPr>
        <p:spPr>
          <a:xfrm>
            <a:off x="6802636" y="332656"/>
            <a:ext cx="2903059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/>
                <a:cs typeface="TH SarabunPSK"/>
              </a:rPr>
              <a:t>มากกว่าหรือเท่ากับ</a:t>
            </a:r>
          </a:p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/>
                <a:cs typeface="TH SarabunPSK"/>
              </a:rPr>
              <a:t>ร้อยละ 64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85EA5189-779B-424C-B475-4529C15A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" y="127380"/>
            <a:ext cx="1285396" cy="1285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3">
            <a:extLst>
              <a:ext uri="{FF2B5EF4-FFF2-40B4-BE49-F238E27FC236}">
                <a16:creationId xmlns="" xmlns:a16="http://schemas.microsoft.com/office/drawing/2014/main" id="{66FEBC29-B518-4508-8525-176697775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686285"/>
              </p:ext>
            </p:extLst>
          </p:nvPr>
        </p:nvGraphicFramePr>
        <p:xfrm>
          <a:off x="4115361" y="1412777"/>
          <a:ext cx="5720987" cy="291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34">
            <a:extLst>
              <a:ext uri="{FF2B5EF4-FFF2-40B4-BE49-F238E27FC236}">
                <a16:creationId xmlns="" xmlns:a16="http://schemas.microsoft.com/office/drawing/2014/main" id="{27E3218D-C1A8-47F0-AE64-A59C49086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67099"/>
              </p:ext>
            </p:extLst>
          </p:nvPr>
        </p:nvGraphicFramePr>
        <p:xfrm>
          <a:off x="127898" y="4581128"/>
          <a:ext cx="9683387" cy="2123152"/>
        </p:xfrm>
        <a:graphic>
          <a:graphicData uri="http://schemas.openxmlformats.org/drawingml/2006/table">
            <a:tbl>
              <a:tblPr/>
              <a:tblGrid>
                <a:gridCol w="759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15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9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9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35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75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32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32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68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33843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(ต.ค. 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12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94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2000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1233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3921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862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3847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1311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1941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795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536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965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2425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19836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6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1016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618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1931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345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2255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609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1064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405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268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602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1095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10208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6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50.80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50.12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49.25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40.02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58.62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46.45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54.82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50.94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50.00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62.38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45.15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51.46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hart 33">
            <a:extLst>
              <a:ext uri="{FF2B5EF4-FFF2-40B4-BE49-F238E27FC236}">
                <a16:creationId xmlns="" xmlns:a16="http://schemas.microsoft.com/office/drawing/2014/main" id="{9778462A-9D06-41A4-A58A-46EB76669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809339"/>
              </p:ext>
            </p:extLst>
          </p:nvPr>
        </p:nvGraphicFramePr>
        <p:xfrm>
          <a:off x="269502" y="1412776"/>
          <a:ext cx="3649195" cy="291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EAD01582-C979-4113-8F51-A9BD51E2BC95}"/>
              </a:ext>
            </a:extLst>
          </p:cNvPr>
          <p:cNvSpPr txBox="1"/>
          <p:nvPr/>
        </p:nvSpPr>
        <p:spPr>
          <a:xfrm>
            <a:off x="5673080" y="10335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cs typeface="+mn-cs"/>
              </a:rPr>
              <a:t>ไตรมาส 3</a:t>
            </a:r>
          </a:p>
        </p:txBody>
      </p:sp>
    </p:spTree>
    <p:extLst>
      <p:ext uri="{BB962C8B-B14F-4D97-AF65-F5344CB8AC3E}">
        <p14:creationId xmlns:p14="http://schemas.microsoft.com/office/powerpoint/2010/main" val="320942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527847C4-7675-453D-8685-B9D265095F04}"/>
              </a:ext>
            </a:extLst>
          </p:cNvPr>
          <p:cNvSpPr/>
          <p:nvPr/>
        </p:nvSpPr>
        <p:spPr>
          <a:xfrm>
            <a:off x="1245535" y="332656"/>
            <a:ext cx="6795807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325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/>
                <a:cs typeface="TH SarabunPSK"/>
              </a:rPr>
              <a:t>ความครอบคลุม เด็ก 0-5 ปีได้รับการคัดกรองพัฒนาการ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47C189DC-9A85-4076-9D53-36DC429D3703}"/>
              </a:ext>
            </a:extLst>
          </p:cNvPr>
          <p:cNvSpPr/>
          <p:nvPr/>
        </p:nvSpPr>
        <p:spPr>
          <a:xfrm>
            <a:off x="8041342" y="332656"/>
            <a:ext cx="1664353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 SarabunPSK"/>
                <a:cs typeface="TH SarabunPSK"/>
              </a:rPr>
              <a:t>ร้อยละ 90</a:t>
            </a:r>
            <a:endParaRPr lang="th-TH" sz="2600" b="1" kern="12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H SarabunPSK"/>
              <a:cs typeface="TH SarabunPSK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85EA5189-779B-424C-B475-4529C15A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" y="144016"/>
            <a:ext cx="1268760" cy="1268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">
            <a:extLst>
              <a:ext uri="{FF2B5EF4-FFF2-40B4-BE49-F238E27FC236}">
                <a16:creationId xmlns="" xmlns:a16="http://schemas.microsoft.com/office/drawing/2014/main" id="{726CD128-261D-462C-AF90-0090C37E4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450232"/>
              </p:ext>
            </p:extLst>
          </p:nvPr>
        </p:nvGraphicFramePr>
        <p:xfrm>
          <a:off x="269502" y="1601416"/>
          <a:ext cx="9458501" cy="291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35">
            <a:extLst>
              <a:ext uri="{FF2B5EF4-FFF2-40B4-BE49-F238E27FC236}">
                <a16:creationId xmlns="" xmlns:a16="http://schemas.microsoft.com/office/drawing/2014/main" id="{BC5C11E4-66F4-46C5-A73C-8A437632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28382"/>
              </p:ext>
            </p:extLst>
          </p:nvPr>
        </p:nvGraphicFramePr>
        <p:xfrm>
          <a:off x="127898" y="4569480"/>
          <a:ext cx="9600104" cy="2171888"/>
        </p:xfrm>
        <a:graphic>
          <a:graphicData uri="http://schemas.openxmlformats.org/drawingml/2006/table">
            <a:tbl>
              <a:tblPr/>
              <a:tblGrid>
                <a:gridCol w="752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5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35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5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5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76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04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72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69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355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165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7355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11424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(ต.ค.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1302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526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effectLst/>
                          <a:latin typeface="Calibri"/>
                          <a:ea typeface="Cordia New"/>
                          <a:cs typeface="TH SarabunPSK"/>
                        </a:rPr>
                        <a:t>1266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572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974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454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773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415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154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237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568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7241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258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553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237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90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74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83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117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1671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5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19.82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11.98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43.68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1.05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24.33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19.82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20.05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17.83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22.73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35.02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20.60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23.08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48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527847C4-7675-453D-8685-B9D265095F04}"/>
              </a:ext>
            </a:extLst>
          </p:cNvPr>
          <p:cNvSpPr/>
          <p:nvPr/>
        </p:nvSpPr>
        <p:spPr>
          <a:xfrm>
            <a:off x="1228221" y="244232"/>
            <a:ext cx="6795807" cy="8085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3250" b="1" kern="1200" dirty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TH SarabunPSK"/>
                <a:cs typeface="TH SarabunPSK"/>
              </a:rPr>
              <a:t>เด็ก 0-5 ปี พัฒนาการสงสัยล่าช้า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47C189DC-9A85-4076-9D53-36DC429D3703}"/>
              </a:ext>
            </a:extLst>
          </p:cNvPr>
          <p:cNvSpPr/>
          <p:nvPr/>
        </p:nvSpPr>
        <p:spPr>
          <a:xfrm>
            <a:off x="8024028" y="244232"/>
            <a:ext cx="1664353" cy="808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th-TH" sz="2600" b="1" kern="1200" dirty="0">
                <a:solidFill>
                  <a:prstClr val="black"/>
                </a:solidFill>
                <a:latin typeface="TH SarabunPSK"/>
                <a:cs typeface="TH SarabunPSK"/>
              </a:rPr>
              <a:t>ร้อยละ 20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85EA5189-779B-424C-B475-4529C15A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5"/>
            <a:ext cx="1245535" cy="1245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33">
            <a:extLst>
              <a:ext uri="{FF2B5EF4-FFF2-40B4-BE49-F238E27FC236}">
                <a16:creationId xmlns="" xmlns:a16="http://schemas.microsoft.com/office/drawing/2014/main" id="{2624EA96-C76D-46F3-B330-A8A1C7924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957255"/>
              </p:ext>
            </p:extLst>
          </p:nvPr>
        </p:nvGraphicFramePr>
        <p:xfrm>
          <a:off x="222613" y="645992"/>
          <a:ext cx="9683387" cy="312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34">
            <a:extLst>
              <a:ext uri="{FF2B5EF4-FFF2-40B4-BE49-F238E27FC236}">
                <a16:creationId xmlns="" xmlns:a16="http://schemas.microsoft.com/office/drawing/2014/main" id="{2B6CAF41-FA2B-4BB7-9F27-3137AF29F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23075"/>
              </p:ext>
            </p:extLst>
          </p:nvPr>
        </p:nvGraphicFramePr>
        <p:xfrm>
          <a:off x="35427" y="3851092"/>
          <a:ext cx="9683387" cy="1959816"/>
        </p:xfrm>
        <a:graphic>
          <a:graphicData uri="http://schemas.openxmlformats.org/drawingml/2006/table">
            <a:tbl>
              <a:tblPr/>
              <a:tblGrid>
                <a:gridCol w="759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15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9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9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35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75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32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32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68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8026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00467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(ต.ค. 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65–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</a:t>
                      </a:r>
                      <a:r>
                        <a:rPr lang="th-TH" sz="23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.ค.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65) ข้อมูลจาก </a:t>
                      </a:r>
                      <a:r>
                        <a:rPr lang="en-US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300" b="1" i="0" u="none" strike="noStrike" baseline="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จังหวัดเพชรบูรณ์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0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258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63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553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237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90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74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35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83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117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1671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5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199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67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25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48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16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36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454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5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11.24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15.87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35.99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effectLst/>
                          <a:latin typeface="Calibri"/>
                          <a:ea typeface="Cordia New"/>
                          <a:cs typeface="TH SarabunPSK"/>
                        </a:rPr>
                        <a:t>28.27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27.78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30.97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21.62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14.29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ordia New"/>
                          <a:cs typeface="TH SarabunPSK"/>
                        </a:rPr>
                        <a:t>22.89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>
                          <a:effectLst/>
                          <a:latin typeface="Calibri"/>
                          <a:ea typeface="Cordia New"/>
                          <a:cs typeface="TH SarabunPSK"/>
                        </a:rPr>
                        <a:t>30.77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1080135" algn="l"/>
                        </a:tabLst>
                      </a:pPr>
                      <a:r>
                        <a:rPr lang="th-TH" sz="1800" b="1" dirty="0">
                          <a:effectLst/>
                          <a:latin typeface="Calibri"/>
                          <a:ea typeface="Cordia New"/>
                          <a:cs typeface="TH SarabunPSK"/>
                        </a:rPr>
                        <a:t>27.17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704528" y="5877272"/>
            <a:ext cx="8434689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+mj-lt"/>
              </a:rPr>
              <a:t>ให้ทุกอำเภอติดตามการดำเนินงานตามตัวชี้วัดงานอนามัยแม่และเด็ก ให้ครอบคลุมตามกลุ่มเป้าหมายพร้อมทั้งบันทึกข้อมูลในระบบ 43 แฟ้ม พร้อมทั้งนำเข้าข้อมูลใน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HDC </a:t>
            </a:r>
            <a:r>
              <a:rPr lang="th-TH" sz="2400" b="1" dirty="0">
                <a:solidFill>
                  <a:schemeClr val="tx1"/>
                </a:solidFill>
                <a:latin typeface="+mj-lt"/>
              </a:rPr>
              <a:t>ให้เป็นปัจจุบัน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294304779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529</Words>
  <Application>Microsoft Office PowerPoint</Application>
  <PresentationFormat>กระดาษ A4 (210x297 มม.)</PresentationFormat>
  <Paragraphs>283</Paragraphs>
  <Slides>6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17" baseType="lpstr">
      <vt:lpstr>Arial</vt:lpstr>
      <vt:lpstr>Angsana New</vt:lpstr>
      <vt:lpstr>Cordia New</vt:lpstr>
      <vt:lpstr>TH SarabunPSK</vt:lpstr>
      <vt:lpstr>Roboto Condensed Light</vt:lpstr>
      <vt:lpstr>Roboto Condensed</vt:lpstr>
      <vt:lpstr>Calibri</vt:lpstr>
      <vt:lpstr>Arvo</vt:lpstr>
      <vt:lpstr>Times New Roman</vt:lpstr>
      <vt:lpstr>Salerio template</vt:lpstr>
      <vt:lpstr>ธีมของ Office</vt:lpstr>
      <vt:lpstr>   การติดตามผลการดำเนินงาน อนามัยแม่และเด็กที่ไม่ผ่านเกณฑ์ HDC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การดำเนินงานพัฒนาการเด็ก จังหวัดเพชรบูรณ์</dc:title>
  <dc:creator>MILK</dc:creator>
  <cp:lastModifiedBy>SSJ-Narinthorn</cp:lastModifiedBy>
  <cp:revision>302</cp:revision>
  <dcterms:modified xsi:type="dcterms:W3CDTF">2022-12-27T04:11:38Z</dcterms:modified>
</cp:coreProperties>
</file>