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5" r:id="rId2"/>
    <p:sldId id="30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0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77462644130306E-2"/>
          <c:y val="0.13446777714530855"/>
          <c:w val="0.97704139111823518"/>
          <c:h val="0.609708092344732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สมัครใจ(รพ.)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>
                    <a:latin typeface="TH SarabunPSK" pitchFamily="34" charset="-34"/>
                    <a:cs typeface="TH SarabunPSK" pitchFamily="34" charset="-34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เขาค้อ</c:v>
                </c:pt>
                <c:pt idx="1">
                  <c:v>เมืองเพชรบูรณ์</c:v>
                </c:pt>
                <c:pt idx="2">
                  <c:v>ชนแดน</c:v>
                </c:pt>
                <c:pt idx="3">
                  <c:v>น้ำหนาว</c:v>
                </c:pt>
                <c:pt idx="4">
                  <c:v>บึงสามพัน</c:v>
                </c:pt>
                <c:pt idx="5">
                  <c:v>วังโป่ง</c:v>
                </c:pt>
                <c:pt idx="6">
                  <c:v>วิเชียรบุรี</c:v>
                </c:pt>
                <c:pt idx="7">
                  <c:v>ศรีเทพ</c:v>
                </c:pt>
                <c:pt idx="8">
                  <c:v>หนองไผ่</c:v>
                </c:pt>
                <c:pt idx="9">
                  <c:v>หล่มเก่า</c:v>
                </c:pt>
                <c:pt idx="10">
                  <c:v>หล่มสัก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_-* #,##0.00_-;\-* #,##0.00_-;_-* "-"??_-;_-@_-</c:formatCode>
                <c:ptCount val="12"/>
                <c:pt idx="0">
                  <c:v>0</c:v>
                </c:pt>
                <c:pt idx="1">
                  <c:v>71.25</c:v>
                </c:pt>
                <c:pt idx="2">
                  <c:v>0</c:v>
                </c:pt>
                <c:pt idx="3">
                  <c:v>0</c:v>
                </c:pt>
                <c:pt idx="4">
                  <c:v>228.75</c:v>
                </c:pt>
                <c:pt idx="5">
                  <c:v>20</c:v>
                </c:pt>
                <c:pt idx="6">
                  <c:v>0</c:v>
                </c:pt>
                <c:pt idx="7">
                  <c:v>0</c:v>
                </c:pt>
                <c:pt idx="8">
                  <c:v>3.3333333333333335</c:v>
                </c:pt>
                <c:pt idx="9">
                  <c:v>0</c:v>
                </c:pt>
                <c:pt idx="10">
                  <c:v>3.3333333333333335</c:v>
                </c:pt>
                <c:pt idx="11">
                  <c:v>66.13333333333334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3-EE47-85D8-090A91B1B2C9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241457024"/>
        <c:axId val="241458560"/>
      </c:barChart>
      <c:catAx>
        <c:axId val="24145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en-US"/>
          </a:p>
        </c:txPr>
        <c:crossAx val="241458560"/>
        <c:crosses val="autoZero"/>
        <c:auto val="1"/>
        <c:lblAlgn val="ctr"/>
        <c:lblOffset val="100"/>
        <c:noMultiLvlLbl val="0"/>
      </c:catAx>
      <c:valAx>
        <c:axId val="241458560"/>
        <c:scaling>
          <c:orientation val="minMax"/>
          <c:max val="50"/>
          <c:min val="0"/>
        </c:scaling>
        <c:delete val="0"/>
        <c:axPos val="l"/>
        <c:numFmt formatCode="_-* #,##0.00_-;\-* #,##0.0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H SarabunPSK" pitchFamily="34" charset="-34"/>
                <a:cs typeface="TH SarabunPSK" pitchFamily="34" charset="-34"/>
              </a:defRPr>
            </a:pPr>
            <a:endParaRPr lang="en-US"/>
          </a:p>
        </c:txPr>
        <c:crossAx val="24145702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9AD15-B1E6-4589-906A-EE67E0A2A5DF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49370-7EFC-4A73-B1F5-E19AFBEA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302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F847-F529-48F6-9253-70591193A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3CBD7-2FA8-477C-A0B7-5A698429C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22FC-4C77-439A-B3CE-D4986C48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AEECA-17D2-4EE4-9375-0E77AF1D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F164-CE93-4EEC-812B-CFCC0353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2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D7D9-001B-4672-B4F8-D17B6380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EE458-CE12-45CA-BBC5-5B4225BEB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4E298-797A-4942-89EF-EFD80F0F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0EE8F-F6A7-4E02-A9BF-B805AE12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CF096-63FF-4314-8B4A-6A78B83A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D6DDC-54FD-45A6-813A-BFEB78F09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6EE92-7566-4DC2-8373-4B220A126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8066-015B-4AD9-8D7C-7EAEC5C1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409B4-9BAE-4B55-A8E6-92770754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49B9-207D-41A4-8F43-257C623A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2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94A31-665D-4BD4-9E12-7717D2D9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9D6D7-8C87-42F2-A540-EB218FC6E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728C-00ED-48FC-871B-FE455196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5D4E1-F685-4F09-80D8-7D60DB4A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49DF1-66B3-4EEF-A0E6-9B0CDF09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7D3A1-0B58-42AA-B119-21F28BD9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451F3-65E5-40B3-974D-D1C914C5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4FBF-B8CC-430C-86B5-3EF6EC6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26A1D-D04D-4AAD-8AB8-88C391BC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8DA1C-EBD3-4841-90E5-0B817E22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0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F8F2-9A9D-4E72-9607-28809B2F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89AB-5B00-4E4E-AACF-879E2C4DB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8BC0E-DAAA-4398-94D2-569048908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708DA-E007-4C16-ABAA-A95A4CE9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0E5AD-B947-4387-94B7-268AF2FD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98469-3C0D-41AC-B847-23CBF69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368B-5FD9-48B6-9FB4-99324A34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23048-208F-49B4-9271-5F2272E13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A3734-B46E-4D3A-88F5-37C1730F1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8D5EF-2E7A-4FA9-BE28-A2A854931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021D9-B36C-4702-B1B4-E1D40E936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66BFC-1784-4E76-896D-2ED8AE34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5A0B5-01DD-41B5-B95B-F58C87AF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89C92-6A8F-422F-8075-06795D40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21E6-48C3-437F-8DAC-6018A325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B5463-759C-4C06-B6DF-653C48BE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40C39-4540-47A0-BD0A-F272F9D4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E7A31-C844-4176-B4D1-5555F505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D24A6-66FF-4435-B0E9-BA7C3C02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F59E6-9929-44F8-A36D-E55F441B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E42AD-CDD3-49D4-898C-58D92FC0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4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2F50-EA8B-48D2-82D9-ECFA0B95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2C9B-6375-484D-A08F-2FAB1B423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1A06-29C3-4268-A5D6-27BA98BB0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0400E-988D-4B26-A9E8-F8852961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7F075-BD4D-4007-86A3-5DCE17C5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587D8-F366-485B-96E4-DE36DE0E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676E-2AD2-4AD2-83F5-6FC47286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3B149-686B-4FB9-89DE-692CD4EE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C32B7-1769-4D16-A3FE-D06699EC2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E4897-AEA7-4D2A-9075-9A4CB6BA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46C89-CC04-48D5-A4DB-3DA06699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56F7C-7575-4257-8D6B-81BEADC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4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621E1-5AD6-44E7-B52B-4612ABD7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1C9A3-F0C4-48D3-88FE-711B8B79B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36B80-C9A3-4BC7-99F0-32D4FC885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D057-3568-4325-AAF6-8FF5DD1BE1FC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73399-311E-45E3-B437-0926D2387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EC6DA-DA76-46D3-B99E-7437138F6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0009-F536-4015-A528-BB1299B5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15"/>
          <p:cNvGraphicFramePr>
            <a:graphicFrameLocks noGrp="1"/>
          </p:cNvGraphicFramePr>
          <p:nvPr/>
        </p:nvGraphicFramePr>
        <p:xfrm>
          <a:off x="160462" y="4495800"/>
          <a:ext cx="11642477" cy="184785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3780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5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07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7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97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017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960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71.25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228.75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66.13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สมัครใจ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4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400" b="1" u="none" strike="noStrike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TH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2324100" y="262147"/>
            <a:ext cx="7543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ผลการดำเนินงานด้านการบำบัดรักษา ระบบสมัครใจ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(</a:t>
            </a:r>
            <a:r>
              <a:rPr lang="en-US" sz="2000" b="1" cap="small" dirty="0" err="1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CBTx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)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แยกรายอำเภอ ปีงบประมาณ 256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6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 </a:t>
            </a:r>
          </a:p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1 ตุลาคม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2565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–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26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ธันวาคม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5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321454D0-673F-4CE5-82BE-7FF53BA8D0DC}"/>
              </a:ext>
            </a:extLst>
          </p:cNvPr>
          <p:cNvSpPr txBox="1"/>
          <p:nvPr/>
        </p:nvSpPr>
        <p:spPr>
          <a:xfrm>
            <a:off x="10134601" y="742600"/>
            <a:ext cx="1674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2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50%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1552577618"/>
              </p:ext>
            </p:extLst>
          </p:nvPr>
        </p:nvGraphicFramePr>
        <p:xfrm>
          <a:off x="990600" y="819150"/>
          <a:ext cx="10812338" cy="438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2FBDDC3-1E29-4514-A9CF-AEEBA20A0C15}"/>
              </a:ext>
            </a:extLst>
          </p:cNvPr>
          <p:cNvSpPr txBox="1"/>
          <p:nvPr/>
        </p:nvSpPr>
        <p:spPr>
          <a:xfrm>
            <a:off x="10243345" y="2145753"/>
            <a:ext cx="1456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cxnSp>
        <p:nvCxnSpPr>
          <p:cNvPr id="9" name="ตัวเชื่อมต่อตรง 8">
            <a:extLst>
              <a:ext uri="{FF2B5EF4-FFF2-40B4-BE49-F238E27FC236}">
                <a16:creationId xmlns:a16="http://schemas.microsoft.com/office/drawing/2014/main" id="{D71299BE-1FF6-4E22-A635-B34024B4762E}"/>
              </a:ext>
            </a:extLst>
          </p:cNvPr>
          <p:cNvCxnSpPr>
            <a:cxnSpLocks/>
          </p:cNvCxnSpPr>
          <p:nvPr/>
        </p:nvCxnSpPr>
        <p:spPr>
          <a:xfrm>
            <a:off x="1525934" y="2667000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98D7072F-3218-435D-9B59-7E9CD8AE6B3A}"/>
              </a:ext>
            </a:extLst>
          </p:cNvPr>
          <p:cNvCxnSpPr>
            <a:cxnSpLocks/>
          </p:cNvCxnSpPr>
          <p:nvPr/>
        </p:nvCxnSpPr>
        <p:spPr>
          <a:xfrm>
            <a:off x="1524000" y="1407944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กล่องข้อความ 4">
            <a:extLst>
              <a:ext uri="{FF2B5EF4-FFF2-40B4-BE49-F238E27FC236}">
                <a16:creationId xmlns:a16="http://schemas.microsoft.com/office/drawing/2014/main" id="{91BC4ED9-CB40-B88E-AC62-93D6C49AE461}"/>
              </a:ext>
            </a:extLst>
          </p:cNvPr>
          <p:cNvSpPr txBox="1"/>
          <p:nvPr/>
        </p:nvSpPr>
        <p:spPr>
          <a:xfrm>
            <a:off x="8839201" y="6400800"/>
            <a:ext cx="404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ระบบรายงาน บสต. ณ วันที่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26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ธ.ค.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2565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02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0B08-B4DE-4966-8F6C-A7BB2469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ข้อสั่งการเพื่อขับเคลื่อนนโยบายและมาตรการเร่งด่วนด้านยาเสพติด กระทรวงสาธารณสุข ปีงบประมาณ พ.ศ.2566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54A12-F71F-4595-86C6-208F8593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4438"/>
            <a:ext cx="10515600" cy="3548233"/>
          </a:xfrm>
        </p:spPr>
        <p:txBody>
          <a:bodyPr/>
          <a:lstStyle/>
          <a:p>
            <a:r>
              <a:rPr lang="th-TH" dirty="0"/>
              <a:t>อ้างถึง หนังสือสำนักปลัดกระทรวงสาธารณสุข </a:t>
            </a:r>
            <a:r>
              <a:rPr lang="th-TH" b="1" dirty="0">
                <a:solidFill>
                  <a:srgbClr val="FF0000"/>
                </a:solidFill>
              </a:rPr>
              <a:t>ด่วนที่สุด </a:t>
            </a:r>
            <a:r>
              <a:rPr lang="th-TH" dirty="0"/>
              <a:t>ที่ สธ 0240/ว5888 ลงวันที่ 25 ตุลาคม 2565</a:t>
            </a:r>
          </a:p>
          <a:p>
            <a:r>
              <a:rPr lang="th-TH" dirty="0"/>
              <a:t>สำนักปลัดกระทรวงสาธารณสุขมีข้อสั่งการให้หน่วยงานในสังกัดกระทรวงสาธารณสุขทุกระดับ</a:t>
            </a:r>
            <a:br>
              <a:rPr lang="th-TH" dirty="0"/>
            </a:br>
            <a:r>
              <a:rPr lang="th-TH" dirty="0"/>
              <a:t>สร้างมาตรการในการควบคุม ป้องกัน ไม่ให้เจ้าหน้าที่ทุกคนยุ่งเกี่ยวกับยาเสพติด และมีระบบคัดกรอง</a:t>
            </a:r>
            <a:br>
              <a:rPr lang="th-TH" dirty="0"/>
            </a:br>
            <a:r>
              <a:rPr lang="th-TH" dirty="0"/>
              <a:t>ผู้ใช้ยาเสพติด พร้อมระบบบำบัดรักษาฟื้นฟูในหน่วยงาน</a:t>
            </a:r>
          </a:p>
          <a:p>
            <a:r>
              <a:rPr lang="th-TH" dirty="0"/>
              <a:t>ทั้งนี้ขอให้ รพ. สสอ. รพ.สต. ตรวจสารเสพติดบุคลากรในสังกัดทุกคน พร้อมรายงานผลผ่าน </a:t>
            </a:r>
            <a:r>
              <a:rPr lang="en-US" dirty="0"/>
              <a:t>QR Code </a:t>
            </a:r>
            <a:r>
              <a:rPr lang="th-TH" dirty="0"/>
              <a:t>ที่กำหนด</a:t>
            </a:r>
            <a:r>
              <a:rPr lang="en-US" dirty="0"/>
              <a:t> </a:t>
            </a:r>
            <a:r>
              <a:rPr lang="th-TH" dirty="0"/>
              <a:t>ในภาพรวมแยก รพ. และ สสอ.</a:t>
            </a:r>
            <a:r>
              <a:rPr lang="en-US" dirty="0"/>
              <a:t> </a:t>
            </a:r>
            <a:r>
              <a:rPr lang="th-TH" dirty="0"/>
              <a:t>จำนวน 2 ครั้ง ในปีงบประมาณ 2566 โดยรายงานผลดังนี้</a:t>
            </a:r>
          </a:p>
          <a:p>
            <a:pPr marL="1195388" lvl="1" indent="0">
              <a:buNone/>
            </a:pPr>
            <a:r>
              <a:rPr lang="en-US" dirty="0"/>
              <a:t>&gt;&gt; </a:t>
            </a:r>
            <a:r>
              <a:rPr lang="th-TH" dirty="0"/>
              <a:t>รายงานครั้งที่ 1 ภายในวันที่ 15 ม.ค. 2566</a:t>
            </a:r>
          </a:p>
          <a:p>
            <a:pPr marL="1195388" lvl="1" indent="0">
              <a:buNone/>
            </a:pPr>
            <a:r>
              <a:rPr lang="en-US" dirty="0"/>
              <a:t>&gt;&gt; </a:t>
            </a:r>
            <a:r>
              <a:rPr lang="th-TH" dirty="0"/>
              <a:t>รายงานครั้งที่ 2 ภายในวันที่ 15 ก.ค. 2566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E5FBF8-E491-4D98-8C0F-53800640107C}"/>
              </a:ext>
            </a:extLst>
          </p:cNvPr>
          <p:cNvSpPr txBox="1"/>
          <p:nvPr/>
        </p:nvSpPr>
        <p:spPr>
          <a:xfrm>
            <a:off x="838200" y="6123543"/>
            <a:ext cx="813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/>
              <a:t>** สสจ.พช จะจัดสรรชุดตรวจสารเสพติดตามข้อมูลจำนวนเจ้าหน้าที่ของ กลุ่มงานทรัพยากรบุคคล สสจ.พช</a:t>
            </a:r>
            <a:endParaRPr lang="en-US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0FD9612-E2A5-48FB-AB8D-245F7DA75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9225" y="42065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D563E463-B247-446F-9595-E1181D380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551" y="4757971"/>
            <a:ext cx="1569399" cy="156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C759585-5B9D-44E3-B242-D76D21D47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0702" y="6280373"/>
            <a:ext cx="19830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รายงานผลการคัดกรองสารเสพติดเจ้าหน้าที่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ในสังกัดกระทรวงสาธารณสุข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02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277</Words>
  <Application>Microsoft Office PowerPoint</Application>
  <PresentationFormat>Widescreen</PresentationFormat>
  <Paragraphs>56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Leelawadee</vt:lpstr>
      <vt:lpstr>TH Sarabun New</vt:lpstr>
      <vt:lpstr>TH SarabunIT๙</vt:lpstr>
      <vt:lpstr>TH SarabunPSK</vt:lpstr>
      <vt:lpstr>Office Theme</vt:lpstr>
      <vt:lpstr>PowerPoint Presentation</vt:lpstr>
      <vt:lpstr>ข้อสั่งการเพื่อขับเคลื่อนนโยบายและมาตรการเร่งด่วนด้านยาเสพติด กระทรวงสาธารณสุข ปีงบประมาณ พ.ศ.2566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กัมปนาท รูปขาว</dc:creator>
  <cp:lastModifiedBy>กัมปนาท รูปขาว</cp:lastModifiedBy>
  <cp:revision>8</cp:revision>
  <dcterms:created xsi:type="dcterms:W3CDTF">2022-12-27T03:22:36Z</dcterms:created>
  <dcterms:modified xsi:type="dcterms:W3CDTF">2022-12-27T04:44:00Z</dcterms:modified>
</cp:coreProperties>
</file>