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5" r:id="rId4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9999"/>
    <a:srgbClr val="9900CC"/>
    <a:srgbClr val="CC99FF"/>
    <a:srgbClr val="00D2AA"/>
    <a:srgbClr val="F5F5F5"/>
    <a:srgbClr val="FFCC66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5E13D-6852-4E1B-B7A6-1C9092E901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E609CC-F66A-4F70-9AC0-0C906BB4D0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65DA97-2095-463C-BEA5-A0E53C5FE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AC12-8FE4-4738-84AD-953AFEB2E9F5}" type="datetimeFigureOut">
              <a:rPr lang="th-TH" smtClean="0"/>
              <a:t>27/01/66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06BB36-24FA-4D73-A0F4-90E92CBF2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71CCC-5C68-4C2B-A8AD-E54A5E3F6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54A46-2A62-48A0-AFD7-7BF1B8CD2A8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95808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2E803-B008-4294-ACF5-4405D611C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8B65C7-1130-49BE-A945-CC9CBCCBA9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37C3F8-E744-499D-AA75-2F6926DEF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AC12-8FE4-4738-84AD-953AFEB2E9F5}" type="datetimeFigureOut">
              <a:rPr lang="th-TH" smtClean="0"/>
              <a:t>27/01/66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CDF10-8B94-4026-A0EA-217040D6E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653B13-4B80-48A8-80EC-51DF4CEAF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54A46-2A62-48A0-AFD7-7BF1B8CD2A8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22716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BA008B-962F-49C6-9623-641A62C0C0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A8F65E-D44B-44C0-B446-6C00125AD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DFA22-6F2E-49B8-A4A2-745ECE8D5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AC12-8FE4-4738-84AD-953AFEB2E9F5}" type="datetimeFigureOut">
              <a:rPr lang="th-TH" smtClean="0"/>
              <a:t>27/01/66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DF098-1B9C-404D-ACCB-5532DD6D9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3BE753-EB04-463E-8417-3542154F0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54A46-2A62-48A0-AFD7-7BF1B8CD2A8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76272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AD4C9-4D6C-4FE8-B2A8-5BC09BAF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75B4B-34D8-4697-8C33-06319B358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677CC-B06A-4CDA-AAE6-D43D8A254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AC12-8FE4-4738-84AD-953AFEB2E9F5}" type="datetimeFigureOut">
              <a:rPr lang="th-TH" smtClean="0"/>
              <a:t>27/01/66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DD584-4C02-4A8F-8B6F-82E5C7E92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A0EF9-A160-43DD-AAE3-689FC648E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54A46-2A62-48A0-AFD7-7BF1B8CD2A8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85437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CE546-9CDD-4401-8537-9E864E94E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F47CF-578C-4CB3-8D46-043925E1DD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3EC079-CF51-44ED-9BB5-B2914880F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AC12-8FE4-4738-84AD-953AFEB2E9F5}" type="datetimeFigureOut">
              <a:rPr lang="th-TH" smtClean="0"/>
              <a:t>27/01/66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F19ADD-1B44-48C7-B76F-A60391F45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87D88-E783-4730-B7AE-F45C673DF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54A46-2A62-48A0-AFD7-7BF1B8CD2A8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79348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6EDB3-A1BC-4182-869C-7E48285C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902F90-2B41-4C32-9F08-48E3EEC1AE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2DB099-A058-446E-842C-8FC66754C6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FB8083-A211-4791-9923-3C830721D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AC12-8FE4-4738-84AD-953AFEB2E9F5}" type="datetimeFigureOut">
              <a:rPr lang="th-TH" smtClean="0"/>
              <a:t>27/01/66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F78E03-044D-45AB-92D0-460659820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D881A4-E95D-4A81-8162-2F45C9023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54A46-2A62-48A0-AFD7-7BF1B8CD2A8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96262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20B23-3126-4F60-BE97-C828BACD8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05037E-C1A7-4E42-8BD0-3AC5C33603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9B5608-D95F-43BC-B617-21CA6904FA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EBB333-54C2-47E2-AA5B-B8B9109B5D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1B2CEF-DA5D-48A2-A460-D5F3D2E4A3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BD1456-3688-4F91-861C-62D05C461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AC12-8FE4-4738-84AD-953AFEB2E9F5}" type="datetimeFigureOut">
              <a:rPr lang="th-TH" smtClean="0"/>
              <a:t>27/01/66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14F919-2E48-48F4-AFBC-8BA4E6F2D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9E7FD-0E61-45C6-8484-DB0043510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54A46-2A62-48A0-AFD7-7BF1B8CD2A8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53767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D7335-28CE-414C-BFD1-AE3132166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2A7CA9-6549-4A77-9F89-B490C867B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AC12-8FE4-4738-84AD-953AFEB2E9F5}" type="datetimeFigureOut">
              <a:rPr lang="th-TH" smtClean="0"/>
              <a:t>27/01/66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ADF0E0-56DE-475E-8D8A-AE6558B73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983AB7-02ED-400F-847E-84C1599A1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54A46-2A62-48A0-AFD7-7BF1B8CD2A8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36763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B7322B-01FD-45A8-A9BC-DF4936924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AC12-8FE4-4738-84AD-953AFEB2E9F5}" type="datetimeFigureOut">
              <a:rPr lang="th-TH" smtClean="0"/>
              <a:t>27/01/66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237151-05B9-4669-8F7F-FE4EC0249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DA86A1-86EF-4A40-AC46-8C99F8622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54A46-2A62-48A0-AFD7-7BF1B8CD2A8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07852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86DC2-7CE6-40EB-B991-0F7C9F609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2078E-CC96-4632-8F76-4013DF471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F4D444-2031-470D-AC1C-7A978A73F0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B0EAAF-29FF-4517-9A0D-AA2E9362B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AC12-8FE4-4738-84AD-953AFEB2E9F5}" type="datetimeFigureOut">
              <a:rPr lang="th-TH" smtClean="0"/>
              <a:t>27/01/66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CCAEBA-2B17-402E-BC6A-91DA10774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258B55-7A5F-408D-81B8-EC6C66E4D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54A46-2A62-48A0-AFD7-7BF1B8CD2A8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10496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83022-EE8A-4773-B719-E2753A193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209BC1-2A74-4D67-91AB-E87EEDE7B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D416C9-B221-446C-BCF7-20601BD101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6EC428-94FD-497F-B7BF-B15E5000E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AC12-8FE4-4738-84AD-953AFEB2E9F5}" type="datetimeFigureOut">
              <a:rPr lang="th-TH" smtClean="0"/>
              <a:t>27/01/66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1CFB96-5083-4ECD-A72C-963462658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7C213F-AF35-4026-B9DC-1F47FF36D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54A46-2A62-48A0-AFD7-7BF1B8CD2A8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91197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C03BA9-28BE-49E1-AB2A-E625FF854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9AE19-AF6F-4968-8FE5-6CB882D44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8382B2-2F0C-4291-8730-143DEEE8EC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5AC12-8FE4-4738-84AD-953AFEB2E9F5}" type="datetimeFigureOut">
              <a:rPr lang="th-TH" smtClean="0"/>
              <a:t>27/01/66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F43418-C986-4B9B-AA17-2D3715654D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C24FDC-E17D-4E83-91E9-CE1A09FF4D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54A46-2A62-48A0-AFD7-7BF1B8CD2A8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15802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5C39DC-F8EE-4D3B-81D8-DD53770C4B9A}"/>
              </a:ext>
            </a:extLst>
          </p:cNvPr>
          <p:cNvCxnSpPr/>
          <p:nvPr/>
        </p:nvCxnSpPr>
        <p:spPr>
          <a:xfrm>
            <a:off x="464233" y="0"/>
            <a:ext cx="0" cy="685800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E94EA50-45F4-4084-8E5A-3A56FF2772B1}"/>
              </a:ext>
            </a:extLst>
          </p:cNvPr>
          <p:cNvCxnSpPr/>
          <p:nvPr/>
        </p:nvCxnSpPr>
        <p:spPr>
          <a:xfrm>
            <a:off x="1010528" y="0"/>
            <a:ext cx="0" cy="685800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9D0786-57AD-4AB9-B6C8-8F00A22D634E}"/>
              </a:ext>
            </a:extLst>
          </p:cNvPr>
          <p:cNvCxnSpPr/>
          <p:nvPr/>
        </p:nvCxnSpPr>
        <p:spPr>
          <a:xfrm>
            <a:off x="1542756" y="0"/>
            <a:ext cx="0" cy="685800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502BF01-D0E5-4B06-9374-073D99A10379}"/>
              </a:ext>
            </a:extLst>
          </p:cNvPr>
          <p:cNvSpPr txBox="1"/>
          <p:nvPr/>
        </p:nvSpPr>
        <p:spPr>
          <a:xfrm>
            <a:off x="2336517" y="1680704"/>
            <a:ext cx="8312727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วาระจากกลุ่มงานคุ้มครองผู้บริโภคและเภสัชสาธารณสุข </a:t>
            </a:r>
          </a:p>
          <a:p>
            <a:pPr algn="ctr"/>
            <a:r>
              <a:rPr lang="th-TH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ประชุมวันที่ 31 มกราคม 2566</a:t>
            </a:r>
            <a:endParaRPr lang="th-TH" sz="48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10" name="รูปภาพ 3">
            <a:extLst>
              <a:ext uri="{FF2B5EF4-FFF2-40B4-BE49-F238E27FC236}">
                <a16:creationId xmlns:a16="http://schemas.microsoft.com/office/drawing/2014/main" id="{E80A5828-7511-47A0-83D3-CC98BA1C9AE8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962400" y="131714"/>
            <a:ext cx="1731034" cy="1738762"/>
          </a:xfrm>
          <a:prstGeom prst="ellipse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รูปภาพ 4">
            <a:extLst>
              <a:ext uri="{FF2B5EF4-FFF2-40B4-BE49-F238E27FC236}">
                <a16:creationId xmlns:a16="http://schemas.microsoft.com/office/drawing/2014/main" id="{A32C0300-73B3-4052-BDBC-21C891C3DE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4956" y="217128"/>
            <a:ext cx="1576319" cy="1576319"/>
          </a:xfrm>
          <a:prstGeom prst="ellipse">
            <a:avLst/>
          </a:prstGeom>
        </p:spPr>
      </p:pic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29E2280-278F-44E7-819A-2966764C09B0}"/>
              </a:ext>
            </a:extLst>
          </p:cNvPr>
          <p:cNvSpPr/>
          <p:nvPr/>
        </p:nvSpPr>
        <p:spPr>
          <a:xfrm>
            <a:off x="-16409" y="390481"/>
            <a:ext cx="482636" cy="1071563"/>
          </a:xfrm>
          <a:prstGeom prst="roundRect">
            <a:avLst/>
          </a:prstGeom>
          <a:solidFill>
            <a:srgbClr val="00D2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B9D154E-F8A5-4DF6-B06A-27DEC919F6F3}"/>
              </a:ext>
            </a:extLst>
          </p:cNvPr>
          <p:cNvSpPr/>
          <p:nvPr/>
        </p:nvSpPr>
        <p:spPr>
          <a:xfrm>
            <a:off x="536416" y="744590"/>
            <a:ext cx="472631" cy="107156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2C34E44-BAFC-420A-BEC3-9F830352BD8E}"/>
              </a:ext>
            </a:extLst>
          </p:cNvPr>
          <p:cNvSpPr/>
          <p:nvPr/>
        </p:nvSpPr>
        <p:spPr>
          <a:xfrm>
            <a:off x="1079509" y="1307293"/>
            <a:ext cx="463247" cy="1071563"/>
          </a:xfrm>
          <a:prstGeom prst="round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0D8CEC93-B285-C3B3-B730-A6C60DBAB31A}"/>
              </a:ext>
            </a:extLst>
          </p:cNvPr>
          <p:cNvSpPr txBox="1"/>
          <p:nvPr/>
        </p:nvSpPr>
        <p:spPr>
          <a:xfrm>
            <a:off x="3503272" y="5148120"/>
            <a:ext cx="80862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1800" b="1" i="0" u="none" strike="noStrike" dirty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เพื่อพิจารณา หาแนวทางแก้ไขปัญหา กรณีการจัดสรรอัตรากำลังเจ้าพนักงานเภสัชกรรม (ใช้ทุน) ของจังหวัดเพชรบูรณ์  </a:t>
            </a:r>
            <a:endParaRPr lang="th-TH" sz="18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8" name="สี่เหลี่ยมผืนผ้า: มุมมน 17">
            <a:extLst>
              <a:ext uri="{FF2B5EF4-FFF2-40B4-BE49-F238E27FC236}">
                <a16:creationId xmlns:a16="http://schemas.microsoft.com/office/drawing/2014/main" id="{01CFB5EA-B167-24B9-5C4B-8AA5D29C853A}"/>
              </a:ext>
            </a:extLst>
          </p:cNvPr>
          <p:cNvSpPr/>
          <p:nvPr/>
        </p:nvSpPr>
        <p:spPr>
          <a:xfrm>
            <a:off x="3321170" y="4054520"/>
            <a:ext cx="7555933" cy="722187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สี่เหลี่ยมผืนผ้า: มุมมน 18">
            <a:extLst>
              <a:ext uri="{FF2B5EF4-FFF2-40B4-BE49-F238E27FC236}">
                <a16:creationId xmlns:a16="http://schemas.microsoft.com/office/drawing/2014/main" id="{5160D591-DC62-4719-91A2-069C0DA24B97}"/>
              </a:ext>
            </a:extLst>
          </p:cNvPr>
          <p:cNvSpPr/>
          <p:nvPr/>
        </p:nvSpPr>
        <p:spPr>
          <a:xfrm>
            <a:off x="3321169" y="4993458"/>
            <a:ext cx="7555936" cy="605089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สี่เหลี่ยมผืนผ้า: มุมมน 19">
            <a:extLst>
              <a:ext uri="{FF2B5EF4-FFF2-40B4-BE49-F238E27FC236}">
                <a16:creationId xmlns:a16="http://schemas.microsoft.com/office/drawing/2014/main" id="{9CF5E93E-16D2-8933-926F-0FB7F441F871}"/>
              </a:ext>
            </a:extLst>
          </p:cNvPr>
          <p:cNvSpPr/>
          <p:nvPr/>
        </p:nvSpPr>
        <p:spPr>
          <a:xfrm>
            <a:off x="3321169" y="5812966"/>
            <a:ext cx="7555930" cy="605089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28" name="กราฟิก 27" descr="เปิดโฟลเดอร์">
            <a:extLst>
              <a:ext uri="{FF2B5EF4-FFF2-40B4-BE49-F238E27FC236}">
                <a16:creationId xmlns:a16="http://schemas.microsoft.com/office/drawing/2014/main" id="{54CD174D-80C2-E8FD-F65C-ACC26C66EE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37820" y="3749208"/>
            <a:ext cx="554019" cy="554019"/>
          </a:xfrm>
          <a:prstGeom prst="rect">
            <a:avLst/>
          </a:prstGeom>
        </p:spPr>
      </p:pic>
      <p:pic>
        <p:nvPicPr>
          <p:cNvPr id="29" name="กราฟิก 28" descr="เปิดโฟลเดอร์">
            <a:extLst>
              <a:ext uri="{FF2B5EF4-FFF2-40B4-BE49-F238E27FC236}">
                <a16:creationId xmlns:a16="http://schemas.microsoft.com/office/drawing/2014/main" id="{7C627DB8-83CE-B52F-A0A1-AB0FE0B73D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35211" y="4710421"/>
            <a:ext cx="554019" cy="554019"/>
          </a:xfrm>
          <a:prstGeom prst="rect">
            <a:avLst/>
          </a:prstGeom>
        </p:spPr>
      </p:pic>
      <p:pic>
        <p:nvPicPr>
          <p:cNvPr id="30" name="กราฟิก 29" descr="เปิดโฟลเดอร์">
            <a:extLst>
              <a:ext uri="{FF2B5EF4-FFF2-40B4-BE49-F238E27FC236}">
                <a16:creationId xmlns:a16="http://schemas.microsoft.com/office/drawing/2014/main" id="{5D4E0A96-075A-2E92-9EC9-6D3C46D3B4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35211" y="5535423"/>
            <a:ext cx="554019" cy="554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346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4">
            <a:extLst>
              <a:ext uri="{FF2B5EF4-FFF2-40B4-BE49-F238E27FC236}">
                <a16:creationId xmlns:a16="http://schemas.microsoft.com/office/drawing/2014/main" id="{2D7BC716-9C98-20E1-B981-5CE2698914A0}"/>
              </a:ext>
            </a:extLst>
          </p:cNvPr>
          <p:cNvCxnSpPr/>
          <p:nvPr/>
        </p:nvCxnSpPr>
        <p:spPr>
          <a:xfrm>
            <a:off x="166467" y="1136272"/>
            <a:ext cx="1185906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DC367A9B-6B4B-C01D-1137-C6559214C34F}"/>
              </a:ext>
            </a:extLst>
          </p:cNvPr>
          <p:cNvSpPr txBox="1"/>
          <p:nvPr/>
        </p:nvSpPr>
        <p:spPr>
          <a:xfrm>
            <a:off x="-1" y="164468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800" b="1" i="0" u="none" strike="noStrik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การกำหนดและจัดสรรอัตรากำลังเจ้าพนักงานเภสัชกรรม</a:t>
            </a:r>
            <a:endParaRPr lang="th-TH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aphicFrame>
        <p:nvGraphicFramePr>
          <p:cNvPr id="7" name="ตาราง 6">
            <a:extLst>
              <a:ext uri="{FF2B5EF4-FFF2-40B4-BE49-F238E27FC236}">
                <a16:creationId xmlns:a16="http://schemas.microsoft.com/office/drawing/2014/main" id="{2505B64B-E049-940B-D822-67AA6B0BA057}"/>
              </a:ext>
            </a:extLst>
          </p:cNvPr>
          <p:cNvGraphicFramePr>
            <a:graphicFrameLocks noGrp="1"/>
          </p:cNvGraphicFramePr>
          <p:nvPr/>
        </p:nvGraphicFramePr>
        <p:xfrm>
          <a:off x="236114" y="937122"/>
          <a:ext cx="8014745" cy="5515980"/>
        </p:xfrm>
        <a:graphic>
          <a:graphicData uri="http://schemas.openxmlformats.org/drawingml/2006/table">
            <a:tbl>
              <a:tblPr/>
              <a:tblGrid>
                <a:gridCol w="382466">
                  <a:extLst>
                    <a:ext uri="{9D8B030D-6E8A-4147-A177-3AD203B41FA5}">
                      <a16:colId xmlns:a16="http://schemas.microsoft.com/office/drawing/2014/main" val="3671571722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1469041200"/>
                    </a:ext>
                  </a:extLst>
                </a:gridCol>
                <a:gridCol w="807421">
                  <a:extLst>
                    <a:ext uri="{9D8B030D-6E8A-4147-A177-3AD203B41FA5}">
                      <a16:colId xmlns:a16="http://schemas.microsoft.com/office/drawing/2014/main" val="15409316"/>
                    </a:ext>
                  </a:extLst>
                </a:gridCol>
                <a:gridCol w="450459">
                  <a:extLst>
                    <a:ext uri="{9D8B030D-6E8A-4147-A177-3AD203B41FA5}">
                      <a16:colId xmlns:a16="http://schemas.microsoft.com/office/drawing/2014/main" val="4029204159"/>
                    </a:ext>
                  </a:extLst>
                </a:gridCol>
                <a:gridCol w="458957">
                  <a:extLst>
                    <a:ext uri="{9D8B030D-6E8A-4147-A177-3AD203B41FA5}">
                      <a16:colId xmlns:a16="http://schemas.microsoft.com/office/drawing/2014/main" val="3782447633"/>
                    </a:ext>
                  </a:extLst>
                </a:gridCol>
                <a:gridCol w="475952">
                  <a:extLst>
                    <a:ext uri="{9D8B030D-6E8A-4147-A177-3AD203B41FA5}">
                      <a16:colId xmlns:a16="http://schemas.microsoft.com/office/drawing/2014/main" val="2280956367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1125764995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4105175303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3359392718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1998580845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2373749383"/>
                    </a:ext>
                  </a:extLst>
                </a:gridCol>
                <a:gridCol w="560947">
                  <a:extLst>
                    <a:ext uri="{9D8B030D-6E8A-4147-A177-3AD203B41FA5}">
                      <a16:colId xmlns:a16="http://schemas.microsoft.com/office/drawing/2014/main" val="509982578"/>
                    </a:ext>
                  </a:extLst>
                </a:gridCol>
                <a:gridCol w="509951">
                  <a:extLst>
                    <a:ext uri="{9D8B030D-6E8A-4147-A177-3AD203B41FA5}">
                      <a16:colId xmlns:a16="http://schemas.microsoft.com/office/drawing/2014/main" val="944741124"/>
                    </a:ext>
                  </a:extLst>
                </a:gridCol>
                <a:gridCol w="2073796">
                  <a:extLst>
                    <a:ext uri="{9D8B030D-6E8A-4147-A177-3AD203B41FA5}">
                      <a16:colId xmlns:a16="http://schemas.microsoft.com/office/drawing/2014/main" val="2302416768"/>
                    </a:ext>
                  </a:extLst>
                </a:gridCol>
              </a:tblGrid>
              <a:tr h="267942">
                <a:tc gridSpan="14"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3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อัตรากำลังเจ้าพนักงานเภสัชกรรมของจังหวัดเพชรบูรณ์ ปี 2566 (</a:t>
                      </a: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Update 09/01/66)</a:t>
                      </a:r>
                      <a:endParaRPr lang="en-US" sz="130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13386" marR="13386" marT="44620" marB="4462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130450"/>
                  </a:ext>
                </a:extLst>
              </a:tr>
              <a:tr h="201865">
                <a:tc rowSpan="2"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3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ลำดับของจังหวัด</a:t>
                      </a:r>
                      <a:endParaRPr lang="th-TH" sz="130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13386" marR="13386" marT="44620" marB="4462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3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ลำดับรพช.</a:t>
                      </a:r>
                      <a:endParaRPr lang="th-TH" sz="130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13386" marR="13386" marT="44620" marB="4462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3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โรงพยาบาล</a:t>
                      </a:r>
                      <a:endParaRPr lang="th-TH" sz="130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13386" marR="13386" marT="44620" marB="4462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FTE </a:t>
                      </a:r>
                      <a:r>
                        <a:rPr lang="th-TH" sz="13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ขั้นสูง100% จพ.เภสัช</a:t>
                      </a:r>
                      <a:endParaRPr lang="th-TH" sz="130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13386" marR="13386" marT="44620" marB="4462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FTE </a:t>
                      </a:r>
                      <a:r>
                        <a:rPr lang="th-TH" sz="13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ขั้นต่ำ 80% จพ.เภสัช</a:t>
                      </a:r>
                      <a:endParaRPr lang="th-TH" sz="130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13386" marR="13386" marT="44620" marB="4462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3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จำนวนบุคคลากรที่มีเกณฑ์ปรับเปลี่ยน ภายใน กันยายน 2566</a:t>
                      </a:r>
                      <a:endParaRPr lang="th-TH" sz="130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13386" marR="13386" marT="44620" marB="4462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3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จำนวนที่ต้องการเพิ่ม</a:t>
                      </a:r>
                      <a:endParaRPr lang="th-TH" sz="130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13386" marR="13386" marT="44620" marB="4462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3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หมายเหตุ</a:t>
                      </a:r>
                      <a:endParaRPr lang="th-TH" sz="130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13386" marR="13386" marT="44620" marB="4462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520043"/>
                  </a:ext>
                </a:extLst>
              </a:tr>
              <a:tr h="51060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3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จพ.เภสัชที่ปฏิบัติงานจริง</a:t>
                      </a:r>
                      <a:endParaRPr lang="th-TH" sz="130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13386" marR="13386" marT="44620" marB="4462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3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ย้ายเข้า</a:t>
                      </a:r>
                      <a:endParaRPr lang="th-TH" sz="130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13386" marR="13386" marT="44620" marB="4462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300" b="1" i="0" u="none" strike="noStrike">
                          <a:solidFill>
                            <a:srgbClr val="FFFFFF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ย้ายออก</a:t>
                      </a:r>
                      <a:endParaRPr lang="th-TH" sz="130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13386" marR="13386" marT="44620" marB="4462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300" b="1" i="0" u="none" strike="noStrike">
                          <a:solidFill>
                            <a:srgbClr val="FFFFFF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เกษียณ</a:t>
                      </a:r>
                      <a:endParaRPr lang="th-TH" sz="130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13386" marR="13386" marT="44620" marB="4462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300" b="1" i="0" u="none" strike="noStrike">
                          <a:solidFill>
                            <a:srgbClr val="FFFFFF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ลาออก</a:t>
                      </a:r>
                      <a:endParaRPr lang="th-TH" sz="130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13386" marR="13386" marT="44620" marB="4462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เรียน</a:t>
                      </a:r>
                      <a:endParaRPr lang="th-TH" sz="1300" dirty="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13386" marR="13386" marT="44620" marB="4462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3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% ของจำนวนที่มีอยู่จริง</a:t>
                      </a:r>
                      <a:endParaRPr lang="th-TH" sz="130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13386" marR="13386" marT="44620" marB="4462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8432149"/>
                  </a:ext>
                </a:extLst>
              </a:tr>
              <a:tr h="320610"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 dirty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1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400">
                        <a:effectLst/>
                        <a:cs typeface="+mj-cs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 dirty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สสจ.เพชรบูรณ์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2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>
                          <a:effectLst/>
                          <a:cs typeface="+mj-cs"/>
                        </a:rPr>
                        <a:t>2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1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400" dirty="0">
                        <a:effectLst/>
                        <a:cs typeface="+mj-cs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400">
                        <a:effectLst/>
                        <a:cs typeface="+mj-cs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400">
                        <a:effectLst/>
                        <a:cs typeface="+mj-cs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400">
                        <a:effectLst/>
                        <a:cs typeface="+mj-cs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400">
                        <a:effectLst/>
                        <a:cs typeface="+mj-cs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 dirty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50.00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400" dirty="0">
                        <a:effectLst/>
                        <a:cs typeface="+mj-cs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400" dirty="0">
                        <a:effectLst/>
                        <a:cs typeface="+mj-cs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6981959"/>
                  </a:ext>
                </a:extLst>
              </a:tr>
              <a:tr h="320610"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2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1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 dirty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รพช.วังโป่ง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 dirty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5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2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2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1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400" b="0">
                        <a:effectLst/>
                        <a:latin typeface="Angsana New" panose="02020603050405020304" pitchFamily="18" charset="-34"/>
                        <a:cs typeface="+mj-cs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400">
                        <a:effectLst/>
                        <a:cs typeface="+mj-cs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400">
                        <a:effectLst/>
                        <a:cs typeface="+mj-cs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400">
                        <a:effectLst/>
                        <a:cs typeface="+mj-cs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 dirty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60.00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2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รับย้ายจากรพ.หล่มสัก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253638"/>
                  </a:ext>
                </a:extLst>
              </a:tr>
              <a:tr h="320610"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3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2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รพช.ศรีเทพ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>
                          <a:effectLst/>
                          <a:cs typeface="+mj-cs"/>
                        </a:rPr>
                        <a:t>5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dirty="0">
                          <a:effectLst/>
                          <a:cs typeface="+mj-cs"/>
                        </a:rPr>
                        <a:t>4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4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400">
                        <a:effectLst/>
                        <a:cs typeface="+mj-cs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1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400">
                        <a:effectLst/>
                        <a:cs typeface="+mj-cs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400">
                        <a:effectLst/>
                        <a:cs typeface="+mj-cs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400">
                        <a:effectLst/>
                        <a:cs typeface="+mj-cs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 dirty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60.00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1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>
                          <a:solidFill>
                            <a:srgbClr val="FF0000"/>
                          </a:solidFill>
                          <a:effectLst/>
                          <a:latin typeface="Angsana New" panose="02020603050405020304" pitchFamily="18" charset="-34"/>
                          <a:cs typeface="+mj-cs"/>
                        </a:rPr>
                        <a:t>พรก#1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8930665"/>
                  </a:ext>
                </a:extLst>
              </a:tr>
              <a:tr h="320610"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4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1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รพท.เพชรบูรณ์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34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>
                          <a:effectLst/>
                          <a:cs typeface="+mj-cs"/>
                        </a:rPr>
                        <a:t>27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23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 dirty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1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400" b="0">
                        <a:effectLst/>
                        <a:latin typeface="Angsana New" panose="02020603050405020304" pitchFamily="18" charset="-34"/>
                        <a:cs typeface="+mj-cs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400">
                        <a:effectLst/>
                        <a:cs typeface="+mj-cs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400">
                        <a:effectLst/>
                        <a:cs typeface="+mj-cs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400">
                        <a:effectLst/>
                        <a:cs typeface="+mj-cs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 dirty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70.59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2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 i="0" dirty="0">
                          <a:solidFill>
                            <a:srgbClr val="FF0000"/>
                          </a:solidFill>
                          <a:effectLst/>
                          <a:latin typeface="Angsana New" panose="02020603050405020304" pitchFamily="18" charset="-34"/>
                          <a:cs typeface="+mj-cs"/>
                        </a:rPr>
                        <a:t>พกส#1 </a:t>
                      </a:r>
                      <a:r>
                        <a:rPr lang="th-TH" sz="1400" b="0" i="0" dirty="0" err="1">
                          <a:solidFill>
                            <a:srgbClr val="FF0000"/>
                          </a:solidFill>
                          <a:effectLst/>
                          <a:latin typeface="Angsana New" panose="02020603050405020304" pitchFamily="18" charset="-34"/>
                          <a:cs typeface="+mj-cs"/>
                        </a:rPr>
                        <a:t>ลจช</a:t>
                      </a:r>
                      <a:r>
                        <a:rPr lang="th-TH" sz="1400" b="0" i="0" dirty="0">
                          <a:solidFill>
                            <a:srgbClr val="FF0000"/>
                          </a:solidFill>
                          <a:effectLst/>
                          <a:latin typeface="Angsana New" panose="02020603050405020304" pitchFamily="18" charset="-34"/>
                          <a:cs typeface="+mj-cs"/>
                        </a:rPr>
                        <a:t>#3 ย้ายเข้าจากรพ. น้ำหนาว #1 </a:t>
                      </a:r>
                      <a:endParaRPr lang="th-TH" sz="1400" b="0" dirty="0">
                        <a:solidFill>
                          <a:srgbClr val="FF0000"/>
                        </a:solidFill>
                        <a:effectLst/>
                        <a:latin typeface="Angsana New" panose="02020603050405020304" pitchFamily="18" charset="-34"/>
                        <a:cs typeface="+mj-cs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8414018"/>
                  </a:ext>
                </a:extLst>
              </a:tr>
              <a:tr h="320610"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5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3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รพช.หนองไผ่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>
                          <a:effectLst/>
                          <a:cs typeface="+mj-cs"/>
                        </a:rPr>
                        <a:t>8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>
                          <a:effectLst/>
                          <a:cs typeface="+mj-cs"/>
                        </a:rPr>
                        <a:t>6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6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400">
                        <a:effectLst/>
                        <a:cs typeface="+mj-cs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400" b="0">
                        <a:effectLst/>
                        <a:latin typeface="Angsana New" panose="02020603050405020304" pitchFamily="18" charset="-34"/>
                        <a:cs typeface="+mj-cs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400" dirty="0">
                        <a:effectLst/>
                        <a:cs typeface="+mj-cs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400">
                        <a:effectLst/>
                        <a:cs typeface="+mj-cs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400">
                        <a:effectLst/>
                        <a:cs typeface="+mj-cs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 dirty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75.00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2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400" b="0" dirty="0">
                        <a:effectLst/>
                        <a:latin typeface="Angsana New" panose="02020603050405020304" pitchFamily="18" charset="-34"/>
                        <a:cs typeface="+mj-cs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0651574"/>
                  </a:ext>
                </a:extLst>
              </a:tr>
              <a:tr h="320610"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6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2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รพช.วิเชียรบุรี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>
                          <a:effectLst/>
                          <a:cs typeface="+mj-cs"/>
                        </a:rPr>
                        <a:t>13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>
                          <a:effectLst/>
                          <a:cs typeface="+mj-cs"/>
                        </a:rPr>
                        <a:t>10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10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400" b="0">
                        <a:effectLst/>
                        <a:latin typeface="Angsana New" panose="02020603050405020304" pitchFamily="18" charset="-34"/>
                        <a:cs typeface="+mj-cs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400" b="0">
                        <a:effectLst/>
                        <a:latin typeface="Angsana New" panose="02020603050405020304" pitchFamily="18" charset="-34"/>
                        <a:cs typeface="+mj-cs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400" b="0">
                        <a:effectLst/>
                        <a:latin typeface="Angsana New" panose="02020603050405020304" pitchFamily="18" charset="-34"/>
                        <a:cs typeface="+mj-cs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400" b="0" dirty="0">
                        <a:effectLst/>
                        <a:latin typeface="Angsana New" panose="02020603050405020304" pitchFamily="18" charset="-34"/>
                        <a:cs typeface="+mj-cs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400" b="0">
                        <a:effectLst/>
                        <a:latin typeface="Angsana New" panose="02020603050405020304" pitchFamily="18" charset="-34"/>
                        <a:cs typeface="+mj-cs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 dirty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76.92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2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 i="0" dirty="0">
                          <a:solidFill>
                            <a:srgbClr val="FF0000"/>
                          </a:solidFill>
                          <a:effectLst/>
                          <a:latin typeface="Angsana New" panose="02020603050405020304" pitchFamily="18" charset="-34"/>
                          <a:cs typeface="+mj-cs"/>
                        </a:rPr>
                        <a:t>พรก#2</a:t>
                      </a:r>
                      <a:r>
                        <a:rPr lang="th-TH" sz="1400" b="0" i="0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+mj-cs"/>
                        </a:rPr>
                        <a:t> และปฏิบัติงานที่ รพ.น</a:t>
                      </a:r>
                      <a:r>
                        <a:rPr lang="th-TH" sz="1400" b="0" i="0" dirty="0" err="1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+mj-cs"/>
                        </a:rPr>
                        <a:t>น</a:t>
                      </a:r>
                      <a:r>
                        <a:rPr lang="th-TH" sz="1400" b="0" i="0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+mj-cs"/>
                        </a:rPr>
                        <a:t>. #1</a:t>
                      </a:r>
                      <a:endParaRPr lang="th-TH" sz="1400" b="0" dirty="0">
                        <a:effectLst/>
                        <a:latin typeface="Angsana New" panose="02020603050405020304" pitchFamily="18" charset="-34"/>
                        <a:cs typeface="+mj-cs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3485633"/>
                  </a:ext>
                </a:extLst>
              </a:tr>
              <a:tr h="320610"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7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4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รพช.ชนแดน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>
                          <a:effectLst/>
                          <a:cs typeface="+mj-cs"/>
                        </a:rPr>
                        <a:t>6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>
                          <a:effectLst/>
                          <a:cs typeface="+mj-cs"/>
                        </a:rPr>
                        <a:t>4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5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400">
                        <a:effectLst/>
                        <a:cs typeface="+mj-cs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400" b="0">
                        <a:effectLst/>
                        <a:latin typeface="Angsana New" panose="02020603050405020304" pitchFamily="18" charset="-34"/>
                        <a:cs typeface="+mj-cs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400">
                        <a:effectLst/>
                        <a:cs typeface="+mj-cs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400">
                        <a:effectLst/>
                        <a:cs typeface="+mj-cs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400" dirty="0">
                        <a:effectLst/>
                        <a:cs typeface="+mj-cs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 dirty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83.33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1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 dirty="0">
                          <a:solidFill>
                            <a:srgbClr val="FF0000"/>
                          </a:solidFill>
                          <a:effectLst/>
                          <a:latin typeface="Angsana New" panose="02020603050405020304" pitchFamily="18" charset="-34"/>
                          <a:cs typeface="+mj-cs"/>
                        </a:rPr>
                        <a:t>พรก#1 </a:t>
                      </a:r>
                      <a:r>
                        <a:rPr lang="th-TH" sz="1400" b="0" dirty="0" err="1">
                          <a:solidFill>
                            <a:srgbClr val="FF0000"/>
                          </a:solidFill>
                          <a:effectLst/>
                          <a:latin typeface="Angsana New" panose="02020603050405020304" pitchFamily="18" charset="-34"/>
                          <a:cs typeface="+mj-cs"/>
                        </a:rPr>
                        <a:t>ลจช</a:t>
                      </a:r>
                      <a:r>
                        <a:rPr lang="th-TH" sz="1400" b="0" dirty="0">
                          <a:solidFill>
                            <a:srgbClr val="FF0000"/>
                          </a:solidFill>
                          <a:effectLst/>
                          <a:latin typeface="Angsana New" panose="02020603050405020304" pitchFamily="18" charset="-34"/>
                          <a:cs typeface="+mj-cs"/>
                        </a:rPr>
                        <a:t> 1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5809131"/>
                  </a:ext>
                </a:extLst>
              </a:tr>
              <a:tr h="320610"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8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5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รพช.หล่มสัก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>
                          <a:effectLst/>
                          <a:cs typeface="+mj-cs"/>
                        </a:rPr>
                        <a:t>11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>
                          <a:effectLst/>
                          <a:cs typeface="+mj-cs"/>
                        </a:rPr>
                        <a:t>9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11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400">
                        <a:effectLst/>
                        <a:cs typeface="+mj-cs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1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400">
                        <a:effectLst/>
                        <a:cs typeface="+mj-cs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400">
                        <a:effectLst/>
                        <a:cs typeface="+mj-cs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400">
                        <a:effectLst/>
                        <a:cs typeface="+mj-cs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 dirty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90.91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1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 dirty="0" err="1">
                          <a:solidFill>
                            <a:srgbClr val="FF0000"/>
                          </a:solidFill>
                          <a:effectLst/>
                          <a:latin typeface="Angsana New" panose="02020603050405020304" pitchFamily="18" charset="-34"/>
                          <a:cs typeface="+mj-cs"/>
                        </a:rPr>
                        <a:t>ลจช</a:t>
                      </a:r>
                      <a:r>
                        <a:rPr lang="th-TH" sz="1400" b="0" dirty="0">
                          <a:solidFill>
                            <a:srgbClr val="FF0000"/>
                          </a:solidFill>
                          <a:effectLst/>
                          <a:latin typeface="Angsana New" panose="02020603050405020304" pitchFamily="18" charset="-34"/>
                          <a:cs typeface="+mj-cs"/>
                        </a:rPr>
                        <a:t>.#1 ย้ายไปวังโป่ง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959575"/>
                  </a:ext>
                </a:extLst>
              </a:tr>
              <a:tr h="320610"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9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6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รพช.เขาค้อ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>
                          <a:effectLst/>
                          <a:cs typeface="+mj-cs"/>
                        </a:rPr>
                        <a:t>4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>
                          <a:effectLst/>
                          <a:cs typeface="+mj-cs"/>
                        </a:rPr>
                        <a:t>3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3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1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400" b="0">
                        <a:effectLst/>
                        <a:latin typeface="Angsana New" panose="02020603050405020304" pitchFamily="18" charset="-34"/>
                        <a:cs typeface="+mj-cs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400">
                        <a:effectLst/>
                        <a:cs typeface="+mj-cs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400">
                        <a:effectLst/>
                        <a:cs typeface="+mj-cs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400">
                        <a:effectLst/>
                        <a:cs typeface="+mj-cs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 dirty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100.00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400" b="0">
                        <a:effectLst/>
                        <a:latin typeface="Angsana New" panose="02020603050405020304" pitchFamily="18" charset="-34"/>
                        <a:cs typeface="+mj-cs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 dirty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ไม่รวมปฏิบัติงานจริงที่สสอ.หล่มเก่า#1 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1419094"/>
                  </a:ext>
                </a:extLst>
              </a:tr>
              <a:tr h="320610"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10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7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รพช.บึงสามพัน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>
                          <a:effectLst/>
                          <a:cs typeface="+mj-cs"/>
                        </a:rPr>
                        <a:t>6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>
                          <a:effectLst/>
                          <a:cs typeface="+mj-cs"/>
                        </a:rPr>
                        <a:t>5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6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400">
                        <a:effectLst/>
                        <a:cs typeface="+mj-cs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400" b="0">
                        <a:effectLst/>
                        <a:latin typeface="Angsana New" panose="02020603050405020304" pitchFamily="18" charset="-34"/>
                        <a:cs typeface="+mj-cs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400">
                        <a:effectLst/>
                        <a:cs typeface="+mj-cs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400">
                        <a:effectLst/>
                        <a:cs typeface="+mj-cs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400">
                        <a:effectLst/>
                        <a:cs typeface="+mj-cs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 dirty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100.00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400" b="0" dirty="0">
                        <a:effectLst/>
                        <a:latin typeface="Angsana New" panose="02020603050405020304" pitchFamily="18" charset="-34"/>
                        <a:cs typeface="+mj-cs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 i="0" dirty="0">
                          <a:solidFill>
                            <a:srgbClr val="FF0000"/>
                          </a:solidFill>
                          <a:effectLst/>
                          <a:latin typeface="Angsana New" panose="02020603050405020304" pitchFamily="18" charset="-34"/>
                          <a:cs typeface="+mj-cs"/>
                        </a:rPr>
                        <a:t>ลจด#1/พรก#1</a:t>
                      </a:r>
                      <a:r>
                        <a:rPr lang="th-TH" sz="1400" b="0" i="0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+mj-cs"/>
                        </a:rPr>
                        <a:t> และปฏิบัติงานที่ รพ.น</a:t>
                      </a:r>
                      <a:r>
                        <a:rPr lang="th-TH" sz="1400" b="0" i="0" dirty="0" err="1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+mj-cs"/>
                        </a:rPr>
                        <a:t>น</a:t>
                      </a:r>
                      <a:r>
                        <a:rPr lang="th-TH" sz="1400" b="0" i="0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+mj-cs"/>
                        </a:rPr>
                        <a:t>. #1</a:t>
                      </a:r>
                      <a:endParaRPr lang="th-TH" sz="1400" b="0" dirty="0">
                        <a:effectLst/>
                        <a:latin typeface="Angsana New" panose="02020603050405020304" pitchFamily="18" charset="-34"/>
                        <a:cs typeface="+mj-cs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3164690"/>
                  </a:ext>
                </a:extLst>
              </a:tr>
              <a:tr h="320610"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11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8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รพร.หล่มเก่า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>
                          <a:effectLst/>
                          <a:cs typeface="+mj-cs"/>
                        </a:rPr>
                        <a:t>7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>
                          <a:effectLst/>
                          <a:cs typeface="+mj-cs"/>
                        </a:rPr>
                        <a:t>6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9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400">
                        <a:effectLst/>
                        <a:cs typeface="+mj-cs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400">
                        <a:effectLst/>
                        <a:cs typeface="+mj-cs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400">
                        <a:effectLst/>
                        <a:cs typeface="+mj-cs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400">
                        <a:effectLst/>
                        <a:cs typeface="+mj-cs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400">
                        <a:effectLst/>
                        <a:cs typeface="+mj-cs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 dirty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128.57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400">
                        <a:effectLst/>
                        <a:cs typeface="+mj-cs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0" dirty="0" err="1">
                          <a:effectLst/>
                          <a:latin typeface="Angsana New" panose="02020603050405020304" pitchFamily="18" charset="-34"/>
                          <a:cs typeface="+mj-cs"/>
                        </a:rPr>
                        <a:t>นิรุช</a:t>
                      </a:r>
                      <a:r>
                        <a:rPr lang="th-TH" sz="1400" b="0" dirty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 ปฏิบัติงานที่สสอ.หล่มเก่า#1</a:t>
                      </a:r>
                    </a:p>
                  </a:txBody>
                  <a:tcPr marL="28575" marR="28575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614000"/>
                  </a:ext>
                </a:extLst>
              </a:tr>
              <a:tr h="320610"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12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9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รพช.น้ำหนาว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>
                          <a:effectLst/>
                          <a:cs typeface="+mj-cs"/>
                        </a:rPr>
                        <a:t>2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>
                          <a:effectLst/>
                          <a:cs typeface="+mj-cs"/>
                        </a:rPr>
                        <a:t>2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 dirty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3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1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1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400">
                        <a:effectLst/>
                        <a:cs typeface="+mj-cs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400">
                        <a:effectLst/>
                        <a:cs typeface="+mj-cs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400" dirty="0">
                        <a:effectLst/>
                        <a:cs typeface="+mj-cs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 dirty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150.00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400" b="0" dirty="0">
                        <a:effectLst/>
                        <a:latin typeface="Angsana New" panose="02020603050405020304" pitchFamily="18" charset="-34"/>
                        <a:cs typeface="+mj-cs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0" dirty="0">
                          <a:effectLst/>
                          <a:latin typeface="Angsana New" panose="02020603050405020304" pitchFamily="18" charset="-34"/>
                          <a:cs typeface="+mj-cs"/>
                        </a:rPr>
                        <a:t>โอนย้ายไป รพ.เพชรบูรณ์ 1 คน มีผล มค.66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7527433"/>
                  </a:ext>
                </a:extLst>
              </a:tr>
            </a:tbl>
          </a:graphicData>
        </a:graphic>
      </p:graphicFrame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74BDACF5-3B9F-F00E-3A7B-7FDC9DBBC03E}"/>
              </a:ext>
            </a:extLst>
          </p:cNvPr>
          <p:cNvSpPr txBox="1"/>
          <p:nvPr/>
        </p:nvSpPr>
        <p:spPr>
          <a:xfrm>
            <a:off x="8419691" y="2592258"/>
            <a:ext cx="360584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thaiDist"/>
            <a:r>
              <a:rPr lang="th-TH" sz="2000" b="1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การจัดสรรเจ้าพนักงานเภสัชกรรม (ใช้ทุน) ทางจังหวัดจะไม่ได้รับโควตาการจัดสรรแนวโน้มตั้งแต่ ปี 2566-2570</a:t>
            </a:r>
          </a:p>
          <a:p>
            <a:pPr indent="361950" algn="thaiDist"/>
            <a:r>
              <a:rPr lang="th-TH" sz="2000" b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ขอหารือ จากตารางอัตราการกำลังเจ้าพนักงานเภสัชกรรม ปี 2566 พบว่า หลายโรงพยาบาลยังขาดแคลนบุคลากร </a:t>
            </a:r>
            <a:r>
              <a:rPr lang="th-TH" sz="2000" b="1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หากจังหวัดไม่ได้รับการจัดสรร อาจให้แต่ละโรงพยาบาลที่ต้องการบุคลากรเพิ่ม เปิดรับสมัครบุคลากรตำแหน่งดังกล่าว </a:t>
            </a:r>
            <a:r>
              <a:rPr lang="th-TH" sz="2000" b="1" u="sng" dirty="0">
                <a:solidFill>
                  <a:srgbClr val="FF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เพื่อแก้ไขปัญหาการขาดแคลนบุคลากรของสายงาน และหาแนวทางร่วมกันในการ แก้ไขปัญหาต่อไป</a:t>
            </a:r>
            <a:endParaRPr lang="th-TH" sz="3200" b="1" u="sng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1" name="สี่เหลี่ยมผืนผ้า 10">
            <a:extLst>
              <a:ext uri="{FF2B5EF4-FFF2-40B4-BE49-F238E27FC236}">
                <a16:creationId xmlns:a16="http://schemas.microsoft.com/office/drawing/2014/main" id="{9F225061-4732-6326-5A30-EAF0C3396591}"/>
              </a:ext>
            </a:extLst>
          </p:cNvPr>
          <p:cNvSpPr/>
          <p:nvPr/>
        </p:nvSpPr>
        <p:spPr>
          <a:xfrm>
            <a:off x="8419691" y="2130741"/>
            <a:ext cx="3605841" cy="4068039"/>
          </a:xfrm>
          <a:prstGeom prst="rect">
            <a:avLst/>
          </a:prstGeom>
          <a:noFill/>
          <a:ln w="38100"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สี่เหลี่ยมผืนผ้า 11">
            <a:extLst>
              <a:ext uri="{FF2B5EF4-FFF2-40B4-BE49-F238E27FC236}">
                <a16:creationId xmlns:a16="http://schemas.microsoft.com/office/drawing/2014/main" id="{908A98BB-9935-63AD-4337-DEF9B2E0561B}"/>
              </a:ext>
            </a:extLst>
          </p:cNvPr>
          <p:cNvSpPr/>
          <p:nvPr/>
        </p:nvSpPr>
        <p:spPr>
          <a:xfrm>
            <a:off x="8419691" y="2130741"/>
            <a:ext cx="3605841" cy="457183"/>
          </a:xfrm>
          <a:prstGeom prst="rect">
            <a:avLst/>
          </a:prstGeom>
          <a:solidFill>
            <a:srgbClr val="CC99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61940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5C39DC-F8EE-4D3B-81D8-DD53770C4B9A}"/>
              </a:ext>
            </a:extLst>
          </p:cNvPr>
          <p:cNvCxnSpPr>
            <a:cxnSpLocks/>
          </p:cNvCxnSpPr>
          <p:nvPr/>
        </p:nvCxnSpPr>
        <p:spPr>
          <a:xfrm>
            <a:off x="11139268" y="0"/>
            <a:ext cx="0" cy="685800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E94EA50-45F4-4084-8E5A-3A56FF2772B1}"/>
              </a:ext>
            </a:extLst>
          </p:cNvPr>
          <p:cNvCxnSpPr>
            <a:cxnSpLocks/>
          </p:cNvCxnSpPr>
          <p:nvPr/>
        </p:nvCxnSpPr>
        <p:spPr>
          <a:xfrm>
            <a:off x="10604697" y="14068"/>
            <a:ext cx="0" cy="685800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9D0786-57AD-4AB9-B6C8-8F00A22D634E}"/>
              </a:ext>
            </a:extLst>
          </p:cNvPr>
          <p:cNvCxnSpPr>
            <a:cxnSpLocks/>
          </p:cNvCxnSpPr>
          <p:nvPr/>
        </p:nvCxnSpPr>
        <p:spPr>
          <a:xfrm>
            <a:off x="11671496" y="0"/>
            <a:ext cx="0" cy="685800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502BF01-D0E5-4B06-9374-073D99A10379}"/>
              </a:ext>
            </a:extLst>
          </p:cNvPr>
          <p:cNvSpPr txBox="1"/>
          <p:nvPr/>
        </p:nvSpPr>
        <p:spPr>
          <a:xfrm>
            <a:off x="1786596" y="3231152"/>
            <a:ext cx="73996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ขอบคุณค่ะ</a:t>
            </a:r>
          </a:p>
        </p:txBody>
      </p:sp>
      <p:pic>
        <p:nvPicPr>
          <p:cNvPr id="10" name="รูปภาพ 3">
            <a:extLst>
              <a:ext uri="{FF2B5EF4-FFF2-40B4-BE49-F238E27FC236}">
                <a16:creationId xmlns:a16="http://schemas.microsoft.com/office/drawing/2014/main" id="{E80A5828-7511-47A0-83D3-CC98BA1C9AE8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16845" y="153214"/>
            <a:ext cx="2133600" cy="2143125"/>
          </a:xfrm>
          <a:prstGeom prst="ellipse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รูปภาพ 4">
            <a:extLst>
              <a:ext uri="{FF2B5EF4-FFF2-40B4-BE49-F238E27FC236}">
                <a16:creationId xmlns:a16="http://schemas.microsoft.com/office/drawing/2014/main" id="{A32C0300-73B3-4052-BDBC-21C891C3DE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9865" y="150240"/>
            <a:ext cx="2143125" cy="2143125"/>
          </a:xfrm>
          <a:prstGeom prst="ellipse">
            <a:avLst/>
          </a:prstGeom>
        </p:spPr>
      </p:pic>
      <p:sp>
        <p:nvSpPr>
          <p:cNvPr id="12" name="Google Shape;124;p15">
            <a:extLst>
              <a:ext uri="{FF2B5EF4-FFF2-40B4-BE49-F238E27FC236}">
                <a16:creationId xmlns:a16="http://schemas.microsoft.com/office/drawing/2014/main" id="{1A4E5BEC-BA36-4CDD-8897-086C1C600E9B}"/>
              </a:ext>
            </a:extLst>
          </p:cNvPr>
          <p:cNvSpPr txBox="1"/>
          <p:nvPr/>
        </p:nvSpPr>
        <p:spPr>
          <a:xfrm>
            <a:off x="5212990" y="6287293"/>
            <a:ext cx="5335436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b="1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  <a:sym typeface="Arial"/>
              </a:rPr>
              <a:t>กลุ่มงานคุ้มครองผู้บริโภคและเภสัชสาธารณสุข</a:t>
            </a:r>
            <a:endParaRPr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ngsana New" panose="02020603050405020304" pitchFamily="18" charset="-34"/>
              <a:cs typeface="Angsana New" panose="02020603050405020304" pitchFamily="18" charset="-34"/>
              <a:sym typeface="Arial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29E2280-278F-44E7-819A-2966764C09B0}"/>
              </a:ext>
            </a:extLst>
          </p:cNvPr>
          <p:cNvSpPr/>
          <p:nvPr/>
        </p:nvSpPr>
        <p:spPr>
          <a:xfrm>
            <a:off x="11727767" y="488955"/>
            <a:ext cx="482636" cy="1071563"/>
          </a:xfrm>
          <a:prstGeom prst="roundRect">
            <a:avLst/>
          </a:prstGeom>
          <a:solidFill>
            <a:srgbClr val="00D2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B9D154E-F8A5-4DF6-B06A-27DEC919F6F3}"/>
              </a:ext>
            </a:extLst>
          </p:cNvPr>
          <p:cNvSpPr/>
          <p:nvPr/>
        </p:nvSpPr>
        <p:spPr>
          <a:xfrm>
            <a:off x="11195540" y="926261"/>
            <a:ext cx="472631" cy="107156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2C34E44-BAFC-420A-BEC3-9F830352BD8E}"/>
              </a:ext>
            </a:extLst>
          </p:cNvPr>
          <p:cNvSpPr/>
          <p:nvPr/>
        </p:nvSpPr>
        <p:spPr>
          <a:xfrm>
            <a:off x="10660290" y="1377632"/>
            <a:ext cx="463247" cy="1071563"/>
          </a:xfrm>
          <a:prstGeom prst="round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54720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396</Words>
  <Application>Microsoft Office PowerPoint</Application>
  <PresentationFormat>แบบจอกว้าง</PresentationFormat>
  <Paragraphs>131</Paragraphs>
  <Slides>3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</vt:i4>
      </vt:variant>
    </vt:vector>
  </HeadingPairs>
  <TitlesOfParts>
    <vt:vector size="8" baseType="lpstr">
      <vt:lpstr>Angsana New</vt:lpstr>
      <vt:lpstr>Arial</vt:lpstr>
      <vt:lpstr>Calibri</vt:lpstr>
      <vt:lpstr>Calibri Light</vt:lpstr>
      <vt:lpstr>Office Theme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Aradee Kanchom</cp:lastModifiedBy>
  <cp:revision>33</cp:revision>
  <dcterms:created xsi:type="dcterms:W3CDTF">2019-11-27T08:19:38Z</dcterms:created>
  <dcterms:modified xsi:type="dcterms:W3CDTF">2023-01-27T09:58:55Z</dcterms:modified>
</cp:coreProperties>
</file>