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3" r:id="rId1"/>
  </p:sldMasterIdLst>
  <p:notesMasterIdLst>
    <p:notesMasterId r:id="rId14"/>
  </p:notesMasterIdLst>
  <p:sldIdLst>
    <p:sldId id="276" r:id="rId2"/>
    <p:sldId id="516" r:id="rId3"/>
    <p:sldId id="519" r:id="rId4"/>
    <p:sldId id="532" r:id="rId5"/>
    <p:sldId id="533" r:id="rId6"/>
    <p:sldId id="534" r:id="rId7"/>
    <p:sldId id="535" r:id="rId8"/>
    <p:sldId id="523" r:id="rId9"/>
    <p:sldId id="536" r:id="rId10"/>
    <p:sldId id="529" r:id="rId11"/>
    <p:sldId id="530" r:id="rId12"/>
    <p:sldId id="531" r:id="rId13"/>
  </p:sldIdLst>
  <p:sldSz cx="9144000" cy="5715000" type="screen16x10"/>
  <p:notesSz cx="6888163" cy="10018713"/>
  <p:embeddedFontLst>
    <p:embeddedFont>
      <p:font typeface="Angsana New" panose="02020603050405020304" pitchFamily="18" charset="-34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H SarabunPSK" panose="020B0500040200020003" pitchFamily="34" charset="-34"/>
      <p:regular r:id="rId23"/>
      <p:bold r:id="rId24"/>
      <p:italic r:id="rId25"/>
      <p:boldItalic r:id="rId26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6FFFF"/>
    <a:srgbClr val="FF9797"/>
    <a:srgbClr val="FF3399"/>
    <a:srgbClr val="FF0066"/>
    <a:srgbClr val="003300"/>
    <a:srgbClr val="000000"/>
    <a:srgbClr val="FF6699"/>
    <a:srgbClr val="FF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0" autoAdjust="0"/>
    <p:restoredTop sz="93197" autoAdjust="0"/>
  </p:normalViewPr>
  <p:slideViewPr>
    <p:cSldViewPr snapToGrid="0">
      <p:cViewPr varScale="1">
        <p:scale>
          <a:sx n="104" d="100"/>
          <a:sy n="104" d="100"/>
        </p:scale>
        <p:origin x="108" y="384"/>
      </p:cViewPr>
      <p:guideLst>
        <p:guide orient="horz" pos="2160"/>
        <p:guide pos="2880"/>
        <p:guide orient="horz" pos="1800"/>
      </p:guideLst>
    </p:cSldViewPr>
  </p:slideViewPr>
  <p:outlineViewPr>
    <p:cViewPr>
      <p:scale>
        <a:sx n="33" d="100"/>
        <a:sy n="33" d="100"/>
      </p:scale>
      <p:origin x="0" y="6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l">
              <a:defRPr sz="1300"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r">
              <a:defRPr sz="1300">
                <a:cs typeface="Angsana New" pitchFamily="18" charset="-34"/>
              </a:defRPr>
            </a:lvl1pPr>
          </a:lstStyle>
          <a:p>
            <a:fld id="{7AAC8261-0E5D-48ED-AA02-B6DDB2CD02EB}" type="datetimeFigureOut">
              <a:rPr lang="th-TH" smtClean="0"/>
              <a:pPr/>
              <a:t>30/01/66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752475"/>
            <a:ext cx="6007100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8" tIns="48300" rIns="96598" bIns="4830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598" tIns="48300" rIns="96598" bIns="48300" rtlCol="0"/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l">
              <a:defRPr sz="1300"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r">
              <a:defRPr sz="1300">
                <a:cs typeface="Angsana New" pitchFamily="18" charset="-34"/>
              </a:defRPr>
            </a:lvl1pPr>
          </a:lstStyle>
          <a:p>
            <a:fld id="{9724CE91-B45C-4A59-8FBE-C0ED21E53B45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77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1399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775377"/>
            <a:ext cx="7772400" cy="1225021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31BA-36F8-4B5F-88B8-1F07E4F4E866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0089-53F0-4856-BE37-C8497F74BB3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31BA-36F8-4B5F-88B8-1F07E4F4E866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0089-53F0-4856-BE37-C8497F74BB3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5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28873"/>
            <a:ext cx="2057400" cy="4876271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28873"/>
            <a:ext cx="6019800" cy="4876271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31BA-36F8-4B5F-88B8-1F07E4F4E866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0089-53F0-4856-BE37-C8497F74BB3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168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with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593855" y="307730"/>
            <a:ext cx="263295" cy="304271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>
                <a:solidFill>
                  <a:prstClr val="white"/>
                </a:solidFill>
              </a:rPr>
              <a:pPr/>
              <a:t>‹#›</a:t>
            </a:fld>
            <a:endParaRPr lang="en-U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31BA-36F8-4B5F-88B8-1F07E4F4E866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0089-53F0-4856-BE37-C8497F74BB3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9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31BA-36F8-4B5F-88B8-1F07E4F4E866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0089-53F0-4856-BE37-C8497F74BB3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7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333504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333504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31BA-36F8-4B5F-88B8-1F07E4F4E866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0089-53F0-4856-BE37-C8497F74BB3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3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79264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47" y="1279264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4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31BA-36F8-4B5F-88B8-1F07E4F4E866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0089-53F0-4856-BE37-C8497F74BB3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8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31BA-36F8-4B5F-88B8-1F07E4F4E866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0089-53F0-4856-BE37-C8497F74BB3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5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31BA-36F8-4B5F-88B8-1F07E4F4E866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0089-53F0-4856-BE37-C8497F74BB3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4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15" y="227546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27548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15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31BA-36F8-4B5F-88B8-1F07E4F4E866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0089-53F0-4856-BE37-C8497F74BB3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3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000504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472800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31BA-36F8-4B5F-88B8-1F07E4F4E866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0089-53F0-4856-BE37-C8497F74BB3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3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333504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5296978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ngsana New" pitchFamily="18" charset="-34"/>
                <a:cs typeface="Angsana New" pitchFamily="18" charset="-34"/>
              </a:defRPr>
            </a:lvl1pPr>
          </a:lstStyle>
          <a:p>
            <a:fld id="{388431BA-36F8-4B5F-88B8-1F07E4F4E866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30/01/66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5296978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ngsana New" pitchFamily="18" charset="-34"/>
                <a:cs typeface="Angsana New" pitchFamily="18" charset="-34"/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5296978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ngsana New" pitchFamily="18" charset="-34"/>
                <a:cs typeface="Angsana New" pitchFamily="18" charset="-34"/>
              </a:defRPr>
            </a:lvl1pPr>
          </a:lstStyle>
          <a:p>
            <a:fld id="{39A70089-53F0-4856-BE37-C8497F74BB3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0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ngsana New" pitchFamily="18" charset="-34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ngsana New" pitchFamily="18" charset="-34"/>
          <a:ea typeface="+mn-ea"/>
          <a:cs typeface="Angsana New" pitchFamily="18" charset="-34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ngsana New" pitchFamily="18" charset="-34"/>
          <a:ea typeface="+mn-ea"/>
          <a:cs typeface="Angsana New" pitchFamily="18" charset="-34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ngsana New" pitchFamily="18" charset="-34"/>
          <a:ea typeface="+mn-ea"/>
          <a:cs typeface="Angsana New" pitchFamily="18" charset="-34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ngsana New" pitchFamily="18" charset="-34"/>
          <a:ea typeface="+mn-ea"/>
          <a:cs typeface="Angsana New" pitchFamily="18" charset="-34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ngsana New" pitchFamily="18" charset="-34"/>
          <a:ea typeface="+mn-ea"/>
          <a:cs typeface="Angsana New" pitchFamily="18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946890" y="817274"/>
            <a:ext cx="5476554" cy="1000274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th-TH" sz="6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2526" y="1817548"/>
            <a:ext cx="3112640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333" b="1" dirty="0"/>
              <a:t>เรื่อง.....เพื่อพิจารณา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058231" y="444136"/>
            <a:ext cx="5476554" cy="1000274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th-TH" sz="6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กลุ่มงานประกันสุขภาพ </a:t>
            </a:r>
          </a:p>
        </p:txBody>
      </p:sp>
    </p:spTree>
    <p:extLst>
      <p:ext uri="{BB962C8B-B14F-4D97-AF65-F5344CB8AC3E}">
        <p14:creationId xmlns:p14="http://schemas.microsoft.com/office/powerpoint/2010/main" val="345659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" y="73253"/>
            <a:ext cx="9149254" cy="5641747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4BB4346-ECE3-0E1F-F09E-5C90197180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09" t="15669" r="27143" b="8565"/>
          <a:stretch/>
        </p:blipFill>
        <p:spPr>
          <a:xfrm>
            <a:off x="92432" y="73253"/>
            <a:ext cx="4488873" cy="5485367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B51E2324-D394-5BA3-100D-4D47A9443D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09" t="26756" r="27403" b="24735"/>
          <a:stretch/>
        </p:blipFill>
        <p:spPr>
          <a:xfrm>
            <a:off x="4667059" y="1088076"/>
            <a:ext cx="4242062" cy="345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99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" y="73253"/>
            <a:ext cx="9149254" cy="5641747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E05E3AEB-D41C-3C70-99B8-E8BD9E701AD5}"/>
              </a:ext>
            </a:extLst>
          </p:cNvPr>
          <p:cNvSpPr txBox="1"/>
          <p:nvPr/>
        </p:nvSpPr>
        <p:spPr>
          <a:xfrm>
            <a:off x="138545" y="73253"/>
            <a:ext cx="828501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2400" dirty="0">
                <a:cs typeface="+mj-cs"/>
              </a:rPr>
              <a:t>รายการบริการผู้ป่วยนอก ปีงบประมาณ 2566 ที่มีข้อตกลงการโอนเงินให้ สนอ/รพ.สต.ถ่ายโอนฯ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817D3646-4847-FB04-3014-0FF14A672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34" y="534918"/>
            <a:ext cx="9001498" cy="510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20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" y="73253"/>
            <a:ext cx="9149254" cy="5641747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9F7FEBA-7DBF-ADE0-471F-DD9EF815D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1886" y="-139536"/>
            <a:ext cx="9547818" cy="5994072"/>
          </a:xfrm>
          <a:prstGeom prst="rect">
            <a:avLst/>
          </a:prstGeom>
        </p:spPr>
      </p:pic>
      <p:sp>
        <p:nvSpPr>
          <p:cNvPr id="6" name="ลูกศร: ขวา 5">
            <a:extLst>
              <a:ext uri="{FF2B5EF4-FFF2-40B4-BE49-F238E27FC236}">
                <a16:creationId xmlns:a16="http://schemas.microsoft.com/office/drawing/2014/main" id="{81CA19C6-BA7C-6025-8C8A-DEE71E8E84F8}"/>
              </a:ext>
            </a:extLst>
          </p:cNvPr>
          <p:cNvSpPr/>
          <p:nvPr/>
        </p:nvSpPr>
        <p:spPr>
          <a:xfrm>
            <a:off x="1988921" y="3342249"/>
            <a:ext cx="783771" cy="61751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6987B6C6-73FC-CE8F-2C98-C8E73A4C1594}"/>
              </a:ext>
            </a:extLst>
          </p:cNvPr>
          <p:cNvSpPr txBox="1"/>
          <p:nvPr/>
        </p:nvSpPr>
        <p:spPr>
          <a:xfrm>
            <a:off x="2811288" y="3389397"/>
            <a:ext cx="45779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cs typeface="+mj-cs"/>
              </a:rPr>
              <a:t>ประมวลผลจ่ายทุก 6 เดือน</a:t>
            </a:r>
          </a:p>
        </p:txBody>
      </p:sp>
      <p:sp>
        <p:nvSpPr>
          <p:cNvPr id="9" name="ลูกศร: ขวา 8">
            <a:extLst>
              <a:ext uri="{FF2B5EF4-FFF2-40B4-BE49-F238E27FC236}">
                <a16:creationId xmlns:a16="http://schemas.microsoft.com/office/drawing/2014/main" id="{F1EE9875-3993-49B2-7FBA-E2B5408B0901}"/>
              </a:ext>
            </a:extLst>
          </p:cNvPr>
          <p:cNvSpPr/>
          <p:nvPr/>
        </p:nvSpPr>
        <p:spPr>
          <a:xfrm>
            <a:off x="1988922" y="1932709"/>
            <a:ext cx="783771" cy="61751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7D3FB76C-0948-C761-2D1B-BE9303C39282}"/>
              </a:ext>
            </a:extLst>
          </p:cNvPr>
          <p:cNvSpPr txBox="1"/>
          <p:nvPr/>
        </p:nvSpPr>
        <p:spPr>
          <a:xfrm>
            <a:off x="2772693" y="1744120"/>
            <a:ext cx="46551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cs typeface="+mj-cs"/>
              </a:rPr>
              <a:t>รายการงบบริการแพทย์แผนไทย/ค่าบริการน้ำมันกัญชาและค่าบริการฝังเข็มในผู้ป่วย </a:t>
            </a:r>
            <a:r>
              <a:rPr lang="th-TH" sz="2400" b="1" dirty="0" err="1">
                <a:cs typeface="+mj-cs"/>
              </a:rPr>
              <a:t>Stroke</a:t>
            </a:r>
            <a:r>
              <a:rPr lang="th-TH" sz="2400" b="1" dirty="0">
                <a:cs typeface="+mj-cs"/>
              </a:rPr>
              <a:t> รออัตราข้อตกลงจาก Service </a:t>
            </a:r>
            <a:r>
              <a:rPr lang="th-TH" sz="2400" b="1" dirty="0" err="1">
                <a:cs typeface="+mj-cs"/>
              </a:rPr>
              <a:t>plan</a:t>
            </a:r>
            <a:r>
              <a:rPr lang="th-TH" sz="2400" b="1" dirty="0">
                <a:cs typeface="+mj-cs"/>
              </a:rPr>
              <a:t> กัญชา</a:t>
            </a:r>
          </a:p>
        </p:txBody>
      </p:sp>
    </p:spTree>
    <p:extLst>
      <p:ext uri="{BB962C8B-B14F-4D97-AF65-F5344CB8AC3E}">
        <p14:creationId xmlns:p14="http://schemas.microsoft.com/office/powerpoint/2010/main" val="2005909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DCCDB28-D0F7-6AC1-22F6-6D7599FBA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1"/>
            <a:ext cx="9144000" cy="5707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584" y="1370304"/>
            <a:ext cx="7834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</a:t>
            </a:r>
            <a:r>
              <a:rPr lang="en-US" sz="4000" b="1" dirty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r>
              <a:rPr lang="th-TH" sz="4000" b="1" dirty="0">
                <a:effectLst/>
                <a:ea typeface="Calibri" panose="020F0502020204030204" pitchFamily="34" charset="0"/>
                <a:cs typeface="+mj-cs"/>
              </a:rPr>
              <a:t>หลักเกณฑ์การตามจ่ายค่าบริการทางการแพทย์ค่าใช้จ่ายสูงตามเกณฑ์จังหวัด</a:t>
            </a:r>
            <a:r>
              <a:rPr lang="en-US" sz="9600" b="1" dirty="0">
                <a:solidFill>
                  <a:prstClr val="black"/>
                </a:solidFill>
                <a:latin typeface="Angsana New" panose="02020603050405020304" pitchFamily="18" charset="-34"/>
                <a:cs typeface="+mj-cs"/>
              </a:rPr>
              <a:t> </a:t>
            </a:r>
            <a:endParaRPr lang="th-TH" sz="6000" b="1" dirty="0">
              <a:solidFill>
                <a:prstClr val="black"/>
              </a:solidFill>
              <a:latin typeface="Angsana New" panose="02020603050405020304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558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30B7812-0CE6-BA4D-4705-8982C7917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35" y="215661"/>
            <a:ext cx="7401185" cy="853514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A6EBACD0-52FF-1124-A553-ECFFDF8EA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22" r="981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1601"/>
            <a:ext cx="9264073" cy="5613400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50CFA0F1-3D7E-D98F-6F4C-A5655AA15EB8}"/>
              </a:ext>
            </a:extLst>
          </p:cNvPr>
          <p:cNvSpPr txBox="1"/>
          <p:nvPr/>
        </p:nvSpPr>
        <p:spPr>
          <a:xfrm>
            <a:off x="1625599" y="1209102"/>
            <a:ext cx="8248073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u="sng" dirty="0">
                <a:cs typeface="+mj-cs"/>
              </a:rPr>
              <a:t>1.ค่าใช้จ่ายสูงตามเกณฑ์จังหวัด จำนวน 30,000,000 บาท</a:t>
            </a:r>
            <a:r>
              <a:rPr lang="th-TH" sz="2400" dirty="0">
                <a:cs typeface="+mj-cs"/>
              </a:rPr>
              <a:t> โดยแบ่งเป็น</a:t>
            </a:r>
          </a:p>
          <a:p>
            <a:r>
              <a:rPr lang="th-TH" sz="2400" dirty="0">
                <a:cs typeface="+mj-cs"/>
              </a:rPr>
              <a:t>   การจัดสรรไตรมาสละ 7,500,000 บาท</a:t>
            </a:r>
          </a:p>
          <a:p>
            <a:r>
              <a:rPr lang="th-TH" sz="2400" dirty="0">
                <a:cs typeface="+mj-cs"/>
              </a:rPr>
              <a:t>     - ค่า </a:t>
            </a:r>
            <a:r>
              <a:rPr lang="en-US" sz="2400" dirty="0">
                <a:cs typeface="+mj-cs"/>
              </a:rPr>
              <a:t>MRI </a:t>
            </a:r>
            <a:r>
              <a:rPr lang="th-TH" sz="2400" dirty="0">
                <a:cs typeface="+mj-cs"/>
              </a:rPr>
              <a:t>จ่ายตามจริง</a:t>
            </a:r>
          </a:p>
          <a:p>
            <a:r>
              <a:rPr lang="th-TH" sz="2400" dirty="0">
                <a:cs typeface="+mj-cs"/>
              </a:rPr>
              <a:t>       - จำนวนเงินที่เหลือ เป็นค่าใช้จ่ายสูงทางการแพทย์  </a:t>
            </a:r>
          </a:p>
          <a:p>
            <a:r>
              <a:rPr lang="th-TH" sz="2400" dirty="0">
                <a:cs typeface="+mj-cs"/>
              </a:rPr>
              <a:t>   </a:t>
            </a:r>
            <a:r>
              <a:rPr lang="th-TH" sz="2400" b="1" u="sng" dirty="0">
                <a:cs typeface="+mj-cs"/>
              </a:rPr>
              <a:t>1.1 การจัดสรรแบ่งเป็น 3 รอบ ดังนี้</a:t>
            </a:r>
          </a:p>
          <a:p>
            <a:r>
              <a:rPr lang="th-TH" sz="2400" dirty="0">
                <a:cs typeface="+mj-cs"/>
              </a:rPr>
              <a:t>        ครั้งที่ 1 ไตรมาสที่ 1 ข้อมูล 1 ต.ค. - 31 ธ.ค. (7.5 ล้านบาท)</a:t>
            </a:r>
          </a:p>
          <a:p>
            <a:r>
              <a:rPr lang="th-TH" sz="2400" dirty="0">
                <a:cs typeface="+mj-cs"/>
              </a:rPr>
              <a:t>        ครั้งที่ 2 ไตรมาสที่ 2 ข้อมูล 1 ม.ค.–31 มี.ค. (7.5 ล้านบาท)</a:t>
            </a:r>
          </a:p>
          <a:p>
            <a:r>
              <a:rPr lang="th-TH" sz="2400" dirty="0">
                <a:cs typeface="+mj-cs"/>
              </a:rPr>
              <a:t>        ครั้งที่ 3 ไตรมาสที่ 3ข้อมูล 1 เม.ย.–30 มิ.ย. (7.5 ล้านบาท) </a:t>
            </a:r>
          </a:p>
          <a:p>
            <a:r>
              <a:rPr lang="th-TH" sz="2400" dirty="0">
                <a:cs typeface="+mj-cs"/>
              </a:rPr>
              <a:t>  และกันเงินไว้ไตรมาสที่ 4 ข้อมูล 1 ก.ค.–30 ก.ย. (7.5 ล้านบาท) รวมเป็นทั้งหมด                 </a:t>
            </a:r>
          </a:p>
          <a:p>
            <a:r>
              <a:rPr lang="th-TH" sz="2400" dirty="0">
                <a:cs typeface="+mj-cs"/>
              </a:rPr>
              <a:t>   15 ล้านบาท</a:t>
            </a:r>
          </a:p>
        </p:txBody>
      </p:sp>
    </p:spTree>
    <p:extLst>
      <p:ext uri="{BB962C8B-B14F-4D97-AF65-F5344CB8AC3E}">
        <p14:creationId xmlns:p14="http://schemas.microsoft.com/office/powerpoint/2010/main" val="234901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30B7812-0CE6-BA4D-4705-8982C7917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35" y="215661"/>
            <a:ext cx="7401185" cy="853514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A6EBACD0-52FF-1124-A553-ECFFDF8EA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22" r="981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1601"/>
            <a:ext cx="9264073" cy="5613400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50CFA0F1-3D7E-D98F-6F4C-A5655AA15EB8}"/>
              </a:ext>
            </a:extLst>
          </p:cNvPr>
          <p:cNvSpPr txBox="1"/>
          <p:nvPr/>
        </p:nvSpPr>
        <p:spPr>
          <a:xfrm>
            <a:off x="1514762" y="1069175"/>
            <a:ext cx="8248073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1.2 หลักเกณฑ์การจ่าย /</a:t>
            </a:r>
            <a:r>
              <a:rPr lang="en-US" sz="2400" b="1" u="sng" kern="1200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visit</a:t>
            </a:r>
          </a:p>
          <a:p>
            <a:r>
              <a:rPr lang="th-TH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     - ค่าตรวจพิเศษ 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&gt; 3,000  </a:t>
            </a:r>
            <a:r>
              <a:rPr lang="th-TH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บาท </a:t>
            </a:r>
            <a:endParaRPr lang="en-US" sz="2400" b="1" kern="1200" dirty="0">
              <a:solidFill>
                <a:schemeClr val="tx1"/>
              </a:solidFill>
              <a:effectLst/>
              <a:latin typeface="+mn-lt"/>
              <a:ea typeface="+mn-ea"/>
              <a:cs typeface="+mj-cs"/>
            </a:endParaRPr>
          </a:p>
          <a:p>
            <a:r>
              <a:rPr lang="en-US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    - </a:t>
            </a:r>
            <a:r>
              <a:rPr lang="th-TH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ค่าตรวจ 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Lab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 </a:t>
            </a:r>
            <a:r>
              <a:rPr lang="th-TH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นอก  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≥ </a:t>
            </a:r>
            <a:r>
              <a:rPr lang="th-TH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2,000 บาท </a:t>
            </a:r>
            <a:endParaRPr lang="en-US" sz="2400" b="1" kern="1200" dirty="0">
              <a:solidFill>
                <a:schemeClr val="tx1"/>
              </a:solidFill>
              <a:effectLst/>
              <a:latin typeface="+mn-lt"/>
              <a:ea typeface="+mn-ea"/>
              <a:cs typeface="+mj-cs"/>
            </a:endParaRPr>
          </a:p>
          <a:p>
            <a:r>
              <a:rPr lang="en-US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    - </a:t>
            </a:r>
            <a:r>
              <a:rPr lang="th-TH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ค่ายา 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≥ 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5,000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 </a:t>
            </a:r>
            <a:r>
              <a:rPr lang="th-TH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 บาท </a:t>
            </a:r>
            <a:endParaRPr lang="en-US" sz="2400" b="1" kern="1200" dirty="0">
              <a:solidFill>
                <a:schemeClr val="tx1"/>
              </a:solidFill>
              <a:effectLst/>
              <a:latin typeface="+mn-lt"/>
              <a:ea typeface="+mn-ea"/>
              <a:cs typeface="+mj-cs"/>
            </a:endParaRPr>
          </a:p>
          <a:p>
            <a:r>
              <a:rPr lang="en-US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    - </a:t>
            </a:r>
            <a:r>
              <a:rPr lang="th-TH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ค่า 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CT Scan </a:t>
            </a:r>
            <a:r>
              <a:rPr lang="th-TH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ทุกรายการ </a:t>
            </a:r>
          </a:p>
          <a:p>
            <a:r>
              <a:rPr lang="th-TH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      (รอราคาจาก รพ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.</a:t>
            </a:r>
            <a:r>
              <a:rPr lang="th-TH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ที่มี 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CT </a:t>
            </a:r>
            <a:r>
              <a:rPr lang="th-TH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เพื่อกำหนดราคาอีกครั้ง)</a:t>
            </a:r>
            <a:endParaRPr lang="en-US" sz="2400" b="1" kern="1200" dirty="0">
              <a:solidFill>
                <a:schemeClr val="tx1"/>
              </a:solidFill>
              <a:effectLst/>
              <a:latin typeface="+mn-lt"/>
              <a:ea typeface="+mn-ea"/>
              <a:cs typeface="+mj-cs"/>
            </a:endParaRPr>
          </a:p>
          <a:p>
            <a:r>
              <a:rPr lang="en-US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    - </a:t>
            </a:r>
            <a:r>
              <a:rPr lang="th-TH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ค่า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 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Echocardiography 2,000 </a:t>
            </a:r>
            <a:r>
              <a:rPr lang="th-TH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บาท</a:t>
            </a:r>
            <a:endParaRPr lang="en-US" sz="2400" b="1" kern="1200" dirty="0">
              <a:solidFill>
                <a:schemeClr val="tx1"/>
              </a:solidFill>
              <a:effectLst/>
              <a:latin typeface="+mn-lt"/>
              <a:ea typeface="+mn-ea"/>
              <a:cs typeface="+mj-cs"/>
            </a:endParaRPr>
          </a:p>
          <a:p>
            <a:r>
              <a:rPr lang="en-US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    - </a:t>
            </a:r>
            <a:r>
              <a:rPr lang="th-TH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ค่า 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MRI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 </a:t>
            </a:r>
            <a:r>
              <a:rPr lang="th-TH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จ่ายตามจริง</a:t>
            </a:r>
            <a:endParaRPr lang="en-US" sz="2400" b="1" kern="1200" dirty="0">
              <a:solidFill>
                <a:schemeClr val="tx1"/>
              </a:solidFill>
              <a:effectLst/>
              <a:latin typeface="+mn-lt"/>
              <a:ea typeface="+mn-ea"/>
              <a:cs typeface="+mj-cs"/>
            </a:endParaRPr>
          </a:p>
          <a:p>
            <a:r>
              <a:rPr lang="th-TH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   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 </a:t>
            </a:r>
            <a:r>
              <a:rPr lang="th-TH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 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- </a:t>
            </a:r>
            <a:r>
              <a:rPr lang="th-TH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ค่า 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Mammography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 ≥ 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1,700</a:t>
            </a:r>
            <a:r>
              <a:rPr lang="th-TH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 บาท</a:t>
            </a:r>
            <a:endParaRPr lang="en-US" sz="2400" b="1" kern="1200" dirty="0">
              <a:solidFill>
                <a:schemeClr val="tx1"/>
              </a:solidFill>
              <a:effectLst/>
              <a:latin typeface="+mn-lt"/>
              <a:ea typeface="+mn-ea"/>
              <a:cs typeface="+mj-cs"/>
            </a:endParaRPr>
          </a:p>
          <a:p>
            <a:r>
              <a:rPr lang="th-TH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 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 </a:t>
            </a:r>
            <a:r>
              <a:rPr lang="th-TH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   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- </a:t>
            </a:r>
            <a:r>
              <a:rPr lang="th-TH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ค่า 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Bone Scan</a:t>
            </a:r>
            <a:r>
              <a:rPr lang="th-TH" sz="2400" b="1" kern="1200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 (</a:t>
            </a:r>
            <a:r>
              <a:rPr lang="th-TH" sz="2400" b="1" u="none" kern="1200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รพ</a:t>
            </a:r>
            <a:r>
              <a:rPr lang="en-US" sz="2400" b="1" u="none" kern="1200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.</a:t>
            </a:r>
            <a:r>
              <a:rPr lang="th-TH" sz="2400" b="1" u="none" kern="1200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เพชรบูรณ์ จะกำหนดราคาอีกครั้ง</a:t>
            </a:r>
            <a:r>
              <a:rPr lang="th-TH" sz="2400" b="1" kern="1200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9703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30B7812-0CE6-BA4D-4705-8982C7917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35" y="215661"/>
            <a:ext cx="7401185" cy="853514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A6EBACD0-52FF-1124-A553-ECFFDF8EA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22" r="981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1601"/>
            <a:ext cx="9264073" cy="5613400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A0504F5-298B-3EA2-FEF1-E8685AFF20E1}"/>
              </a:ext>
            </a:extLst>
          </p:cNvPr>
          <p:cNvSpPr txBox="1"/>
          <p:nvPr/>
        </p:nvSpPr>
        <p:spPr>
          <a:xfrm>
            <a:off x="1646382" y="1183235"/>
            <a:ext cx="643543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u="sng" dirty="0">
                <a:cs typeface="+mj-cs"/>
              </a:rPr>
              <a:t>1.3 การเรียกเก็บ </a:t>
            </a:r>
            <a:r>
              <a:rPr lang="en-US" sz="2000" u="sng" dirty="0">
                <a:cs typeface="+mj-cs"/>
              </a:rPr>
              <a:t>Investigation(Echocardiography, </a:t>
            </a:r>
            <a:r>
              <a:rPr lang="en-US" sz="2000" u="sng" dirty="0" err="1">
                <a:cs typeface="+mj-cs"/>
              </a:rPr>
              <a:t>Mamography</a:t>
            </a:r>
            <a:r>
              <a:rPr lang="en-US" sz="2000" u="sng" dirty="0">
                <a:cs typeface="+mj-cs"/>
              </a:rPr>
              <a:t>)</a:t>
            </a:r>
          </a:p>
          <a:p>
            <a:r>
              <a:rPr lang="en-US" sz="2000" dirty="0">
                <a:cs typeface="+mj-cs"/>
              </a:rPr>
              <a:t>   </a:t>
            </a:r>
            <a:r>
              <a:rPr lang="th-TH" sz="2000" dirty="0">
                <a:cs typeface="+mj-cs"/>
              </a:rPr>
              <a:t>ก. กรณีที่โรงพยาบาลชุมชนเขียนใบ </a:t>
            </a:r>
            <a:r>
              <a:rPr lang="en-US" sz="2000" dirty="0">
                <a:cs typeface="+mj-cs"/>
              </a:rPr>
              <a:t>Request </a:t>
            </a:r>
            <a:r>
              <a:rPr lang="th-TH" sz="2000" dirty="0">
                <a:cs typeface="+mj-cs"/>
              </a:rPr>
              <a:t>เอง บริษัท </a:t>
            </a:r>
            <a:r>
              <a:rPr lang="en-US" sz="2000" dirty="0">
                <a:cs typeface="+mj-cs"/>
              </a:rPr>
              <a:t>CT </a:t>
            </a:r>
            <a:r>
              <a:rPr lang="th-TH" sz="2000" dirty="0">
                <a:cs typeface="+mj-cs"/>
              </a:rPr>
              <a:t>เรียกเก็บกับ รพ.ชุมชน</a:t>
            </a:r>
          </a:p>
          <a:p>
            <a:r>
              <a:rPr lang="th-TH" sz="2000" dirty="0">
                <a:cs typeface="+mj-cs"/>
              </a:rPr>
              <a:t>         ตามอัตราเรียกเก็บ  แล้ว รพ.ชุมชน เบิกจากกองทุน </a:t>
            </a:r>
            <a:r>
              <a:rPr lang="en-US" sz="2000" dirty="0">
                <a:cs typeface="+mj-cs"/>
              </a:rPr>
              <a:t>High cost</a:t>
            </a:r>
          </a:p>
          <a:p>
            <a:r>
              <a:rPr lang="en-US" sz="2000" dirty="0">
                <a:cs typeface="+mj-cs"/>
              </a:rPr>
              <a:t>   </a:t>
            </a:r>
            <a:r>
              <a:rPr lang="th-TH" sz="2000" dirty="0">
                <a:cs typeface="+mj-cs"/>
              </a:rPr>
              <a:t>ข. รพ.เพชรบูรณ์/รพ.วิเชียรบุรี เรียกเก็บจากกองทุน </a:t>
            </a:r>
            <a:r>
              <a:rPr lang="en-US" sz="2000" dirty="0">
                <a:cs typeface="+mj-cs"/>
              </a:rPr>
              <a:t>High cost</a:t>
            </a:r>
          </a:p>
          <a:p>
            <a:r>
              <a:rPr lang="en-US" sz="2000" dirty="0">
                <a:cs typeface="+mj-cs"/>
              </a:rPr>
              <a:t>      - </a:t>
            </a:r>
            <a:r>
              <a:rPr lang="th-TH" sz="2000" dirty="0">
                <a:cs typeface="+mj-cs"/>
              </a:rPr>
              <a:t>กรณี รพช. ส่งตัวมารักษาต่อที่ รพ.เพชรบูรณ์ /รพ.วิเชียรบุรี และ รพ.เพชรบูรณ์/ </a:t>
            </a:r>
          </a:p>
          <a:p>
            <a:r>
              <a:rPr lang="th-TH" sz="2000" dirty="0">
                <a:cs typeface="+mj-cs"/>
              </a:rPr>
              <a:t>         รพ.วิเชียรบุรี เป็นผู้สั่งทำ </a:t>
            </a:r>
            <a:r>
              <a:rPr lang="en-US" sz="2000" dirty="0">
                <a:cs typeface="+mj-cs"/>
              </a:rPr>
              <a:t>Investigation </a:t>
            </a:r>
          </a:p>
          <a:p>
            <a:r>
              <a:rPr lang="en-US" sz="2000" dirty="0">
                <a:cs typeface="+mj-cs"/>
              </a:rPr>
              <a:t>      - </a:t>
            </a:r>
            <a:r>
              <a:rPr lang="th-TH" sz="2000" dirty="0">
                <a:cs typeface="+mj-cs"/>
              </a:rPr>
              <a:t>กรณีที่ รพช. สั่งเองแต่ </a:t>
            </a:r>
            <a:r>
              <a:rPr lang="en-US" sz="2000" dirty="0">
                <a:cs typeface="+mj-cs"/>
              </a:rPr>
              <a:t>Consult </a:t>
            </a:r>
            <a:r>
              <a:rPr lang="th-TH" sz="2000" dirty="0">
                <a:cs typeface="+mj-cs"/>
              </a:rPr>
              <a:t>และ ได้รับอนุญาตจากแพทย์ </a:t>
            </a:r>
            <a:r>
              <a:rPr lang="en-US" sz="2000" dirty="0">
                <a:cs typeface="+mj-cs"/>
              </a:rPr>
              <a:t>Staff </a:t>
            </a:r>
            <a:r>
              <a:rPr lang="th-TH" sz="2000" dirty="0">
                <a:cs typeface="+mj-cs"/>
              </a:rPr>
              <a:t>รพ.เพชรบูรณ์ และ </a:t>
            </a:r>
          </a:p>
          <a:p>
            <a:r>
              <a:rPr lang="th-TH" sz="2000" dirty="0">
                <a:cs typeface="+mj-cs"/>
              </a:rPr>
              <a:t>           รพ.วิเชียรบุรีแล้ว </a:t>
            </a:r>
          </a:p>
          <a:p>
            <a:r>
              <a:rPr lang="th-TH" sz="2000" dirty="0">
                <a:cs typeface="+mj-cs"/>
              </a:rPr>
              <a:t>   ค.ผู้ป่วย </a:t>
            </a:r>
            <a:r>
              <a:rPr lang="en-US" sz="2000" dirty="0">
                <a:cs typeface="+mj-cs"/>
              </a:rPr>
              <a:t>F/U </a:t>
            </a:r>
            <a:r>
              <a:rPr lang="th-TH" sz="2000" dirty="0">
                <a:cs typeface="+mj-cs"/>
              </a:rPr>
              <a:t>ที่ต้องทำ </a:t>
            </a:r>
            <a:r>
              <a:rPr lang="en-US" sz="2000" dirty="0">
                <a:cs typeface="+mj-cs"/>
              </a:rPr>
              <a:t>Investigation </a:t>
            </a:r>
            <a:r>
              <a:rPr lang="th-TH" sz="2000" dirty="0">
                <a:cs typeface="+mj-cs"/>
              </a:rPr>
              <a:t>ไปก่อน เช่น </a:t>
            </a:r>
            <a:r>
              <a:rPr lang="en-US" sz="2000" dirty="0">
                <a:cs typeface="+mj-cs"/>
              </a:rPr>
              <a:t>CT  </a:t>
            </a:r>
            <a:r>
              <a:rPr lang="th-TH" sz="2000" dirty="0">
                <a:cs typeface="+mj-cs"/>
              </a:rPr>
              <a:t>รพ.ต้นสังกัดเป็นผู้รับผิดชอบค่าใช้จ่าย แล้วนำไปเบิกจากกองทุน </a:t>
            </a:r>
            <a:r>
              <a:rPr lang="en-US" sz="2000" dirty="0">
                <a:cs typeface="+mj-cs"/>
              </a:rPr>
              <a:t>High cost </a:t>
            </a:r>
          </a:p>
        </p:txBody>
      </p:sp>
    </p:spTree>
    <p:extLst>
      <p:ext uri="{BB962C8B-B14F-4D97-AF65-F5344CB8AC3E}">
        <p14:creationId xmlns:p14="http://schemas.microsoft.com/office/powerpoint/2010/main" val="333062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30B7812-0CE6-BA4D-4705-8982C7917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35" y="215661"/>
            <a:ext cx="7401185" cy="853514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A6EBACD0-52FF-1124-A553-ECFFDF8EA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22" r="981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1601"/>
            <a:ext cx="9264073" cy="5613400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A0504F5-298B-3EA2-FEF1-E8685AFF20E1}"/>
              </a:ext>
            </a:extLst>
          </p:cNvPr>
          <p:cNvSpPr txBox="1"/>
          <p:nvPr/>
        </p:nvSpPr>
        <p:spPr>
          <a:xfrm>
            <a:off x="1552484" y="1384807"/>
            <a:ext cx="64354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1.4 การส่งเอกสารการเรียกเก็บ เจ้าหนี้ส่งสำเนาใบแจ้งหนี้ให้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 </a:t>
            </a:r>
            <a:r>
              <a:rPr lang="th-TH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สสจ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.                       </a:t>
            </a:r>
          </a:p>
          <a:p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       </a:t>
            </a:r>
            <a:r>
              <a:rPr lang="th-TH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ภายใน 1 เดือน หลังสิ้นไตรมาส ข้อมูลที่ส่งช้าเกินไตรมาส จังหวัด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j-cs"/>
            </a:endParaRPr>
          </a:p>
          <a:p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       </a:t>
            </a:r>
            <a:r>
              <a:rPr lang="th-TH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รวบรวมไว้จัดสรรปลายปี     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j-cs"/>
            </a:endParaRPr>
          </a:p>
          <a:p>
            <a:r>
              <a:rPr lang="th-TH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1.5 ยกเลิกช่องทาง 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Fast tract </a:t>
            </a:r>
            <a:r>
              <a:rPr lang="th-TH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กรณี รพช.ส่งผู้ป่วยนอกทำ 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CT </a:t>
            </a:r>
            <a:r>
              <a:rPr lang="th-TH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ยกเว้น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j-cs"/>
            </a:endParaRPr>
          </a:p>
          <a:p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     </a:t>
            </a:r>
            <a:r>
              <a:rPr lang="th-TH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เป็นการส่งต่อจากแพทย์เฉพาะทาง 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j-cs"/>
            </a:endParaRPr>
          </a:p>
          <a:p>
            <a:r>
              <a:rPr lang="th-TH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 1.6 โรงพยาบาลที่เป็น 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Node </a:t>
            </a:r>
            <a:r>
              <a:rPr lang="th-TH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สั่งชื้อยามาใช้เอง ในยาที่แพทย์เฉพาะทางใช้ </a:t>
            </a:r>
          </a:p>
          <a:p>
            <a:r>
              <a:rPr lang="th-TH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      เพื่อเป็นการควบคุมการใช้ยา 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j-cs"/>
            </a:endParaRPr>
          </a:p>
          <a:p>
            <a:r>
              <a:rPr lang="th-TH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1.7  </a:t>
            </a:r>
            <a:r>
              <a:rPr lang="th-TH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สสจ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.</a:t>
            </a:r>
            <a:r>
              <a:rPr lang="th-TH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 เป็น 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Center </a:t>
            </a:r>
            <a:r>
              <a:rPr lang="th-TH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ในการเคลียหนี้ระหว่างกันทุกไตรมาส 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5685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DCCDB28-D0F7-6AC1-22F6-6D7599FBA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1"/>
            <a:ext cx="9144000" cy="5707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584" y="1370304"/>
            <a:ext cx="7834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 </a:t>
            </a:r>
            <a:r>
              <a:rPr lang="th-TH" sz="40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หลักเกณฑ์การตามจ่ายค่าบริการทางการแพทย์</a:t>
            </a:r>
          </a:p>
          <a:p>
            <a:pPr algn="ctr"/>
            <a:r>
              <a:rPr lang="th-TH" sz="40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สิทธิแรงงานต่างชาติ และผู้มีปัญหาสถานะและสิทธิ</a:t>
            </a:r>
            <a:endParaRPr lang="th-TH" sz="4800" b="1" dirty="0">
              <a:solidFill>
                <a:prstClr val="black"/>
              </a:solidFill>
              <a:latin typeface="Angsana New" panose="02020603050405020304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298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>
            <a:extLst>
              <a:ext uri="{FF2B5EF4-FFF2-40B4-BE49-F238E27FC236}">
                <a16:creationId xmlns:a16="http://schemas.microsoft.com/office/drawing/2014/main" id="{65607B46-8A86-3891-7F30-0866921A5362}"/>
              </a:ext>
            </a:extLst>
          </p:cNvPr>
          <p:cNvSpPr txBox="1"/>
          <p:nvPr/>
        </p:nvSpPr>
        <p:spPr>
          <a:xfrm>
            <a:off x="77637" y="251511"/>
            <a:ext cx="8678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หลักเกณฑ์การตามจ่ายค่าบริการทางการแพทย์</a:t>
            </a:r>
          </a:p>
          <a:p>
            <a:pPr algn="ctr"/>
            <a:r>
              <a:rPr lang="th-TH" sz="32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สิทธิแรงงานต่างชาติ และผู้มีปัญหาสถานะและสิทธิ</a:t>
            </a:r>
            <a:endParaRPr lang="th-TH" sz="4000" b="1" dirty="0">
              <a:solidFill>
                <a:prstClr val="black"/>
              </a:solidFill>
              <a:latin typeface="Angsana New" panose="02020603050405020304" pitchFamily="18" charset="-34"/>
              <a:cs typeface="+mj-cs"/>
            </a:endParaRPr>
          </a:p>
        </p:txBody>
      </p:sp>
      <p:graphicFrame>
        <p:nvGraphicFramePr>
          <p:cNvPr id="2" name="ตาราง 2">
            <a:extLst>
              <a:ext uri="{FF2B5EF4-FFF2-40B4-BE49-F238E27FC236}">
                <a16:creationId xmlns:a16="http://schemas.microsoft.com/office/drawing/2014/main" id="{EED4CAC5-E200-647B-A39D-76D8BE3CE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793834"/>
              </p:ext>
            </p:extLst>
          </p:nvPr>
        </p:nvGraphicFramePr>
        <p:xfrm>
          <a:off x="526212" y="1506986"/>
          <a:ext cx="8358996" cy="3539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826">
                  <a:extLst>
                    <a:ext uri="{9D8B030D-6E8A-4147-A177-3AD203B41FA5}">
                      <a16:colId xmlns:a16="http://schemas.microsoft.com/office/drawing/2014/main" val="3813371496"/>
                    </a:ext>
                  </a:extLst>
                </a:gridCol>
                <a:gridCol w="5607170">
                  <a:extLst>
                    <a:ext uri="{9D8B030D-6E8A-4147-A177-3AD203B41FA5}">
                      <a16:colId xmlns:a16="http://schemas.microsoft.com/office/drawing/2014/main" val="1658086175"/>
                    </a:ext>
                  </a:extLst>
                </a:gridCol>
              </a:tblGrid>
              <a:tr h="778145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/>
                        <a:t>รายการ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/>
                        <a:t>อัตราตามจ่าย (บาท)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884167"/>
                  </a:ext>
                </a:extLst>
              </a:tr>
              <a:tr h="795201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32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จ่ายตามจริงไม่เกิน </a:t>
                      </a:r>
                      <a:r>
                        <a:rPr lang="en-US" sz="32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700 </a:t>
                      </a:r>
                      <a:r>
                        <a:rPr lang="th-TH" sz="32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บาท/</a:t>
                      </a:r>
                      <a:r>
                        <a:rPr lang="en-US" sz="32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visit</a:t>
                      </a:r>
                      <a:r>
                        <a:rPr lang="th-TH" sz="32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/วัน</a:t>
                      </a:r>
                      <a:endParaRPr lang="en-US" sz="32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632635"/>
                  </a:ext>
                </a:extLst>
              </a:tr>
              <a:tr h="82539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8,350 </a:t>
                      </a:r>
                      <a:r>
                        <a:rPr lang="th-TH" sz="32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บาท/</a:t>
                      </a:r>
                      <a:r>
                        <a:rPr lang="en-US" sz="3200" b="1" dirty="0" err="1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AdjRW</a:t>
                      </a:r>
                      <a:endParaRPr lang="en-US" sz="32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384509"/>
                  </a:ext>
                </a:extLst>
              </a:tr>
              <a:tr h="114072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HC </a:t>
                      </a:r>
                      <a:r>
                        <a:rPr lang="th-TH" sz="32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ตามเกณฑ์จังหวัด</a:t>
                      </a:r>
                      <a:endParaRPr lang="en-US" sz="32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ตามหลักเกณฑ์ </a:t>
                      </a:r>
                      <a:r>
                        <a:rPr lang="en-US" sz="32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HC </a:t>
                      </a:r>
                      <a:r>
                        <a:rPr lang="th-TH" sz="32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ในจังหวัดสิทธิ </a:t>
                      </a:r>
                      <a:r>
                        <a:rPr lang="en-US" sz="32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UC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090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52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DCCDB28-D0F7-6AC1-22F6-6D7599FBA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1"/>
            <a:ext cx="9144000" cy="5707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584" y="1370304"/>
            <a:ext cx="7834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 </a:t>
            </a:r>
            <a:r>
              <a:rPr lang="th-TH" sz="4000" b="1" dirty="0">
                <a:effectLst/>
                <a:ea typeface="Calibri" panose="020F0502020204030204" pitchFamily="34" charset="0"/>
                <a:cs typeface="+mj-cs"/>
              </a:rPr>
              <a:t>การจ่ายค่าบริการเพิ่มเติมตามรายกิจกรรมในระบบหลักประกันสุขภาพให้กับ สอน</a:t>
            </a:r>
            <a:r>
              <a:rPr lang="en-US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.</a:t>
            </a:r>
            <a:r>
              <a:rPr lang="th-TH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และ รพ</a:t>
            </a:r>
            <a:r>
              <a:rPr lang="en-US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.</a:t>
            </a:r>
            <a:r>
              <a:rPr lang="th-TH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สต</a:t>
            </a:r>
            <a:r>
              <a:rPr lang="en-US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.</a:t>
            </a:r>
            <a:r>
              <a:rPr lang="th-TH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ถ่ายโอนไป อบจ</a:t>
            </a:r>
            <a:r>
              <a:rPr lang="en-US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.</a:t>
            </a:r>
            <a:r>
              <a:rPr lang="th-TH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ปีงบประมาณ </a:t>
            </a:r>
            <a:r>
              <a:rPr lang="en-US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2566</a:t>
            </a:r>
            <a:endParaRPr lang="th-TH" sz="9600" b="1" dirty="0">
              <a:solidFill>
                <a:prstClr val="black"/>
              </a:solidFill>
              <a:latin typeface="Angsana New" panose="02020603050405020304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7021560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12267</TotalTime>
  <Words>616</Words>
  <Application>Microsoft Office PowerPoint</Application>
  <PresentationFormat>นำเสนอทางหน้าจอ (16:10)</PresentationFormat>
  <Paragraphs>56</Paragraphs>
  <Slides>12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17" baseType="lpstr">
      <vt:lpstr>Arial</vt:lpstr>
      <vt:lpstr>Angsana New</vt:lpstr>
      <vt:lpstr>Calibri</vt:lpstr>
      <vt:lpstr>TH SarabunPSK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ตัวชี้วัด : ร้อยละความสำเร็จของส่วนราชการในสังกัดสำนักงานปลัดกระทรวงสาธารณสุขที่ดำเนินการพัฒนาคุณภาพการบริหารจัดการภาครัฐผ่านเกณฑ์ที่กำหนด</dc:title>
  <dc:creator>Admin</dc:creator>
  <cp:lastModifiedBy>SSJ-Phattharasuda</cp:lastModifiedBy>
  <cp:revision>1052</cp:revision>
  <cp:lastPrinted>2022-05-02T04:43:34Z</cp:lastPrinted>
  <dcterms:created xsi:type="dcterms:W3CDTF">2020-01-27T08:50:32Z</dcterms:created>
  <dcterms:modified xsi:type="dcterms:W3CDTF">2023-01-30T07:32:20Z</dcterms:modified>
</cp:coreProperties>
</file>