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12192000"/>
  <p:notesSz cx="6797675" cy="9928225"/>
  <p:embeddedFontLst>
    <p:embeddedFont>
      <p:font typeface="Sarabun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h252eXFnKivK5dXfOMeYid/mLu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6787F0-A189-469E-9A21-90A912A1310A}">
  <a:tblStyle styleId="{D96787F0-A189-469E-9A21-90A912A1310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EC4D4348-89F9-4153-A862-E0FAB355229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fill>
          <a:solidFill>
            <a:srgbClr val="D4E2CE"/>
          </a:solidFill>
        </a:fill>
      </a:tcStyle>
    </a:band1H>
    <a:band2H>
      <a:tcTxStyle/>
    </a:band2H>
    <a:band1V>
      <a:tcTxStyle/>
      <a:tcStyle>
        <a:fill>
          <a:solidFill>
            <a:srgbClr val="D4E2CE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arabun-bold.fntdata"/><Relationship Id="rId30" Type="http://schemas.openxmlformats.org/officeDocument/2006/relationships/font" Target="fonts/Sarabun-regular.fntdata"/><Relationship Id="rId11" Type="http://schemas.openxmlformats.org/officeDocument/2006/relationships/slide" Target="slides/slide5.xml"/><Relationship Id="rId33" Type="http://schemas.openxmlformats.org/officeDocument/2006/relationships/font" Target="fonts/Sarabun-boldItalic.fntdata"/><Relationship Id="rId10" Type="http://schemas.openxmlformats.org/officeDocument/2006/relationships/slide" Target="slides/slide4.xml"/><Relationship Id="rId32" Type="http://schemas.openxmlformats.org/officeDocument/2006/relationships/font" Target="fonts/Sarabun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E:\0.&#3611;&#3637;%202566\1.%20&#3619;&#3634;&#3618;&#3591;&#3634;&#3609;%20&#3619;&#3634;&#3618;&#3648;&#3604;&#3639;&#3629;&#3609;\&#3585;&#3619;&#3634;&#3615;&#3619;&#3634;&#3618;&#3650;&#3619;&#3588;%2065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oleObject" Target="file:///E:\0.&#3611;&#3637;%202566\1.%20&#3619;&#3634;&#3618;&#3591;&#3634;&#3609;%20&#3619;&#3634;&#3618;&#3648;&#3604;&#3639;&#3629;&#3609;\&#3585;&#3619;&#3634;&#3615;&#3619;&#3634;&#3618;&#3650;&#3619;&#3588;%2065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D:\1.%20&#3611;&#3637;%202563\SAT%20_%20Month\9.%20&#3617;&#3636;&#3606;&#3640;&#3609;&#3634;&#3618;&#3609;%2063\&#3585;&#3619;&#3634;&#3615;&#3619;&#3634;&#3618;&#3650;&#3619;&#3588;%20&#3617;&#3636;.&#3618;.63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oleObject" Target="file:///E:\0.&#3611;&#3637;%202566\1.%20&#3619;&#3634;&#3618;&#3591;&#3634;&#3609;%20&#3619;&#3634;&#3618;&#3648;&#3604;&#3639;&#3629;&#3609;\&#3585;&#3619;&#3634;&#3615;&#3619;&#3634;&#3618;&#3650;&#3619;&#3588;%2065.xlsx" TargetMode="External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oleObject" Target="file:///E:\0.&#3611;&#3637;%202566\1.%20&#3619;&#3634;&#3618;&#3591;&#3634;&#3609;%20&#3619;&#3634;&#3618;&#3648;&#3604;&#3639;&#3629;&#3609;\&#3585;&#3619;&#3634;&#3615;&#3619;&#3634;&#3618;&#3650;&#3619;&#3588;%2065.xlsx" TargetMode="External"/></Relationships>
</file>

<file path=ppt/charts/_rels/chart6.xml.rels><?xml version="1.0" encoding="UTF-8" standalone="yes"?><Relationships xmlns="http://schemas.openxmlformats.org/package/2006/relationships"><Relationship Id="rId1" Type="http://schemas.openxmlformats.org/officeDocument/2006/relationships/oleObject" Target="file:///E:\0.&#3611;&#3637;%202566\1.%20&#3619;&#3634;&#3618;&#3591;&#3634;&#3609;%20&#3619;&#3634;&#3618;&#3648;&#3604;&#3639;&#3629;&#3609;\&#3585;&#3619;&#3634;&#3615;&#3619;&#3634;&#3618;&#3650;&#3619;&#3588;%2065.xlsx" TargetMode="External"/></Relationships>
</file>

<file path=ppt/charts/_rels/chart7.xml.rels><?xml version="1.0" encoding="UTF-8" standalone="yes"?><Relationships xmlns="http://schemas.openxmlformats.org/package/2006/relationships"><Relationship Id="rId1" Type="http://schemas.openxmlformats.org/officeDocument/2006/relationships/oleObject" Target="file:///E:\1.&#3611;&#3637;%202565\Report&#3619;&#3634;&#3618;&#3591;&#3634;&#3609;&#3619;&#3634;&#3618;&#3648;&#3604;&#3639;&#3629;&#3609;\&#3585;&#3619;&#3634;&#3615;&#3619;&#3634;&#3618;&#3650;&#3619;&#3588;%206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BDEEFF"/>
                </a:gs>
                <a:gs pos="73000">
                  <a:srgbClr val="43CEFF"/>
                </a:gs>
                <a:gs pos="100000">
                  <a:srgbClr val="00B0F0"/>
                </a:gs>
              </a:gsLst>
              <a:lin ang="5400000" scaled="1"/>
              <a:tileRect/>
            </a:gradFill>
            <a:ln w="31750" cap="flat" cmpd="sng" algn="ctr">
              <a:solidFill>
                <a:srgbClr val="0070C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Sheet2!$A$2:$A$6</c:f>
              <c:strCache>
                <c:ptCount val="5"/>
                <c:pt idx="0">
                  <c:v>อุจจาระร่วง</c:v>
                </c:pt>
                <c:pt idx="1">
                  <c:v>ปอดบวม</c:v>
                </c:pt>
                <c:pt idx="2">
                  <c:v>ไข้ไม่ทราบสาเหตุ</c:v>
                </c:pt>
                <c:pt idx="3">
                  <c:v>อาหารเป็นพิษ</c:v>
                </c:pt>
                <c:pt idx="4">
                  <c:v>วัณโรคปอด</c:v>
                </c:pt>
              </c:strCache>
            </c:strRef>
          </c:cat>
          <c:val>
            <c:numRef>
              <c:f>Sheet2!$B$2:$B$6</c:f>
              <c:numCache>
                <c:formatCode>0.0</c:formatCode>
                <c:ptCount val="5"/>
                <c:pt idx="0" formatCode="General">
                  <c:v>195</c:v>
                </c:pt>
                <c:pt idx="1">
                  <c:v>51.8</c:v>
                </c:pt>
                <c:pt idx="2" formatCode="General">
                  <c:v>45.2</c:v>
                </c:pt>
                <c:pt idx="3">
                  <c:v>14.5</c:v>
                </c:pt>
                <c:pt idx="4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8-4FFB-9D5B-47AC3D780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4"/>
        <c:axId val="208903552"/>
        <c:axId val="209130624"/>
      </c:barChart>
      <c:catAx>
        <c:axId val="20890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09130624"/>
        <c:crosses val="autoZero"/>
        <c:auto val="1"/>
        <c:lblAlgn val="ctr"/>
        <c:lblOffset val="100"/>
        <c:noMultiLvlLbl val="0"/>
      </c:catAx>
      <c:valAx>
        <c:axId val="20913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0890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32221089033958E-2"/>
          <c:y val="7.0806105160939298E-2"/>
          <c:w val="0.93497940118186096"/>
          <c:h val="0.73713451787801931"/>
        </c:manualLayout>
      </c:layout>
      <c:areaChart>
        <c:grouping val="stacked"/>
        <c:varyColors val="0"/>
        <c:ser>
          <c:idx val="1"/>
          <c:order val="1"/>
          <c:tx>
            <c:strRef>
              <c:f>Sheet2!$C$14</c:f>
              <c:strCache>
                <c:ptCount val="1"/>
                <c:pt idx="0">
                  <c:v>median</c:v>
                </c:pt>
              </c:strCache>
            </c:strRef>
          </c:tx>
          <c:spPr>
            <a:gradFill flip="none" rotWithShape="1">
              <a:gsLst>
                <a:gs pos="0">
                  <a:srgbClr val="00B0F0"/>
                </a:gs>
                <a:gs pos="67000">
                  <a:schemeClr val="accent5">
                    <a:lumMod val="60000"/>
                    <a:lumOff val="40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solidFill>
                <a:srgbClr val="FF0000"/>
              </a:solidFill>
              <a:prstDash val="sysDash"/>
            </a:ln>
            <a:effectLst/>
          </c:spPr>
          <c:cat>
            <c:strRef>
              <c:f>Sheet2!$A$15:$A$19</c:f>
              <c:strCache>
                <c:ptCount val="5"/>
                <c:pt idx="0">
                  <c:v>อุจจาระร่วง</c:v>
                </c:pt>
                <c:pt idx="1">
                  <c:v>ไข้ไม่ทราบสาเหตุ</c:v>
                </c:pt>
                <c:pt idx="2">
                  <c:v>ปอดบวม</c:v>
                </c:pt>
                <c:pt idx="3">
                  <c:v>อาหารเป็นพิษ</c:v>
                </c:pt>
                <c:pt idx="4">
                  <c:v>ไข้หวัดใหญ่</c:v>
                </c:pt>
              </c:strCache>
            </c:strRef>
          </c:cat>
          <c:val>
            <c:numRef>
              <c:f>Sheet2!$C$15:$C$19</c:f>
              <c:numCache>
                <c:formatCode>General</c:formatCode>
                <c:ptCount val="5"/>
                <c:pt idx="0">
                  <c:v>114.6</c:v>
                </c:pt>
                <c:pt idx="1">
                  <c:v>22.4</c:v>
                </c:pt>
                <c:pt idx="2">
                  <c:v>41.7</c:v>
                </c:pt>
                <c:pt idx="3">
                  <c:v>10.9</c:v>
                </c:pt>
                <c:pt idx="4" formatCode="0.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FC-4C94-AA6C-C4A1B3836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187584"/>
        <c:axId val="209189120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Sheet2!$B$14</c:f>
              <c:strCache>
                <c:ptCount val="1"/>
                <c:pt idx="0">
                  <c:v>กุมภาพันธ์ 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rgbClr val="FF61FF"/>
                </a:gs>
                <a:gs pos="83000">
                  <a:srgbClr val="FF47FF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25400">
              <a:solidFill>
                <a:srgbClr val="FF00FF"/>
              </a:solidFill>
            </a:ln>
            <a:effectLst/>
          </c:spPr>
          <c:invertIfNegative val="0"/>
          <c:cat>
            <c:strRef>
              <c:f>Sheet2!$A$15:$A$19</c:f>
              <c:strCache>
                <c:ptCount val="5"/>
                <c:pt idx="0">
                  <c:v>อุจจาระร่วง</c:v>
                </c:pt>
                <c:pt idx="1">
                  <c:v>ไข้ไม่ทราบสาเหตุ</c:v>
                </c:pt>
                <c:pt idx="2">
                  <c:v>ปอดบวม</c:v>
                </c:pt>
                <c:pt idx="3">
                  <c:v>อาหารเป็นพิษ</c:v>
                </c:pt>
                <c:pt idx="4">
                  <c:v>ไข้หวัดใหญ่</c:v>
                </c:pt>
              </c:strCache>
            </c:strRef>
          </c:cat>
          <c:val>
            <c:numRef>
              <c:f>Sheet2!$B$15:$B$19</c:f>
              <c:numCache>
                <c:formatCode>General</c:formatCode>
                <c:ptCount val="5"/>
                <c:pt idx="0">
                  <c:v>70.5</c:v>
                </c:pt>
                <c:pt idx="1">
                  <c:v>14.7</c:v>
                </c:pt>
                <c:pt idx="2">
                  <c:v>14.1</c:v>
                </c:pt>
                <c:pt idx="3">
                  <c:v>5.0999999999999996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FC-4C94-AA6C-C4A1B3836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9187584"/>
        <c:axId val="209189120"/>
      </c:barChart>
      <c:catAx>
        <c:axId val="20918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/>
            </a:pPr>
            <a:endParaRPr lang="th-TH"/>
          </a:p>
        </c:txPr>
        <c:crossAx val="209189120"/>
        <c:crosses val="autoZero"/>
        <c:auto val="1"/>
        <c:lblAlgn val="ctr"/>
        <c:lblOffset val="100"/>
        <c:noMultiLvlLbl val="0"/>
      </c:catAx>
      <c:valAx>
        <c:axId val="20918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000"/>
            </a:pPr>
            <a:endParaRPr lang="th-TH"/>
          </a:p>
        </c:txPr>
        <c:crossAx val="20918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313746610153319E-2"/>
          <c:y val="6.0582105010987077E-2"/>
          <c:w val="0.50827590213195173"/>
          <c:h val="0.1402096354419121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3200"/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91C-4FFC-BAB3-7D7F636B0DEC}"/>
              </c:ext>
            </c:extLst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91C-4FFC-BAB3-7D7F636B0DEC}"/>
              </c:ext>
            </c:extLst>
          </c:dPt>
          <c:cat>
            <c:strRef>
              <c:f>ไข้ไม่ทราบ!$A$1:$A$2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ไข้ไม่ทราบ!$B$1:$B$2</c:f>
              <c:numCache>
                <c:formatCode>General</c:formatCode>
                <c:ptCount val="2"/>
                <c:pt idx="0">
                  <c:v>160</c:v>
                </c:pt>
                <c:pt idx="1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1C-4FFC-BAB3-7D7F636B0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020-489D-B27F-BB7D39F961D1}"/>
              </c:ext>
            </c:extLst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020-489D-B27F-BB7D39F961D1}"/>
              </c:ext>
            </c:extLst>
          </c:dPt>
          <c:cat>
            <c:strRef>
              <c:f>ไข้ไม่ทราบ!$A$1:$A$2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ไข้ไม่ทราบ!$B$1:$B$2</c:f>
              <c:numCache>
                <c:formatCode>General</c:formatCode>
                <c:ptCount val="2"/>
                <c:pt idx="0">
                  <c:v>73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20-489D-B27F-BB7D39F96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rgbClr val="0DC0FF"/>
              </a:solidFill>
              <a:ln w="254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403-4220-9003-E53AB55F9C6B}"/>
              </c:ext>
            </c:extLst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403-4220-9003-E53AB55F9C6B}"/>
              </c:ext>
            </c:extLst>
          </c:dPt>
          <c:cat>
            <c:strRef>
              <c:f>ปอด!$A$1:$A$2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ปอด!$B$1:$B$2</c:f>
              <c:numCache>
                <c:formatCode>General</c:formatCode>
                <c:ptCount val="2"/>
                <c:pt idx="0">
                  <c:v>72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03-4220-9003-E53AB55F9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10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79A-4849-850D-F7B2F2B57308}"/>
              </c:ext>
            </c:extLst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79A-4849-850D-F7B2F2B57308}"/>
              </c:ext>
            </c:extLst>
          </c:dPt>
          <c:cat>
            <c:strRef>
              <c:f>อาหาร!$A$1:$A$2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อาหาร!$B$1:$B$2</c:f>
              <c:numCache>
                <c:formatCode>General</c:formatCode>
                <c:ptCount val="2"/>
                <c:pt idx="0">
                  <c:v>16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9A-4849-850D-F7B2F2B57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9C5-4195-9E67-BB4AE4AD62F5}"/>
              </c:ext>
            </c:extLst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9C5-4195-9E67-BB4AE4AD62F5}"/>
              </c:ext>
            </c:extLst>
          </c:dPt>
          <c:cat>
            <c:strRef>
              <c:f>อาหาร!$A$1:$A$2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อาหาร!$B$1:$B$2</c:f>
              <c:numCache>
                <c:formatCode>General</c:formatCode>
                <c:ptCount val="2"/>
                <c:pt idx="0">
                  <c:v>24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C5-4195-9E67-BB4AE4AD6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1"/>
            <a:ext cx="2945063" cy="49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989" y="1"/>
            <a:ext cx="2945063" cy="49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4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4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54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54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54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9430706"/>
            <a:ext cx="2945063" cy="497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989" y="9430706"/>
            <a:ext cx="2945063" cy="497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h-TH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0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0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1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2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3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4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5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6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7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8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8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9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9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50989" y="9430706"/>
            <a:ext cx="2945063" cy="497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h-TH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0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0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:notes"/>
          <p:cNvSpPr/>
          <p:nvPr>
            <p:ph idx="2" type="sldImg"/>
          </p:nvPr>
        </p:nvSpPr>
        <p:spPr>
          <a:xfrm>
            <a:off x="112713" y="746125"/>
            <a:ext cx="6632575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21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1:notes"/>
          <p:cNvSpPr txBox="1"/>
          <p:nvPr>
            <p:ph idx="12" type="sldNum"/>
          </p:nvPr>
        </p:nvSpPr>
        <p:spPr>
          <a:xfrm>
            <a:off x="3850989" y="9430706"/>
            <a:ext cx="2945063" cy="497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2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2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23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3:notes"/>
          <p:cNvSpPr txBox="1"/>
          <p:nvPr>
            <p:ph idx="12" type="sldNum"/>
          </p:nvPr>
        </p:nvSpPr>
        <p:spPr>
          <a:xfrm>
            <a:off x="3850989" y="9430706"/>
            <a:ext cx="2945063" cy="497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 txBox="1"/>
          <p:nvPr>
            <p:ph idx="12" type="sldNum"/>
          </p:nvPr>
        </p:nvSpPr>
        <p:spPr>
          <a:xfrm>
            <a:off x="3850989" y="9430706"/>
            <a:ext cx="2945063" cy="497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 txBox="1"/>
          <p:nvPr>
            <p:ph idx="12" type="sldNum"/>
          </p:nvPr>
        </p:nvSpPr>
        <p:spPr>
          <a:xfrm>
            <a:off x="3850989" y="9430706"/>
            <a:ext cx="2945063" cy="497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 txBox="1"/>
          <p:nvPr>
            <p:ph idx="12" type="sldNum"/>
          </p:nvPr>
        </p:nvSpPr>
        <p:spPr>
          <a:xfrm>
            <a:off x="3850989" y="9430706"/>
            <a:ext cx="2945063" cy="497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:notes"/>
          <p:cNvSpPr txBox="1"/>
          <p:nvPr>
            <p:ph idx="12" type="sldNum"/>
          </p:nvPr>
        </p:nvSpPr>
        <p:spPr>
          <a:xfrm>
            <a:off x="3850989" y="9430706"/>
            <a:ext cx="2945063" cy="497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3" name="Google Shape;243;p8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:notes"/>
          <p:cNvSpPr txBox="1"/>
          <p:nvPr>
            <p:ph idx="12" type="sldNum"/>
          </p:nvPr>
        </p:nvSpPr>
        <p:spPr>
          <a:xfrm>
            <a:off x="3850989" y="9430706"/>
            <a:ext cx="2945063" cy="497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/>
          <p:nvPr>
            <p:ph idx="2" type="sldImg"/>
          </p:nvPr>
        </p:nvSpPr>
        <p:spPr>
          <a:xfrm>
            <a:off x="422275" y="1243013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5" name="Google Shape;275;p9:notes"/>
          <p:cNvSpPr txBox="1"/>
          <p:nvPr>
            <p:ph idx="1" type="body"/>
          </p:nvPr>
        </p:nvSpPr>
        <p:spPr>
          <a:xfrm>
            <a:off x="680256" y="4777147"/>
            <a:ext cx="5437165" cy="3910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9:notes"/>
          <p:cNvSpPr txBox="1"/>
          <p:nvPr>
            <p:ph idx="12" type="sldNum"/>
          </p:nvPr>
        </p:nvSpPr>
        <p:spPr>
          <a:xfrm>
            <a:off x="3850989" y="9430706"/>
            <a:ext cx="2945063" cy="497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Relationship Id="rId4" Type="http://schemas.openxmlformats.org/officeDocument/2006/relationships/image" Target="../media/image48.jpg"/><Relationship Id="rId5" Type="http://schemas.openxmlformats.org/officeDocument/2006/relationships/image" Target="../media/image33.png"/><Relationship Id="rId6" Type="http://schemas.openxmlformats.org/officeDocument/2006/relationships/image" Target="../media/image25.jpg"/><Relationship Id="rId7" Type="http://schemas.openxmlformats.org/officeDocument/2006/relationships/image" Target="../media/image4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8.jpg"/><Relationship Id="rId4" Type="http://schemas.openxmlformats.org/officeDocument/2006/relationships/image" Target="../media/image35.png"/><Relationship Id="rId5" Type="http://schemas.openxmlformats.org/officeDocument/2006/relationships/image" Target="../media/image56.png"/><Relationship Id="rId6" Type="http://schemas.openxmlformats.org/officeDocument/2006/relationships/image" Target="../media/image5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4" Type="http://schemas.openxmlformats.org/officeDocument/2006/relationships/image" Target="../media/image45.png"/><Relationship Id="rId5" Type="http://schemas.openxmlformats.org/officeDocument/2006/relationships/image" Target="../media/image5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Relationship Id="rId4" Type="http://schemas.openxmlformats.org/officeDocument/2006/relationships/image" Target="../media/image1.jp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24.png"/><Relationship Id="rId8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9.png"/><Relationship Id="rId4" Type="http://schemas.openxmlformats.org/officeDocument/2006/relationships/image" Target="../media/image57.png"/><Relationship Id="rId5" Type="http://schemas.openxmlformats.org/officeDocument/2006/relationships/image" Target="../media/image5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22.jpg"/><Relationship Id="rId7" Type="http://schemas.openxmlformats.org/officeDocument/2006/relationships/image" Target="../media/image24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28.jp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chart" Target="../charts/chart3.xml"/><Relationship Id="rId5" Type="http://schemas.openxmlformats.org/officeDocument/2006/relationships/image" Target="../media/image17.jpg"/><Relationship Id="rId6" Type="http://schemas.openxmlformats.org/officeDocument/2006/relationships/image" Target="../media/image9.jpg"/><Relationship Id="rId7" Type="http://schemas.openxmlformats.org/officeDocument/2006/relationships/image" Target="../media/image16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chart" Target="../charts/chart4.xml"/><Relationship Id="rId5" Type="http://schemas.openxmlformats.org/officeDocument/2006/relationships/image" Target="../media/image39.jp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chart" Target="../charts/chart5.xml"/><Relationship Id="rId5" Type="http://schemas.openxmlformats.org/officeDocument/2006/relationships/image" Target="../media/image16.png"/><Relationship Id="rId6" Type="http://schemas.openxmlformats.org/officeDocument/2006/relationships/image" Target="../media/image12.png"/><Relationship Id="rId7" Type="http://schemas.openxmlformats.org/officeDocument/2006/relationships/image" Target="../media/image18.jpg"/><Relationship Id="rId8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6.xml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2.png"/><Relationship Id="rId7" Type="http://schemas.openxmlformats.org/officeDocument/2006/relationships/image" Target="../media/image26.png"/><Relationship Id="rId8" Type="http://schemas.openxmlformats.org/officeDocument/2006/relationships/image" Target="../media/image3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chart" Target="../charts/chart7.xml"/><Relationship Id="rId5" Type="http://schemas.openxmlformats.org/officeDocument/2006/relationships/image" Target="../media/image16.png"/><Relationship Id="rId6" Type="http://schemas.openxmlformats.org/officeDocument/2006/relationships/image" Target="../media/image12.png"/><Relationship Id="rId7" Type="http://schemas.openxmlformats.org/officeDocument/2006/relationships/image" Target="../media/image26.png"/><Relationship Id="rId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2279650" y="404813"/>
            <a:ext cx="8235950" cy="2767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6600">
                <a:latin typeface="Sarabun"/>
                <a:ea typeface="Sarabun"/>
                <a:cs typeface="Sarabun"/>
                <a:sym typeface="Sarabun"/>
              </a:rPr>
              <a:t>สถานการณ์โรคที่ต้องเฝ้าระวัง</a:t>
            </a:r>
            <a:br>
              <a:rPr b="1" lang="th-TH"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5400">
                <a:latin typeface="Sarabun"/>
                <a:ea typeface="Sarabun"/>
                <a:cs typeface="Sarabun"/>
                <a:sym typeface="Sarabun"/>
              </a:rPr>
              <a:t>ประจำ เดือนกุมภาพันธ์ 2566</a:t>
            </a:r>
            <a:br>
              <a:rPr b="1" lang="th-TH" sz="5400"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5400">
                <a:latin typeface="Sarabun"/>
                <a:ea typeface="Sarabun"/>
                <a:cs typeface="Sarabun"/>
                <a:sym typeface="Sarabun"/>
              </a:rPr>
              <a:t>จังหวัดเพชรบูรณ์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2351088" y="3500438"/>
            <a:ext cx="7777162" cy="3097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th-TH" sz="4400">
                <a:latin typeface="Sarabun"/>
                <a:ea typeface="Sarabun"/>
                <a:cs typeface="Sarabun"/>
                <a:sym typeface="Sarabun"/>
              </a:rPr>
              <a:t>งานระบาดวิทยา และ SRRT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th-TH" sz="4000">
                <a:latin typeface="Sarabun"/>
                <a:ea typeface="Sarabun"/>
                <a:cs typeface="Sarabun"/>
                <a:sym typeface="Sarabun"/>
              </a:rPr>
              <a:t>กลุ่มงานควบคุมโรคติดต่อ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th-TH" sz="4000">
                <a:latin typeface="Sarabun"/>
                <a:ea typeface="Sarabun"/>
                <a:cs typeface="Sarabun"/>
                <a:sym typeface="Sarabun"/>
              </a:rPr>
              <a:t>สำนักงานสาธารณสุขจังหวัดเพชรบูรณ์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th-TH" sz="4000">
                <a:latin typeface="Sarabun"/>
                <a:ea typeface="Sarabun"/>
                <a:cs typeface="Sarabun"/>
                <a:sym typeface="Sarabun"/>
              </a:rPr>
              <a:t> </a:t>
            </a:r>
            <a:r>
              <a:rPr b="1" lang="th-TH">
                <a:latin typeface="Sarabun"/>
                <a:ea typeface="Sarabun"/>
                <a:cs typeface="Sarabun"/>
                <a:sym typeface="Sarabun"/>
              </a:rPr>
              <a:t>แหล่งข้อมูล : Program R 506 ณ 25 กุมภาพันธ์ 2566</a:t>
            </a:r>
            <a:endParaRPr b="1" sz="4000"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descr="à¸£à¸¹à¸à¸ à¸²à¸à¸à¸µà¹à¹à¸à¸µà¹à¸¢à¸§à¸à¹à¸­à¸" id="90" name="Google Shape;90;p1"/>
          <p:cNvPicPr preferRelativeResize="0"/>
          <p:nvPr/>
        </p:nvPicPr>
        <p:blipFill rotWithShape="1">
          <a:blip r:embed="rId3">
            <a:alphaModFix/>
          </a:blip>
          <a:srcRect b="0" l="20879" r="-9476" t="0"/>
          <a:stretch/>
        </p:blipFill>
        <p:spPr>
          <a:xfrm>
            <a:off x="162370" y="1584325"/>
            <a:ext cx="5074648" cy="3833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à¸£à¸¹à¸à¸ à¸²à¸à¸à¸µà¹à¹à¸à¸µà¹à¸¢à¸§à¸à¹à¸­à¸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43695" y="2563813"/>
            <a:ext cx="2854325" cy="28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"/>
          <p:cNvSpPr txBox="1"/>
          <p:nvPr>
            <p:ph type="ctrTitle"/>
          </p:nvPr>
        </p:nvSpPr>
        <p:spPr>
          <a:xfrm>
            <a:off x="1590675" y="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8000">
                <a:latin typeface="Sarabun"/>
                <a:ea typeface="Sarabun"/>
                <a:cs typeface="Sarabun"/>
                <a:sym typeface="Sarabun"/>
              </a:rPr>
              <a:t>สถานการณ์</a:t>
            </a:r>
            <a:br>
              <a:rPr b="1" lang="th-TH" sz="8000"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8000">
                <a:latin typeface="Sarabun"/>
                <a:ea typeface="Sarabun"/>
                <a:cs typeface="Sarabun"/>
                <a:sym typeface="Sarabun"/>
              </a:rPr>
              <a:t>โรคไข้เลือดออก ปี 2566</a:t>
            </a:r>
            <a:endParaRPr/>
          </a:p>
        </p:txBody>
      </p:sp>
      <p:sp>
        <p:nvSpPr>
          <p:cNvPr id="310" name="Google Shape;310;p10"/>
          <p:cNvSpPr txBox="1"/>
          <p:nvPr>
            <p:ph idx="1" type="subTitle"/>
          </p:nvPr>
        </p:nvSpPr>
        <p:spPr>
          <a:xfrm>
            <a:off x="215060" y="5466479"/>
            <a:ext cx="11833225" cy="1270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th-TH" sz="4000">
                <a:latin typeface="Sarabun"/>
                <a:ea typeface="Sarabun"/>
                <a:cs typeface="Sarabun"/>
                <a:sym typeface="Sarabun"/>
              </a:rPr>
              <a:t>ประจำ เดือน กุมภาพันธ์ 2566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th-TH" sz="3200">
                <a:latin typeface="Sarabun"/>
                <a:ea typeface="Sarabun"/>
                <a:cs typeface="Sarabun"/>
                <a:sym typeface="Sarabun"/>
              </a:rPr>
              <a:t>ข้อมูล ณ วันที่ 25 กุมภาพันธ์ 2566</a:t>
            </a:r>
            <a:endParaRPr/>
          </a:p>
        </p:txBody>
      </p:sp>
      <p:pic>
        <p:nvPicPr>
          <p:cNvPr descr="ข่าวสารและกิจกรรม กลุ่มโรงพยาบาลวิชัยเวช อินเตอร์เนชั่นแนล ::  ดูแลชีวิต...ด้วยจิตใจ" id="311" name="Google Shape;31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9026" y="2452088"/>
            <a:ext cx="6021597" cy="2838463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3" y="2460625"/>
            <a:ext cx="1349375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1"/>
          <p:cNvSpPr/>
          <p:nvPr/>
        </p:nvSpPr>
        <p:spPr>
          <a:xfrm>
            <a:off x="246063" y="930275"/>
            <a:ext cx="5751512" cy="290195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ผู้ป่วยสะสม ทั่วประเทศ </a:t>
            </a:r>
            <a:r>
              <a:rPr b="1" lang="th-TH" sz="36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4,465 </a:t>
            </a: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ราย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อัตราป่วยต่อประชากรแสนคน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6.76</a:t>
            </a: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ต่อแสน</a:t>
            </a:r>
            <a:endParaRPr/>
          </a:p>
        </p:txBody>
      </p:sp>
      <p:pic>
        <p:nvPicPr>
          <p:cNvPr descr="งวดนี้พี่ขอรวย 10 อันดับวิธีตีเลขเด็ด ตามความเชื่อคนไทย" id="318" name="Google Shape;31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5900" y="2430463"/>
            <a:ext cx="2693988" cy="1217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ยุงลาย การ์ตูน ภาพประกอบ - ภาพฟรีบน Pixabay" id="319" name="Google Shape;31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3838" y="1173163"/>
            <a:ext cx="114617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1"/>
          <p:cNvSpPr/>
          <p:nvPr/>
        </p:nvSpPr>
        <p:spPr>
          <a:xfrm>
            <a:off x="6184900" y="896938"/>
            <a:ext cx="5795963" cy="2879725"/>
          </a:xfrm>
          <a:prstGeom prst="round2DiagRect">
            <a:avLst>
              <a:gd fmla="val 0" name="adj1"/>
              <a:gd fmla="val 22778" name="adj2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  เสียชีวิตสะสม ทั่วประเทศ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             </a:t>
            </a:r>
            <a:r>
              <a:rPr b="1" lang="th-TH" sz="36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1</a:t>
            </a: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ราย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		 ร้อยละป่วยแล้วเสียชีวิต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		 ร้อยละ </a:t>
            </a:r>
            <a:r>
              <a:rPr b="1" lang="th-TH" sz="36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0.05</a:t>
            </a:r>
            <a:endParaRPr/>
          </a:p>
        </p:txBody>
      </p:sp>
      <p:sp>
        <p:nvSpPr>
          <p:cNvPr id="321" name="Google Shape;321;p11"/>
          <p:cNvSpPr txBox="1"/>
          <p:nvPr>
            <p:ph type="title"/>
          </p:nvPr>
        </p:nvSpPr>
        <p:spPr>
          <a:xfrm>
            <a:off x="296863" y="176306"/>
            <a:ext cx="11652250" cy="801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>
                <a:latin typeface="Sarabun"/>
                <a:ea typeface="Sarabun"/>
                <a:cs typeface="Sarabun"/>
                <a:sym typeface="Sarabun"/>
              </a:rPr>
              <a:t>สถานการณ์ไข้เลือดอออก </a:t>
            </a:r>
            <a:r>
              <a:rPr b="1" lang="th-TH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ประเทศไทย </a:t>
            </a:r>
            <a:r>
              <a:rPr b="1" lang="th-TH">
                <a:latin typeface="Sarabun"/>
                <a:ea typeface="Sarabun"/>
                <a:cs typeface="Sarabun"/>
                <a:sym typeface="Sarabun"/>
              </a:rPr>
              <a:t>ณ 25 กุมภาพันธ์ 2566</a:t>
            </a:r>
            <a:r>
              <a:rPr b="1" lang="th-TH" sz="3200">
                <a:latin typeface="Sarabun"/>
                <a:ea typeface="Sarabun"/>
                <a:cs typeface="Sarabun"/>
                <a:sym typeface="Sarabun"/>
              </a:rPr>
              <a:t>(สัปดาห์ที่ 8 )</a:t>
            </a: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6234113" y="3851275"/>
            <a:ext cx="5795962" cy="2881313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สถานการณ์ไข้เลือดออกจังหวัดเพชรบูรณ์</a:t>
            </a:r>
            <a:endParaRPr b="1" sz="2400">
              <a:solidFill>
                <a:srgbClr val="FF000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246063" y="3919538"/>
            <a:ext cx="5761037" cy="2881312"/>
          </a:xfrm>
          <a:prstGeom prst="round2DiagRect">
            <a:avLst>
              <a:gd fmla="val 0" name="adj1"/>
              <a:gd fmla="val 22778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กลุ่มอายุที่ป่วยมากที่สุด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           : กลุ่มอายุ </a:t>
            </a:r>
            <a:r>
              <a:rPr b="1" lang="th-TH" sz="36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15 – 24 </a:t>
            </a: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ปี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          อัตราป่วยต่อประชากรแสนคน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      135.41 ต่อแสน </a:t>
            </a:r>
            <a:r>
              <a:rPr b="1" lang="th-TH" sz="3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(</a:t>
            </a:r>
            <a:r>
              <a:rPr b="1" lang="th-TH" sz="32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9,098</a:t>
            </a:r>
            <a:r>
              <a:rPr b="1" lang="th-TH" sz="3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คน)</a:t>
            </a:r>
            <a:endParaRPr/>
          </a:p>
        </p:txBody>
      </p:sp>
      <p:pic>
        <p:nvPicPr>
          <p:cNvPr descr="15 รูปภาพที่ยอดเยี่ยมที่สุดในบอร์ด ยุง | สัตว์ การศึกษาศิลปะ และ แมลง" id="324" name="Google Shape;32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02250" y="5058850"/>
            <a:ext cx="1211263" cy="106521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1"/>
          <p:cNvSpPr txBox="1"/>
          <p:nvPr/>
        </p:nvSpPr>
        <p:spPr>
          <a:xfrm>
            <a:off x="4356100" y="3705730"/>
            <a:ext cx="31254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ข้อมูล กองระบาดวิทยา กระทรวงสาธารณสุข</a:t>
            </a:r>
            <a:endParaRPr/>
          </a:p>
        </p:txBody>
      </p:sp>
      <p:pic>
        <p:nvPicPr>
          <p:cNvPr descr="โลกในปัจจุบันการมี &quot;ลูกสาว&quot; พอเข้าช่วงวัยรุ่น &quot;พ่อแม่จะเป็นห่วง ..." id="326" name="Google Shape;32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6863" y="5111750"/>
            <a:ext cx="1276350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1"/>
          <p:cNvSpPr/>
          <p:nvPr/>
        </p:nvSpPr>
        <p:spPr>
          <a:xfrm>
            <a:off x="187325" y="1006009"/>
            <a:ext cx="5795963" cy="2700337"/>
          </a:xfrm>
          <a:prstGeom prst="rect">
            <a:avLst/>
          </a:prstGeom>
          <a:noFill/>
          <a:ln cap="flat" cmpd="dbl" w="508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576388" y="4825219"/>
            <a:ext cx="5796000" cy="2698800"/>
          </a:xfrm>
          <a:prstGeom prst="rect">
            <a:avLst/>
          </a:prstGeom>
          <a:noFill/>
          <a:ln cap="flat" cmpd="dbl" w="508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6249988" y="1018709"/>
            <a:ext cx="5724525" cy="2700337"/>
          </a:xfrm>
          <a:prstGeom prst="rect">
            <a:avLst/>
          </a:prstGeom>
          <a:noFill/>
          <a:ln cap="flat" cmpd="dbl" w="508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6234113" y="4065494"/>
            <a:ext cx="5722937" cy="2700338"/>
          </a:xfrm>
          <a:prstGeom prst="rect">
            <a:avLst/>
          </a:prstGeom>
          <a:noFill/>
          <a:ln cap="flat" cmpd="dbl" w="508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31" name="Google Shape;331;p11"/>
          <p:cNvSpPr txBox="1"/>
          <p:nvPr/>
        </p:nvSpPr>
        <p:spPr>
          <a:xfrm>
            <a:off x="6513513" y="4614863"/>
            <a:ext cx="5138737" cy="955675"/>
          </a:xfrm>
          <a:prstGeom prst="rect">
            <a:avLst/>
          </a:prstGeom>
          <a:solidFill>
            <a:srgbClr val="FFFCF3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ณ สัปดาห์ที่ </a:t>
            </a:r>
            <a:r>
              <a:rPr b="1" lang="th-TH" sz="28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8 </a:t>
            </a: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ปี</a:t>
            </a:r>
            <a:r>
              <a:rPr b="1" lang="th-TH" sz="28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 2566 </a:t>
            </a: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ระดับประเทศ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จ.เพชรบูรณ์ อยู่ลำดับที่ </a:t>
            </a:r>
            <a:r>
              <a:rPr b="1" lang="th-TH" sz="28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66</a:t>
            </a: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ของประเทศ </a:t>
            </a:r>
            <a:endParaRPr/>
          </a:p>
        </p:txBody>
      </p:sp>
      <p:sp>
        <p:nvSpPr>
          <p:cNvPr id="332" name="Google Shape;332;p11"/>
          <p:cNvSpPr txBox="1"/>
          <p:nvPr/>
        </p:nvSpPr>
        <p:spPr>
          <a:xfrm>
            <a:off x="6530975" y="5727700"/>
            <a:ext cx="5162550" cy="893763"/>
          </a:xfrm>
          <a:prstGeom prst="rect">
            <a:avLst/>
          </a:prstGeom>
          <a:solidFill>
            <a:srgbClr val="E1EFD8">
              <a:alpha val="49803"/>
            </a:srgbClr>
          </a:solidFill>
          <a:ln cap="flat" cmpd="sng" w="952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th-TH" sz="2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ณ สัปดาห์ที่ </a:t>
            </a:r>
            <a:r>
              <a:rPr b="1" lang="th-TH" sz="26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8</a:t>
            </a:r>
            <a:r>
              <a:rPr b="1" lang="th-TH" sz="2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ระดับเขตสุขภาพที่ </a:t>
            </a:r>
            <a:r>
              <a:rPr b="1" lang="th-TH" sz="26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2</a:t>
            </a:r>
            <a:r>
              <a:rPr b="1" lang="th-TH" sz="2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th-TH" sz="2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จังหวัดเพชรบูรณ์ อยู่ลำดับที่ </a:t>
            </a:r>
            <a:r>
              <a:rPr b="1" lang="th-TH" sz="26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4 </a:t>
            </a:r>
            <a:r>
              <a:rPr b="1" lang="th-TH" sz="2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จากทั้งหมด </a:t>
            </a:r>
            <a:r>
              <a:rPr b="1" lang="th-TH" sz="26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5</a:t>
            </a:r>
            <a:r>
              <a:rPr b="1" lang="th-TH" sz="2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จังหวัด</a:t>
            </a:r>
            <a:endParaRPr/>
          </a:p>
        </p:txBody>
      </p:sp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ไฟล์:Map TH provinces by geographic.png - วิกิพีเดีย" id="337" name="Google Shape;337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8738" y="130175"/>
            <a:ext cx="4391025" cy="658653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2"/>
          <p:cNvSpPr txBox="1"/>
          <p:nvPr>
            <p:ph type="title"/>
          </p:nvPr>
        </p:nvSpPr>
        <p:spPr>
          <a:xfrm>
            <a:off x="119063" y="92075"/>
            <a:ext cx="2406650" cy="49799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จังหวัด</a:t>
            </a:r>
            <a:b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ที่มีอัตราป่วยไข้เลือดออกสะสมต่อประชากร</a:t>
            </a:r>
            <a:b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แสนคน </a:t>
            </a:r>
            <a:b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สูงสุด </a:t>
            </a:r>
            <a:b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10 ลำดับ</a:t>
            </a:r>
            <a:b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ณ </a:t>
            </a:r>
            <a:r>
              <a:rPr b="1" lang="th-TH" sz="24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25 ก.พ.66</a:t>
            </a:r>
            <a:endParaRPr b="1" sz="1400">
              <a:solidFill>
                <a:srgbClr val="FF000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39" name="Google Shape;339;p12"/>
          <p:cNvSpPr/>
          <p:nvPr/>
        </p:nvSpPr>
        <p:spPr>
          <a:xfrm>
            <a:off x="2671763" y="4179888"/>
            <a:ext cx="2584450" cy="11477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6553" y="56047"/>
                </a:moveTo>
                <a:lnTo>
                  <a:pt x="201386" y="-103654"/>
                </a:lnTo>
              </a:path>
            </a:pathLst>
          </a:cu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ลำดับ 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สมุทรปราการ 18.8/แสน</a:t>
            </a:r>
            <a:endParaRPr/>
          </a:p>
        </p:txBody>
      </p:sp>
      <p:sp>
        <p:nvSpPr>
          <p:cNvPr id="340" name="Google Shape;340;p12"/>
          <p:cNvSpPr/>
          <p:nvPr/>
        </p:nvSpPr>
        <p:spPr>
          <a:xfrm>
            <a:off x="2690584" y="2859837"/>
            <a:ext cx="2574925" cy="1104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6553" y="56047"/>
                </a:moveTo>
                <a:lnTo>
                  <a:pt x="198581" y="29063"/>
                </a:lnTo>
              </a:path>
            </a:pathLst>
          </a:cu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ลำดับ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กรุงเทพ 20.4 /แสน</a:t>
            </a:r>
            <a:endParaRPr/>
          </a:p>
        </p:txBody>
      </p:sp>
      <p:sp>
        <p:nvSpPr>
          <p:cNvPr id="341" name="Google Shape;341;p12"/>
          <p:cNvSpPr/>
          <p:nvPr/>
        </p:nvSpPr>
        <p:spPr>
          <a:xfrm>
            <a:off x="2690585" y="275772"/>
            <a:ext cx="2574925" cy="115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6553" y="56047"/>
                </a:moveTo>
                <a:lnTo>
                  <a:pt x="154698" y="456395"/>
                </a:lnTo>
              </a:path>
            </a:pathLst>
          </a:cu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ลำดับ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ระนอง  30.9 /แสน</a:t>
            </a:r>
            <a:endParaRPr/>
          </a:p>
        </p:txBody>
      </p:sp>
      <p:sp>
        <p:nvSpPr>
          <p:cNvPr id="342" name="Google Shape;342;p12"/>
          <p:cNvSpPr/>
          <p:nvPr/>
        </p:nvSpPr>
        <p:spPr>
          <a:xfrm>
            <a:off x="2709863" y="5541963"/>
            <a:ext cx="2543175" cy="111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6553" y="56047"/>
                </a:moveTo>
                <a:lnTo>
                  <a:pt x="237142" y="-192842"/>
                </a:lnTo>
              </a:path>
            </a:pathLst>
          </a:cu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ลำดับ 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ตราด 18.4 /แสน</a:t>
            </a:r>
            <a:endParaRPr sz="1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43" name="Google Shape;343;p12"/>
          <p:cNvSpPr/>
          <p:nvPr/>
        </p:nvSpPr>
        <p:spPr>
          <a:xfrm>
            <a:off x="2709863" y="1557338"/>
            <a:ext cx="2590800" cy="1085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6553" y="56047"/>
                </a:moveTo>
                <a:lnTo>
                  <a:pt x="184559" y="160153"/>
                </a:lnTo>
              </a:path>
            </a:pathLst>
          </a:cu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ลำดับ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นครปฐม 21.6/แสน</a:t>
            </a:r>
            <a:endParaRPr/>
          </a:p>
        </p:txBody>
      </p:sp>
      <p:sp>
        <p:nvSpPr>
          <p:cNvPr id="344" name="Google Shape;344;p12"/>
          <p:cNvSpPr/>
          <p:nvPr/>
        </p:nvSpPr>
        <p:spPr>
          <a:xfrm>
            <a:off x="9596438" y="4321175"/>
            <a:ext cx="2459037" cy="107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22500"/>
                </a:moveTo>
                <a:lnTo>
                  <a:pt x="-20000" y="22500"/>
                </a:lnTo>
                <a:lnTo>
                  <a:pt x="-139192" y="-124199"/>
                </a:lnTo>
              </a:path>
            </a:pathLst>
          </a:cu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7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ลำดับ 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สมุทรสาคร 17.1 /แสน</a:t>
            </a:r>
            <a:endParaRPr/>
          </a:p>
        </p:txBody>
      </p:sp>
      <p:sp>
        <p:nvSpPr>
          <p:cNvPr id="345" name="Google Shape;345;p12"/>
          <p:cNvSpPr/>
          <p:nvPr/>
        </p:nvSpPr>
        <p:spPr>
          <a:xfrm>
            <a:off x="9580563" y="1557338"/>
            <a:ext cx="2474912" cy="11509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7603" y="57286"/>
                </a:moveTo>
                <a:lnTo>
                  <a:pt x="-24926" y="57107"/>
                </a:lnTo>
                <a:lnTo>
                  <a:pt x="-105626" y="197507"/>
                </a:lnTo>
              </a:path>
            </a:pathLst>
          </a:cu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7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ลำดับ 7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ระยอง 18.3 /แสน </a:t>
            </a:r>
            <a:endParaRPr/>
          </a:p>
        </p:txBody>
      </p:sp>
      <p:sp>
        <p:nvSpPr>
          <p:cNvPr id="346" name="Google Shape;346;p12"/>
          <p:cNvSpPr/>
          <p:nvPr/>
        </p:nvSpPr>
        <p:spPr>
          <a:xfrm>
            <a:off x="9617075" y="290513"/>
            <a:ext cx="2455863" cy="1081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6377" y="45817"/>
                </a:moveTo>
                <a:lnTo>
                  <a:pt x="-20000" y="47189"/>
                </a:lnTo>
                <a:lnTo>
                  <a:pt x="-129157" y="635965"/>
                </a:lnTo>
              </a:path>
            </a:pathLst>
          </a:cu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7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ลำดับ 6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สงขลา 18.3 /แสน</a:t>
            </a:r>
            <a:endParaRPr sz="2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47" name="Google Shape;347;p12"/>
          <p:cNvSpPr/>
          <p:nvPr/>
        </p:nvSpPr>
        <p:spPr>
          <a:xfrm>
            <a:off x="9577388" y="5631181"/>
            <a:ext cx="2471737" cy="107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22500"/>
                </a:moveTo>
                <a:lnTo>
                  <a:pt x="-20000" y="22500"/>
                </a:lnTo>
                <a:lnTo>
                  <a:pt x="-97458" y="86080"/>
                </a:lnTo>
              </a:path>
            </a:pathLst>
          </a:cu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7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ลำดับ 10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นราธิวาส 16.0 /แสน</a:t>
            </a:r>
            <a:endParaRPr/>
          </a:p>
        </p:txBody>
      </p:sp>
      <p:sp>
        <p:nvSpPr>
          <p:cNvPr id="348" name="Google Shape;348;p12"/>
          <p:cNvSpPr/>
          <p:nvPr/>
        </p:nvSpPr>
        <p:spPr>
          <a:xfrm>
            <a:off x="9590088" y="2947988"/>
            <a:ext cx="2459037" cy="107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7588" y="55466"/>
                </a:moveTo>
                <a:lnTo>
                  <a:pt x="-20000" y="27995"/>
                </a:lnTo>
                <a:lnTo>
                  <a:pt x="-124019" y="4219"/>
                </a:lnTo>
              </a:path>
            </a:pathLst>
          </a:cu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7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ลำดับ 8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ปทุมธานี 17.7 /แสน</a:t>
            </a:r>
            <a:endParaRPr sz="2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49" name="Google Shape;349;p12"/>
          <p:cNvSpPr txBox="1"/>
          <p:nvPr/>
        </p:nvSpPr>
        <p:spPr>
          <a:xfrm>
            <a:off x="215900" y="5268913"/>
            <a:ext cx="2309813" cy="1384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จ.เพชรบูรณ์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อยู่ลำดับที่ </a:t>
            </a:r>
            <a:r>
              <a:rPr b="1" lang="th-TH" sz="28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66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0.9 </a:t>
            </a: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/แสน </a:t>
            </a: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(</a:t>
            </a:r>
            <a:r>
              <a:rPr b="1" lang="th-TH" sz="24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9</a:t>
            </a: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คน)</a:t>
            </a:r>
            <a:endParaRPr b="1"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50" name="Google Shape;350;p12"/>
          <p:cNvSpPr txBox="1"/>
          <p:nvPr/>
        </p:nvSpPr>
        <p:spPr>
          <a:xfrm>
            <a:off x="7226300" y="92075"/>
            <a:ext cx="1922463" cy="46037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ข้อมูล สัปดาห์ที่ 4</a:t>
            </a:r>
            <a:endParaRPr/>
          </a:p>
        </p:txBody>
      </p:sp>
      <p:sp>
        <p:nvSpPr>
          <p:cNvPr id="351" name="Google Shape;351;p12"/>
          <p:cNvSpPr txBox="1"/>
          <p:nvPr/>
        </p:nvSpPr>
        <p:spPr>
          <a:xfrm>
            <a:off x="7272006" y="5972761"/>
            <a:ext cx="248443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h-TH" sz="1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ข้อมูล กองระบาดวิทยา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h-TH" sz="1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กระทรวงสาธารณสุข</a:t>
            </a:r>
            <a:endParaRPr/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"/>
          <p:cNvSpPr txBox="1"/>
          <p:nvPr>
            <p:ph type="title"/>
          </p:nvPr>
        </p:nvSpPr>
        <p:spPr>
          <a:xfrm>
            <a:off x="838200" y="147639"/>
            <a:ext cx="10515600" cy="2237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>
                <a:latin typeface="Sarabun"/>
                <a:ea typeface="Sarabun"/>
                <a:cs typeface="Sarabun"/>
                <a:sym typeface="Sarabun"/>
              </a:rPr>
              <a:t>สถานการณ์โรคไข้เลือดออก </a:t>
            </a:r>
            <a:br>
              <a:rPr b="1" lang="th-TH">
                <a:latin typeface="Sarabun"/>
                <a:ea typeface="Sarabun"/>
                <a:cs typeface="Sarabun"/>
                <a:sym typeface="Sarabun"/>
              </a:rPr>
            </a:br>
            <a:r>
              <a:rPr b="1" lang="th-TH">
                <a:latin typeface="Sarabun"/>
                <a:ea typeface="Sarabun"/>
                <a:cs typeface="Sarabun"/>
                <a:sym typeface="Sarabun"/>
              </a:rPr>
              <a:t>จังหวัดเพชรบูรณ์</a:t>
            </a:r>
            <a:br>
              <a:rPr b="1" lang="th-TH">
                <a:latin typeface="Sarabun"/>
                <a:ea typeface="Sarabun"/>
                <a:cs typeface="Sarabun"/>
                <a:sym typeface="Sarabun"/>
              </a:rPr>
            </a:br>
            <a:r>
              <a:rPr b="1" lang="th-TH">
                <a:latin typeface="Sarabun"/>
                <a:ea typeface="Sarabun"/>
                <a:cs typeface="Sarabun"/>
                <a:sym typeface="Sarabun"/>
              </a:rPr>
              <a:t>ณ 25 กุมภาพันธ์ 2566 (</a:t>
            </a:r>
            <a:r>
              <a:rPr b="1" lang="th-TH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สัปดาห์ที่ 8</a:t>
            </a:r>
            <a:r>
              <a:rPr b="1" lang="th-TH">
                <a:latin typeface="Sarabun"/>
                <a:ea typeface="Sarabun"/>
                <a:cs typeface="Sarabun"/>
                <a:sym typeface="Sarabun"/>
              </a:rPr>
              <a:t>)</a:t>
            </a:r>
            <a:endParaRPr/>
          </a:p>
        </p:txBody>
      </p:sp>
      <p:pic>
        <p:nvPicPr>
          <p:cNvPr id="357" name="Google Shape;357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0388" y="2384855"/>
            <a:ext cx="8351520" cy="3930152"/>
          </a:xfrm>
          <a:prstGeom prst="rect">
            <a:avLst/>
          </a:prstGeom>
          <a:solidFill>
            <a:srgbClr val="FF9797"/>
          </a:solidFill>
          <a:ln cap="flat" cmpd="sng" w="38100">
            <a:solidFill>
              <a:srgbClr val="FFABAB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4"/>
          <p:cNvSpPr/>
          <p:nvPr/>
        </p:nvSpPr>
        <p:spPr>
          <a:xfrm>
            <a:off x="6170613" y="3919538"/>
            <a:ext cx="5759450" cy="2881312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อำเภอที่พบผู้ป่วยสูงสุด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ในช่วง </a:t>
            </a:r>
            <a:r>
              <a:rPr b="1" lang="th-TH" sz="28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4 สัปดาห์ </a:t>
            </a: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ที่ผ่านมา</a:t>
            </a:r>
            <a:endParaRPr b="1"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-268288" lvl="0" marL="5349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rabun"/>
              <a:buAutoNum type="arabicPeriod"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อ.ชนแดน เพิ่มขึ้น  </a:t>
            </a:r>
            <a:r>
              <a:rPr b="1" lang="th-TH" sz="28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1</a:t>
            </a: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 ราย</a:t>
            </a:r>
            <a:endParaRPr/>
          </a:p>
          <a:p>
            <a:pPr indent="-268288" lvl="0" marL="5349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rabun"/>
              <a:buAutoNum type="arabicPeriod"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อ.เมือง เพิ่มขึ้น  </a:t>
            </a:r>
            <a:r>
              <a:rPr b="1" lang="th-TH" sz="28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1</a:t>
            </a: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 ราย</a:t>
            </a: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246063" y="930275"/>
            <a:ext cx="5751512" cy="290195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ผู้ป่วยสะสม ทั้งจังหวัด </a:t>
            </a:r>
            <a:r>
              <a:rPr b="1" lang="th-TH" sz="36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9</a:t>
            </a: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ราย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อัตราป่วยต่อประชากรแสนคน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0.9</a:t>
            </a: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ต่อแสน</a:t>
            </a:r>
            <a:endParaRPr/>
          </a:p>
        </p:txBody>
      </p:sp>
      <p:pic>
        <p:nvPicPr>
          <p:cNvPr descr="งวดนี้พี่ขอรวย 10 อันดับวิธีตีเลขเด็ด ตามความเชื่อคนไทย" id="364" name="Google Shape;3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900" y="2430463"/>
            <a:ext cx="2693988" cy="1217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ยุงลาย การ์ตูน ภาพประกอบ - ภาพฟรีบน Pixabay" id="365" name="Google Shape;36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75888" y="1157288"/>
            <a:ext cx="1268412" cy="12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4"/>
          <p:cNvSpPr/>
          <p:nvPr/>
        </p:nvSpPr>
        <p:spPr>
          <a:xfrm>
            <a:off x="6184900" y="896938"/>
            <a:ext cx="5761038" cy="2879725"/>
          </a:xfrm>
          <a:prstGeom prst="round2DiagRect">
            <a:avLst>
              <a:gd fmla="val 0" name="adj1"/>
              <a:gd fmla="val 22778" name="adj2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เสียชีวิตสะสม ทั้งจังหวัด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พบผู้เสียชีวิต 0 ราย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		 ร้อยละป่วยแล้วเสียชีวิต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		 ร้อยละ </a:t>
            </a:r>
            <a:r>
              <a:rPr b="1" lang="th-TH" sz="36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0.00</a:t>
            </a:r>
            <a:endParaRPr/>
          </a:p>
        </p:txBody>
      </p:sp>
      <p:sp>
        <p:nvSpPr>
          <p:cNvPr id="367" name="Google Shape;367;p14"/>
          <p:cNvSpPr txBox="1"/>
          <p:nvPr>
            <p:ph type="title"/>
          </p:nvPr>
        </p:nvSpPr>
        <p:spPr>
          <a:xfrm>
            <a:off x="838200" y="149225"/>
            <a:ext cx="10515600" cy="966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>
                <a:latin typeface="Sarabun"/>
                <a:ea typeface="Sarabun"/>
                <a:cs typeface="Sarabun"/>
                <a:sym typeface="Sarabun"/>
              </a:rPr>
              <a:t>สถานการณ์ไข้เลือดอออก </a:t>
            </a:r>
            <a:r>
              <a:rPr b="1" lang="th-TH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จังหวัดเพชรบูรณ์ </a:t>
            </a:r>
            <a:r>
              <a:rPr b="1" lang="th-TH" sz="3600">
                <a:latin typeface="Sarabun"/>
                <a:ea typeface="Sarabun"/>
                <a:cs typeface="Sarabun"/>
                <a:sym typeface="Sarabun"/>
              </a:rPr>
              <a:t>ณ 25 กุมภาพันธ์ 2566 </a:t>
            </a:r>
            <a:endParaRPr b="1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246063" y="3919538"/>
            <a:ext cx="5761037" cy="2881312"/>
          </a:xfrm>
          <a:prstGeom prst="round2DiagRect">
            <a:avLst>
              <a:gd fmla="val 0" name="adj1"/>
              <a:gd fmla="val 22778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	กลุ่มอายุที่ป่วยมากที่สุด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      : กลุ่มอายุ  </a:t>
            </a:r>
            <a:r>
              <a:rPr b="1" lang="th-TH" sz="36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10 - 14 </a:t>
            </a: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ปี (</a:t>
            </a:r>
            <a:r>
              <a:rPr b="1" lang="th-TH" sz="36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4.94</a:t>
            </a: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/แสน)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             อาชีพที่ป่วยมากสุด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       </a:t>
            </a:r>
            <a:r>
              <a:rPr b="1" lang="th-TH" sz="3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: นักเรียน </a:t>
            </a:r>
            <a:r>
              <a:rPr b="1" lang="th-TH" sz="3200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4</a:t>
            </a:r>
            <a:r>
              <a:rPr b="1" lang="th-TH" sz="3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ราย</a:t>
            </a:r>
            <a:endParaRPr/>
          </a:p>
        </p:txBody>
      </p:sp>
      <p:pic>
        <p:nvPicPr>
          <p:cNvPr descr="ระดับประถทศึกษา | การศึกษาคือชีวิต สู่สังคมแห่ง การศึกษา 4.0 บันได ..." id="369" name="Google Shape;36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373" y="4919662"/>
            <a:ext cx="1193865" cy="159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6863" y="2460625"/>
            <a:ext cx="1349375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4"/>
          <p:cNvSpPr/>
          <p:nvPr/>
        </p:nvSpPr>
        <p:spPr>
          <a:xfrm>
            <a:off x="187325" y="1100138"/>
            <a:ext cx="5795963" cy="2700337"/>
          </a:xfrm>
          <a:prstGeom prst="rect">
            <a:avLst/>
          </a:prstGeom>
          <a:noFill/>
          <a:ln cap="flat" cmpd="dbl" w="508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72" name="Google Shape;372;p14"/>
          <p:cNvSpPr/>
          <p:nvPr/>
        </p:nvSpPr>
        <p:spPr>
          <a:xfrm>
            <a:off x="217488" y="4037013"/>
            <a:ext cx="5795962" cy="2698750"/>
          </a:xfrm>
          <a:prstGeom prst="rect">
            <a:avLst/>
          </a:prstGeom>
          <a:noFill/>
          <a:ln cap="flat" cmpd="dbl" w="508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73" name="Google Shape;373;p14"/>
          <p:cNvSpPr/>
          <p:nvPr/>
        </p:nvSpPr>
        <p:spPr>
          <a:xfrm>
            <a:off x="6249988" y="1112838"/>
            <a:ext cx="5724525" cy="2700337"/>
          </a:xfrm>
          <a:prstGeom prst="rect">
            <a:avLst/>
          </a:prstGeom>
          <a:noFill/>
          <a:ln cap="flat" cmpd="dbl" w="508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74" name="Google Shape;374;p14"/>
          <p:cNvSpPr/>
          <p:nvPr/>
        </p:nvSpPr>
        <p:spPr>
          <a:xfrm>
            <a:off x="6234113" y="4038600"/>
            <a:ext cx="5722937" cy="2700338"/>
          </a:xfrm>
          <a:prstGeom prst="rect">
            <a:avLst/>
          </a:prstGeom>
          <a:noFill/>
          <a:ln cap="flat" cmpd="dbl" w="508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1931" y="0"/>
            <a:ext cx="47693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5"/>
          <p:cNvSpPr txBox="1"/>
          <p:nvPr>
            <p:ph type="title"/>
          </p:nvPr>
        </p:nvSpPr>
        <p:spPr>
          <a:xfrm>
            <a:off x="169836" y="753783"/>
            <a:ext cx="2226973" cy="535373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อำเภอ</a:t>
            </a:r>
            <a:b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ที่มีอัตราป่วยไข้เลือดออกสะสมต่อประชากร</a:t>
            </a:r>
            <a:b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แสนคน </a:t>
            </a:r>
            <a:b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สูงสุด </a:t>
            </a:r>
            <a:b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11 ลำดับ</a:t>
            </a:r>
            <a:br>
              <a:rPr b="1" lang="th-TH" sz="4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ณ 31 ม.ค.66</a:t>
            </a:r>
            <a:b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(Week 8)</a:t>
            </a:r>
            <a:endParaRPr b="1" sz="16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81" name="Google Shape;381;p15"/>
          <p:cNvSpPr/>
          <p:nvPr/>
        </p:nvSpPr>
        <p:spPr>
          <a:xfrm>
            <a:off x="2759875" y="519658"/>
            <a:ext cx="2260600" cy="10368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7778" y="22500"/>
                </a:moveTo>
                <a:lnTo>
                  <a:pt x="182326" y="20504"/>
                </a:lnTo>
                <a:lnTo>
                  <a:pt x="183445" y="359258"/>
                </a:lnTo>
              </a:path>
            </a:pathLst>
          </a:custGeom>
          <a:solidFill>
            <a:srgbClr val="FF9797"/>
          </a:solidFill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ลำดับ 1 ชนแดน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2.51 / แสน (2 คน)</a:t>
            </a:r>
            <a:endParaRPr/>
          </a:p>
        </p:txBody>
      </p:sp>
      <p:sp>
        <p:nvSpPr>
          <p:cNvPr id="382" name="Google Shape;382;p15"/>
          <p:cNvSpPr txBox="1"/>
          <p:nvPr/>
        </p:nvSpPr>
        <p:spPr>
          <a:xfrm>
            <a:off x="7069677" y="6040523"/>
            <a:ext cx="853888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200">
                <a:solidFill>
                  <a:srgbClr val="FFFF00"/>
                </a:solidFill>
                <a:latin typeface="Sarabun"/>
                <a:ea typeface="Sarabun"/>
                <a:cs typeface="Sarabun"/>
                <a:sym typeface="Sarabun"/>
              </a:rPr>
              <a:t>1 คน</a:t>
            </a:r>
            <a:endParaRPr/>
          </a:p>
        </p:txBody>
      </p:sp>
      <p:sp>
        <p:nvSpPr>
          <p:cNvPr id="383" name="Google Shape;383;p15"/>
          <p:cNvSpPr/>
          <p:nvPr/>
        </p:nvSpPr>
        <p:spPr>
          <a:xfrm>
            <a:off x="2780780" y="2744467"/>
            <a:ext cx="2260600" cy="96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7778" y="22500"/>
                </a:moveTo>
                <a:lnTo>
                  <a:pt x="170826" y="20318"/>
                </a:lnTo>
                <a:lnTo>
                  <a:pt x="238037" y="19817"/>
                </a:lnTo>
              </a:path>
            </a:pathLst>
          </a:custGeom>
          <a:solidFill>
            <a:srgbClr val="FFC5C5"/>
          </a:solidFill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ลำดับ 2 เมือง พช</a:t>
            </a:r>
            <a:endParaRPr b="1"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1.5 / แสน (3 คน)</a:t>
            </a:r>
            <a:endParaRPr/>
          </a:p>
        </p:txBody>
      </p:sp>
      <p:sp>
        <p:nvSpPr>
          <p:cNvPr id="384" name="Google Shape;384;p15"/>
          <p:cNvSpPr txBox="1"/>
          <p:nvPr/>
        </p:nvSpPr>
        <p:spPr>
          <a:xfrm>
            <a:off x="7232627" y="2643092"/>
            <a:ext cx="10477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200">
                <a:solidFill>
                  <a:srgbClr val="FFFF00"/>
                </a:solidFill>
                <a:latin typeface="Sarabun"/>
                <a:ea typeface="Sarabun"/>
                <a:cs typeface="Sarabun"/>
                <a:sym typeface="Sarabun"/>
              </a:rPr>
              <a:t>3 คน</a:t>
            </a:r>
            <a:endParaRPr/>
          </a:p>
        </p:txBody>
      </p:sp>
      <p:sp>
        <p:nvSpPr>
          <p:cNvPr id="385" name="Google Shape;385;p15"/>
          <p:cNvSpPr/>
          <p:nvPr/>
        </p:nvSpPr>
        <p:spPr>
          <a:xfrm>
            <a:off x="2759875" y="4901683"/>
            <a:ext cx="2260600" cy="96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7778" y="22500"/>
                </a:moveTo>
                <a:lnTo>
                  <a:pt x="170826" y="20318"/>
                </a:lnTo>
                <a:lnTo>
                  <a:pt x="234338" y="173305"/>
                </a:lnTo>
              </a:path>
            </a:pathLst>
          </a:custGeom>
          <a:solidFill>
            <a:srgbClr val="FFC5C5"/>
          </a:solidFill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ลำดับ 3 ศรีเทพ</a:t>
            </a:r>
            <a:endParaRPr b="1"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1.4 / แสน (1 คน)</a:t>
            </a:r>
            <a:endParaRPr/>
          </a:p>
        </p:txBody>
      </p:sp>
      <p:sp>
        <p:nvSpPr>
          <p:cNvPr id="386" name="Google Shape;386;p15"/>
          <p:cNvSpPr/>
          <p:nvPr/>
        </p:nvSpPr>
        <p:spPr>
          <a:xfrm>
            <a:off x="9709836" y="578318"/>
            <a:ext cx="2260600" cy="96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5587" y="19194"/>
                </a:moveTo>
                <a:lnTo>
                  <a:pt x="-47837" y="19133"/>
                </a:lnTo>
                <a:lnTo>
                  <a:pt x="-157130" y="520091"/>
                </a:lnTo>
              </a:path>
            </a:pathLst>
          </a:custGeom>
          <a:solidFill>
            <a:srgbClr val="FFC5C5"/>
          </a:solidFill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ลำดับ 4 บึงสามพัน</a:t>
            </a:r>
            <a:endParaRPr b="1"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1.4 / แสน (1 คน)</a:t>
            </a:r>
            <a:endParaRPr/>
          </a:p>
        </p:txBody>
      </p:sp>
      <p:sp>
        <p:nvSpPr>
          <p:cNvPr id="387" name="Google Shape;387;p15"/>
          <p:cNvSpPr/>
          <p:nvPr/>
        </p:nvSpPr>
        <p:spPr>
          <a:xfrm>
            <a:off x="9709836" y="2643092"/>
            <a:ext cx="2260600" cy="96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5587" y="19194"/>
                </a:moveTo>
                <a:lnTo>
                  <a:pt x="-47375" y="22375"/>
                </a:lnTo>
                <a:lnTo>
                  <a:pt x="-127082" y="334174"/>
                </a:lnTo>
              </a:path>
            </a:pathLst>
          </a:custGeom>
          <a:solidFill>
            <a:srgbClr val="FFC5C5"/>
          </a:solidFill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ลำดับ 5 วิเชียรบุรี</a:t>
            </a:r>
            <a:endParaRPr b="1"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0.8 / แสน (1 คน)</a:t>
            </a:r>
            <a:endParaRPr/>
          </a:p>
        </p:txBody>
      </p:sp>
      <p:sp>
        <p:nvSpPr>
          <p:cNvPr id="388" name="Google Shape;388;p15"/>
          <p:cNvSpPr/>
          <p:nvPr/>
        </p:nvSpPr>
        <p:spPr>
          <a:xfrm>
            <a:off x="9709836" y="4654018"/>
            <a:ext cx="2260600" cy="96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5587" y="19194"/>
                </a:moveTo>
                <a:lnTo>
                  <a:pt x="-47375" y="22375"/>
                </a:lnTo>
                <a:lnTo>
                  <a:pt x="-104893" y="-347884"/>
                </a:lnTo>
              </a:path>
            </a:pathLst>
          </a:custGeom>
          <a:solidFill>
            <a:srgbClr val="FFC5C5"/>
          </a:solidFill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ลำดับ 4 หล่มสัก</a:t>
            </a:r>
            <a:endParaRPr b="1"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0.6 / แสน (1 คน)</a:t>
            </a:r>
            <a:endParaRPr/>
          </a:p>
        </p:txBody>
      </p:sp>
      <p:sp>
        <p:nvSpPr>
          <p:cNvPr id="389" name="Google Shape;389;p15"/>
          <p:cNvSpPr txBox="1"/>
          <p:nvPr/>
        </p:nvSpPr>
        <p:spPr>
          <a:xfrm>
            <a:off x="5582290" y="3509572"/>
            <a:ext cx="853888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200">
                <a:solidFill>
                  <a:srgbClr val="FFFF00"/>
                </a:solidFill>
                <a:latin typeface="Sarabun"/>
                <a:ea typeface="Sarabun"/>
                <a:cs typeface="Sarabun"/>
                <a:sym typeface="Sarabun"/>
              </a:rPr>
              <a:t>2 คน</a:t>
            </a:r>
            <a:endParaRPr/>
          </a:p>
        </p:txBody>
      </p:sp>
      <p:sp>
        <p:nvSpPr>
          <p:cNvPr id="390" name="Google Shape;390;p15"/>
          <p:cNvSpPr txBox="1"/>
          <p:nvPr/>
        </p:nvSpPr>
        <p:spPr>
          <a:xfrm>
            <a:off x="6080936" y="4609583"/>
            <a:ext cx="853888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200">
                <a:solidFill>
                  <a:srgbClr val="FFFF00"/>
                </a:solidFill>
                <a:latin typeface="Sarabun"/>
                <a:ea typeface="Sarabun"/>
                <a:cs typeface="Sarabun"/>
                <a:sym typeface="Sarabun"/>
              </a:rPr>
              <a:t>1 คน</a:t>
            </a:r>
            <a:endParaRPr/>
          </a:p>
        </p:txBody>
      </p:sp>
      <p:sp>
        <p:nvSpPr>
          <p:cNvPr id="391" name="Google Shape;391;p15"/>
          <p:cNvSpPr txBox="1"/>
          <p:nvPr/>
        </p:nvSpPr>
        <p:spPr>
          <a:xfrm>
            <a:off x="6642733" y="5193783"/>
            <a:ext cx="853888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200">
                <a:solidFill>
                  <a:srgbClr val="FFFF00"/>
                </a:solidFill>
                <a:latin typeface="Sarabun"/>
                <a:ea typeface="Sarabun"/>
                <a:cs typeface="Sarabun"/>
                <a:sym typeface="Sarabun"/>
              </a:rPr>
              <a:t>1 คน</a:t>
            </a:r>
            <a:endParaRPr/>
          </a:p>
        </p:txBody>
      </p:sp>
      <p:sp>
        <p:nvSpPr>
          <p:cNvPr id="392" name="Google Shape;392;p15"/>
          <p:cNvSpPr txBox="1"/>
          <p:nvPr/>
        </p:nvSpPr>
        <p:spPr>
          <a:xfrm>
            <a:off x="7426488" y="1453492"/>
            <a:ext cx="853888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200">
                <a:solidFill>
                  <a:srgbClr val="FFFF00"/>
                </a:solidFill>
                <a:latin typeface="Sarabun"/>
                <a:ea typeface="Sarabun"/>
                <a:cs typeface="Sarabun"/>
                <a:sym typeface="Sarabun"/>
              </a:rPr>
              <a:t>1 คน</a:t>
            </a:r>
            <a:endParaRPr/>
          </a:p>
        </p:txBody>
      </p:sp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" name="Google Shape;397;p16"/>
          <p:cNvGraphicFramePr/>
          <p:nvPr/>
        </p:nvGraphicFramePr>
        <p:xfrm>
          <a:off x="1569756" y="5830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{D96787F0-A189-469E-9A21-90A912A1310A}</a:tableStyleId>
              </a:tblPr>
              <a:tblGrid>
                <a:gridCol w="3056975"/>
                <a:gridCol w="3056975"/>
                <a:gridCol w="3056975"/>
              </a:tblGrid>
              <a:tr h="533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32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อำเภอ</a:t>
                      </a:r>
                      <a:endParaRPr b="1" i="0" sz="3200" u="none" cap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9525" marB="0" marR="9525" marL="9525" anchor="b"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32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จำนวนผู้ป่วย</a:t>
                      </a:r>
                      <a:endParaRPr b="1" i="0" sz="3200" u="none" cap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9525" marB="0" marR="9525" marL="9525" anchor="b"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32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ป่วย / แสน</a:t>
                      </a:r>
                      <a:endParaRPr b="1" i="0" sz="3200" u="none" cap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9525" marB="0" marR="9525" marL="9525" anchor="b">
                    <a:solidFill>
                      <a:srgbClr val="FF9393"/>
                    </a:solidFill>
                  </a:tcPr>
                </a:tc>
              </a:tr>
              <a:tr h="474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Sarabun"/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    1. ชนแดน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2.51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</a:tr>
              <a:tr h="474825">
                <a:tc>
                  <a:txBody>
                    <a:bodyPr/>
                    <a:lstStyle/>
                    <a:p>
                      <a:pPr indent="3619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2. เมือง พช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3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1.43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DF5F6"/>
                    </a:solidFill>
                  </a:tcPr>
                </a:tc>
              </a:tr>
              <a:tr h="474825">
                <a:tc>
                  <a:txBody>
                    <a:bodyPr/>
                    <a:lstStyle/>
                    <a:p>
                      <a:pPr indent="3619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3. ศรีเทพ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1.41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</a:tr>
              <a:tr h="474825">
                <a:tc>
                  <a:txBody>
                    <a:bodyPr/>
                    <a:lstStyle/>
                    <a:p>
                      <a:pPr indent="3619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4. บึงสามพัน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1.39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DF5F6"/>
                    </a:solidFill>
                  </a:tcPr>
                </a:tc>
              </a:tr>
              <a:tr h="474825">
                <a:tc>
                  <a:txBody>
                    <a:bodyPr/>
                    <a:lstStyle/>
                    <a:p>
                      <a:pPr indent="3619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5. วิเชียรบุรี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0.75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</a:tr>
              <a:tr h="474825">
                <a:tc>
                  <a:txBody>
                    <a:bodyPr/>
                    <a:lstStyle/>
                    <a:p>
                      <a:pPr indent="3619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6. หล่มสัก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0.63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DF5F6"/>
                    </a:solidFill>
                  </a:tcPr>
                </a:tc>
              </a:tr>
              <a:tr h="474825">
                <a:tc>
                  <a:txBody>
                    <a:bodyPr/>
                    <a:lstStyle/>
                    <a:p>
                      <a:pPr indent="3619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3. หนองไผ่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</a:tr>
              <a:tr h="474825">
                <a:tc>
                  <a:txBody>
                    <a:bodyPr/>
                    <a:lstStyle/>
                    <a:p>
                      <a:pPr indent="3619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3. เขาค้อ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DF5F6"/>
                    </a:solidFill>
                  </a:tcPr>
                </a:tc>
              </a:tr>
              <a:tr h="474825">
                <a:tc>
                  <a:txBody>
                    <a:bodyPr/>
                    <a:lstStyle/>
                    <a:p>
                      <a:pPr indent="3619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3. น้ำหนาว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</a:tr>
              <a:tr h="474825">
                <a:tc>
                  <a:txBody>
                    <a:bodyPr/>
                    <a:lstStyle/>
                    <a:p>
                      <a:pPr indent="3619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3. วังโป่ง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DF5F6"/>
                    </a:solidFill>
                  </a:tcPr>
                </a:tc>
              </a:tr>
              <a:tr h="474825">
                <a:tc>
                  <a:txBody>
                    <a:bodyPr/>
                    <a:lstStyle/>
                    <a:p>
                      <a:pPr indent="3619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3. วิเชียรบุรี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BE5E7"/>
                    </a:solidFill>
                  </a:tcPr>
                </a:tc>
              </a:tr>
              <a:tr h="474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อัตราป่วยรวม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6CC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9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6CC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28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0.9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6CCCF"/>
                    </a:solidFill>
                  </a:tcPr>
                </a:tc>
              </a:tr>
            </a:tbl>
          </a:graphicData>
        </a:graphic>
      </p:graphicFrame>
      <p:sp>
        <p:nvSpPr>
          <p:cNvPr id="398" name="Google Shape;398;p16"/>
          <p:cNvSpPr txBox="1"/>
          <p:nvPr/>
        </p:nvSpPr>
        <p:spPr>
          <a:xfrm>
            <a:off x="1799620" y="77894"/>
            <a:ext cx="8619564" cy="53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จำนวน และ อัตราป่วยไข้เลือดออก จังหวัดเพชรบูรณ์ ปี 256 ณ 25 ก.พ.66</a:t>
            </a:r>
            <a:endParaRPr/>
          </a:p>
        </p:txBody>
      </p:sp>
    </p:spTree>
  </p:cSld>
  <p:clrMapOvr>
    <a:masterClrMapping/>
  </p:clrMapOvr>
  <p:transition spd="slow" p14:dur="1500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เพชรบูรณ์] โปรฯ คนขับใหม่ 1 - 30 มิ.ย. 65 — GrabDriverTH" id="403" name="Google Shape;4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รวมหลักเกณฑ์การจ่ายเงินค่าตอบแทน - UC@KKPHO" id="404" name="Google Shape;404;p17"/>
          <p:cNvSpPr/>
          <p:nvPr/>
        </p:nvSpPr>
        <p:spPr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descr="รวมหลักเกณฑ์การจ่ายเงินค่าตอบแทน - UC@KKPHO" id="405" name="Google Shape;405;p17"/>
          <p:cNvSpPr/>
          <p:nvPr/>
        </p:nvSpPr>
        <p:spPr>
          <a:xfrm>
            <a:off x="342900" y="-603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descr="รวมหลักเกณฑ์การจ่ายเงินค่าตอบแทน - UC@KKPHO" id="406" name="Google Shape;406;p17"/>
          <p:cNvSpPr/>
          <p:nvPr/>
        </p:nvSpPr>
        <p:spPr>
          <a:xfrm>
            <a:off x="495300" y="9207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407" name="Google Shape;407;p17"/>
          <p:cNvSpPr txBox="1"/>
          <p:nvPr>
            <p:ph type="title"/>
          </p:nvPr>
        </p:nvSpPr>
        <p:spPr>
          <a:xfrm>
            <a:off x="5065915" y="1921154"/>
            <a:ext cx="7126085" cy="2734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9600">
                <a:solidFill>
                  <a:srgbClr val="FF3B3B"/>
                </a:solidFill>
                <a:latin typeface="Sarabun"/>
                <a:ea typeface="Sarabun"/>
                <a:cs typeface="Sarabun"/>
                <a:sym typeface="Sarabun"/>
              </a:rPr>
              <a:t>สถานการณ์</a:t>
            </a:r>
            <a:br>
              <a:rPr b="1" lang="th-TH" sz="4000">
                <a:solidFill>
                  <a:srgbClr val="FF3B3B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4000">
                <a:solidFill>
                  <a:srgbClr val="FF3B3B"/>
                </a:solidFill>
                <a:latin typeface="Sarabun"/>
                <a:ea typeface="Sarabun"/>
                <a:cs typeface="Sarabun"/>
                <a:sym typeface="Sarabun"/>
              </a:rPr>
              <a:t>โรคติดเชื้อไวรัสโคโรนา 2019 จังหวัดเพชรบูรณ์</a:t>
            </a:r>
            <a:br>
              <a:rPr b="1" lang="th-TH" sz="4000">
                <a:solidFill>
                  <a:srgbClr val="FF3B3B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4000">
                <a:solidFill>
                  <a:srgbClr val="FF3B3B"/>
                </a:solidFill>
                <a:latin typeface="Sarabun"/>
                <a:ea typeface="Sarabun"/>
                <a:cs typeface="Sarabun"/>
                <a:sym typeface="Sarabun"/>
              </a:rPr>
              <a:t>ณ 25 กุมภาพันธ์ 2566</a:t>
            </a: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810" y="684237"/>
            <a:ext cx="3716742" cy="58799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3" name="Google Shape;413;p18"/>
          <p:cNvGraphicFramePr/>
          <p:nvPr/>
        </p:nvGraphicFramePr>
        <p:xfrm>
          <a:off x="8821783" y="5901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{D96787F0-A189-469E-9A21-90A912A1310A}</a:tableStyleId>
              </a:tblPr>
              <a:tblGrid>
                <a:gridCol w="2953275"/>
              </a:tblGrid>
              <a:tr h="539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28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ติดเชื้อ COVID-19</a:t>
                      </a:r>
                      <a:endParaRPr b="1" sz="2800" u="none" cap="none" strike="noStrike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</a:tr>
              <a:tr h="539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28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สะสมในปี 2565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7CAAC"/>
                    </a:solidFill>
                  </a:tcPr>
                </a:tc>
              </a:tr>
              <a:tr h="539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28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12,591 คน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BE4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4" name="Google Shape;414;p18"/>
          <p:cNvGraphicFramePr/>
          <p:nvPr/>
        </p:nvGraphicFramePr>
        <p:xfrm>
          <a:off x="8821783" y="22086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{D96787F0-A189-469E-9A21-90A912A1310A}</a:tableStyleId>
              </a:tblPr>
              <a:tblGrid>
                <a:gridCol w="2953275"/>
              </a:tblGrid>
              <a:tr h="494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28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เสียชีวิตจาก COVID-19</a:t>
                      </a:r>
                      <a:endParaRPr b="1" sz="2800" u="none" cap="none" strike="noStrike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>
                    <a:solidFill>
                      <a:schemeClr val="dk1"/>
                    </a:solidFill>
                  </a:tcPr>
                </a:tc>
              </a:tr>
              <a:tr h="494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28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สะสมในปี 2565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/>
                    </a:solidFill>
                  </a:tcPr>
                </a:tc>
              </a:tr>
              <a:tr h="494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28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73 คน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pic>
        <p:nvPicPr>
          <p:cNvPr descr="โควิด-19 ติดต่อทางไหนบ้าง? - โรงพยาบาลศิครินทร์" id="415" name="Google Shape;415;p18"/>
          <p:cNvPicPr preferRelativeResize="0"/>
          <p:nvPr/>
        </p:nvPicPr>
        <p:blipFill rotWithShape="1">
          <a:blip r:embed="rId4">
            <a:alphaModFix/>
          </a:blip>
          <a:srcRect b="3745" l="35016" r="31467" t="26224"/>
          <a:stretch/>
        </p:blipFill>
        <p:spPr>
          <a:xfrm>
            <a:off x="5079460" y="888640"/>
            <a:ext cx="2043358" cy="2246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สาเหตุหลักการเสียชีวิตของคนไทย - อาจจะไม่ใช่อย่างที่คุณคิด | TrueID In-Trend" id="416" name="Google Shape;41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1619" y="2582110"/>
            <a:ext cx="2601893" cy="160237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8"/>
          <p:cNvSpPr txBox="1"/>
          <p:nvPr/>
        </p:nvSpPr>
        <p:spPr>
          <a:xfrm>
            <a:off x="122828" y="6434076"/>
            <a:ext cx="40967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แหล่งข้อมูล : ศูนย์ข้อมูล COVID-19 เพชรบูรณ์ (25 ก.พ.66)</a:t>
            </a:r>
            <a:endParaRPr/>
          </a:p>
        </p:txBody>
      </p:sp>
      <p:sp>
        <p:nvSpPr>
          <p:cNvPr id="418" name="Google Shape;418;p18"/>
          <p:cNvSpPr txBox="1"/>
          <p:nvPr>
            <p:ph type="title"/>
          </p:nvPr>
        </p:nvSpPr>
        <p:spPr>
          <a:xfrm>
            <a:off x="3406076" y="45807"/>
            <a:ext cx="5015278" cy="1241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>
                <a:solidFill>
                  <a:srgbClr val="00B050"/>
                </a:solidFill>
                <a:latin typeface="Sarabun"/>
                <a:ea typeface="Sarabun"/>
                <a:cs typeface="Sarabun"/>
                <a:sym typeface="Sarabun"/>
              </a:rPr>
              <a:t>สถานการณ์เพชรบูรณ์ ปี 2565</a:t>
            </a:r>
            <a:br>
              <a:rPr b="1" lang="th-TH">
                <a:solidFill>
                  <a:srgbClr val="00B050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b="1" lang="th-TH">
                <a:solidFill>
                  <a:srgbClr val="00B050"/>
                </a:solidFill>
                <a:latin typeface="Sarabun"/>
                <a:ea typeface="Sarabun"/>
                <a:cs typeface="Sarabun"/>
                <a:sym typeface="Sarabun"/>
              </a:rPr>
              <a:t>1 มกราคม 2566</a:t>
            </a:r>
            <a:endParaRPr>
              <a:solidFill>
                <a:srgbClr val="00B05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graphicFrame>
        <p:nvGraphicFramePr>
          <p:cNvPr id="419" name="Google Shape;419;p18"/>
          <p:cNvGraphicFramePr/>
          <p:nvPr/>
        </p:nvGraphicFramePr>
        <p:xfrm>
          <a:off x="5733511" y="41257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{EC4D4348-89F9-4153-A862-E0FAB3552295}</a:tableStyleId>
              </a:tblPr>
              <a:tblGrid>
                <a:gridCol w="3095950"/>
                <a:gridCol w="1760150"/>
              </a:tblGrid>
              <a:tr h="4578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8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ผู้ติดเชื้อ COVID-19 ปี 2566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(1 ม.ค.66 – 25 ก.พ.66)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8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ผู้ติดเชื้อจากการตรวจ </a:t>
                      </a:r>
                      <a:r>
                        <a:rPr b="1" lang="th-TH" sz="28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PCR</a:t>
                      </a:r>
                      <a:endParaRPr b="1" sz="2800" u="none" cap="none" strike="noStrike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28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 ราย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8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ผู้ติดเชื้อจากการตรวจ </a:t>
                      </a:r>
                      <a:r>
                        <a:rPr b="1" lang="th-TH" sz="28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ATK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28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737 ราย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8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นับแถลง </a:t>
                      </a:r>
                      <a:r>
                        <a:rPr b="1" lang="th-TH" sz="28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ATK+IPD</a:t>
                      </a:r>
                      <a:endParaRPr b="1" sz="2800" u="none" cap="none" strike="noStrike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28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12 ราย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9"/>
          <p:cNvSpPr txBox="1"/>
          <p:nvPr>
            <p:ph type="title"/>
          </p:nvPr>
        </p:nvSpPr>
        <p:spPr>
          <a:xfrm>
            <a:off x="838200" y="26127"/>
            <a:ext cx="10515600" cy="8885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200">
                <a:latin typeface="Sarabun"/>
                <a:ea typeface="Sarabun"/>
                <a:cs typeface="Sarabun"/>
                <a:sym typeface="Sarabun"/>
              </a:rPr>
              <a:t>สถานการณ์โควิด-19 ปี พ.ศ. 2566 จังหวัดเพชรบูรณ์</a:t>
            </a:r>
            <a:br>
              <a:rPr b="1" lang="th-TH" sz="3200"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2400">
                <a:latin typeface="Sarabun"/>
                <a:ea typeface="Sarabun"/>
                <a:cs typeface="Sarabun"/>
                <a:sym typeface="Sarabun"/>
              </a:rPr>
              <a:t>ระหว่างวันที่ 1  มกราคม – 25 กุมภาพันธ์ 2566</a:t>
            </a:r>
            <a:endParaRPr b="1" sz="3200">
              <a:latin typeface="Sarabun"/>
              <a:ea typeface="Sarabun"/>
              <a:cs typeface="Sarabun"/>
              <a:sym typeface="Sarabun"/>
            </a:endParaRPr>
          </a:p>
        </p:txBody>
      </p:sp>
      <p:graphicFrame>
        <p:nvGraphicFramePr>
          <p:cNvPr id="425" name="Google Shape;425;p19"/>
          <p:cNvGraphicFramePr/>
          <p:nvPr/>
        </p:nvGraphicFramePr>
        <p:xfrm>
          <a:off x="405443" y="8680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{D96787F0-A189-469E-9A21-90A912A1310A}</a:tableStyleId>
              </a:tblPr>
              <a:tblGrid>
                <a:gridCol w="1895475"/>
                <a:gridCol w="1895475"/>
                <a:gridCol w="1979100"/>
                <a:gridCol w="1935900"/>
                <a:gridCol w="1771450"/>
                <a:gridCol w="17714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โรงพยาบาล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จำนวนผู้ติดเชื้อ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วิธีการตรวจ PCR</a:t>
                      </a:r>
                      <a:endParaRPr b="0" sz="2000" u="none" cap="none" strike="noStrike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วิธีการตรวจ ATK</a:t>
                      </a:r>
                      <a:endParaRPr b="0" sz="2000" u="none" cap="none" strike="noStrike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ผู้ป่วย IPD</a:t>
                      </a:r>
                      <a:endParaRPr b="0" sz="2000" u="none" cap="none" strike="noStrike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ผู้ป่วย OPD</a:t>
                      </a:r>
                      <a:endParaRPr b="0" sz="2000" u="none" cap="none" strike="noStrike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180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รพ.เพชรบูรณ์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248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248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9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239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180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รพ.ชนแดน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29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29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28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180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รพ.หล่มสัก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90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90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90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180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รพร.หล่มเก่า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172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172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172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180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รพ.วิเชียรบุรี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67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67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67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180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รพ.ศรีเทพ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25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25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24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180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รพ.หนองไผ่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180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รพ.บึงสามพัน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29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29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29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180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รพ.น้ำหนาว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5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5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5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180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รพ.วังโป่ง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26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26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26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180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รพ.เขาค้อ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180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รพ.เพชรรัตน์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19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19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18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180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รพ.ค่ายพ่อขุนฯ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7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7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7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180975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2000" u="none" cap="none" strike="noStrik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รวม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737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737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12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h-TH" sz="24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725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2"/>
          <p:cNvGraphicFramePr/>
          <p:nvPr/>
        </p:nvGraphicFramePr>
        <p:xfrm>
          <a:off x="342900" y="754855"/>
          <a:ext cx="11544300" cy="561419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98" name="Google Shape;98;p2"/>
          <p:cNvSpPr txBox="1"/>
          <p:nvPr>
            <p:ph type="title"/>
          </p:nvPr>
        </p:nvSpPr>
        <p:spPr>
          <a:xfrm>
            <a:off x="592138" y="-9525"/>
            <a:ext cx="10960100" cy="1195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>
                <a:latin typeface="Sarabun"/>
                <a:ea typeface="Sarabun"/>
                <a:cs typeface="Sarabun"/>
                <a:sym typeface="Sarabun"/>
              </a:rPr>
              <a:t>โรคที่มีอัตราป่วยต่อแสน สูงสุด 5 ลำดับ ปี 2566 (รวม 2 เดือน )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495300" y="711907"/>
            <a:ext cx="115252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th-TH" sz="24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ต่อแสน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1216934" y="4190574"/>
            <a:ext cx="13620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th-TH" sz="28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1,944 คน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417986" y="4761841"/>
            <a:ext cx="14049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th-TH" sz="28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516 คน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5669301" y="4884585"/>
            <a:ext cx="1227138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th-TH" sz="28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450 คน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7829894" y="5044761"/>
            <a:ext cx="1341437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th-TH" sz="28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145 คน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10005013" y="5083747"/>
            <a:ext cx="1354137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th-TH" sz="28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132 คน</a:t>
            </a:r>
            <a:endParaRPr/>
          </a:p>
        </p:txBody>
      </p:sp>
      <p:pic>
        <p:nvPicPr>
          <p:cNvPr descr="à¸à¸¥à¸à¸²à¸£à¸à¹à¸à¸«à¸²à¸£à¸¹à¸à¸ à¸²à¸à¸ªà¸³à¸«à¸£à¸±à¸ à¸à¸­à¸à¸à¸§à¸¡à¸à¸²à¸£à¹à¸à¸¹à¸"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1466" y="3044655"/>
            <a:ext cx="1286109" cy="124176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à¸à¸¥à¸à¸²à¸£à¸à¹à¸à¸«à¸²à¸£à¸¹à¸à¸ à¸²à¸à¸ªà¸³à¸«à¸£à¸±à¸ à¸à¸±à¸§à¸£à¹à¸­à¸à¸à¸²à¸£à¹à¸à¸¹à¸" id="106" name="Google Shape;10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3577" y="3106832"/>
            <a:ext cx="1281183" cy="1245361"/>
          </a:xfrm>
          <a:prstGeom prst="rect">
            <a:avLst/>
          </a:prstGeom>
          <a:noFill/>
          <a:ln>
            <a:noFill/>
          </a:ln>
        </p:spPr>
      </p:pic>
      <p:sp>
        <p:nvSpPr>
          <p:cNvPr descr="à¸à¸¥à¸à¸²à¸£à¸à¹à¸à¸«à¸²à¸£à¸¹à¸à¸ à¸²à¸à¸ªà¸³à¸«à¸£à¸±à¸ à¸­à¸¸à¸à¸à¸²à¸£à¸°à¸£à¹à¸§à¸ à¸à¸²à¸£à¹à¸à¸¹à¸" id="107" name="Google Shape;107;p2"/>
          <p:cNvSpPr/>
          <p:nvPr/>
        </p:nvSpPr>
        <p:spPr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92734" y="2667426"/>
            <a:ext cx="1220539" cy="128968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109" name="Google Shape;109;p2"/>
          <p:cNvSpPr txBox="1"/>
          <p:nvPr/>
        </p:nvSpPr>
        <p:spPr>
          <a:xfrm>
            <a:off x="9220200" y="6369050"/>
            <a:ext cx="282836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th-TH" sz="24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แหล่งข้อมูล : R506 25 ก.พ.66</a:t>
            </a:r>
            <a:endParaRPr/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39674" y="3688721"/>
            <a:ext cx="1331657" cy="119538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descr="วัณโรค&quot; อาการ การป้องกันและการรักษา | FASODSAI" id="111" name="Google Shape;111;p2"/>
          <p:cNvSpPr/>
          <p:nvPr/>
        </p:nvSpPr>
        <p:spPr>
          <a:xfrm>
            <a:off x="342900" y="-603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descr="วัณโรค | โรงพยาบาลยันฮี" id="112" name="Google Shape;112;p2"/>
          <p:cNvPicPr preferRelativeResize="0"/>
          <p:nvPr/>
        </p:nvPicPr>
        <p:blipFill rotWithShape="1">
          <a:blip r:embed="rId8">
            <a:alphaModFix/>
          </a:blip>
          <a:srcRect b="7654" l="8667" r="19194" t="0"/>
          <a:stretch/>
        </p:blipFill>
        <p:spPr>
          <a:xfrm>
            <a:off x="10005013" y="3977637"/>
            <a:ext cx="1201997" cy="987308"/>
          </a:xfrm>
          <a:prstGeom prst="rect">
            <a:avLst/>
          </a:prstGeom>
          <a:noFill/>
          <a:ln cap="sq" cmpd="thickThin" w="889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0"/>
          <p:cNvSpPr txBox="1"/>
          <p:nvPr>
            <p:ph type="title"/>
          </p:nvPr>
        </p:nvSpPr>
        <p:spPr>
          <a:xfrm>
            <a:off x="418011" y="99646"/>
            <a:ext cx="11564983" cy="627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200">
                <a:latin typeface="Sarabun"/>
                <a:ea typeface="Sarabun"/>
                <a:cs typeface="Sarabun"/>
                <a:sym typeface="Sarabun"/>
              </a:rPr>
              <a:t>จำนวนผู้ติดเชื้อ COVID-19 ที่ตรวจหาเชื้อด้วย ATK แยกตามโรงพยาบาล ประจำปี 2566 </a:t>
            </a:r>
            <a:endParaRPr/>
          </a:p>
        </p:txBody>
      </p:sp>
      <p:pic>
        <p:nvPicPr>
          <p:cNvPr id="431" name="Google Shape;43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4354" y="681037"/>
            <a:ext cx="4007249" cy="613426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0"/>
          <p:cNvSpPr/>
          <p:nvPr/>
        </p:nvSpPr>
        <p:spPr>
          <a:xfrm>
            <a:off x="523875" y="919770"/>
            <a:ext cx="1796959" cy="62765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8137" y="61876"/>
                </a:moveTo>
                <a:lnTo>
                  <a:pt x="156140" y="58126"/>
                </a:lnTo>
                <a:lnTo>
                  <a:pt x="355547" y="84320"/>
                </a:ln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accent1"/>
                </a:solidFill>
                <a:latin typeface="Sarabun"/>
                <a:ea typeface="Sarabun"/>
                <a:cs typeface="Sarabun"/>
                <a:sym typeface="Sarabun"/>
              </a:rPr>
              <a:t> รพร.หล่มเก่า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accent1"/>
                </a:solidFill>
                <a:latin typeface="Sarabun"/>
                <a:ea typeface="Sarabun"/>
                <a:cs typeface="Sarabun"/>
                <a:sym typeface="Sarabun"/>
              </a:rPr>
              <a:t>172 ราย</a:t>
            </a: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523875" y="1737442"/>
            <a:ext cx="1796959" cy="62765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30134" y="49128"/>
                </a:moveTo>
                <a:lnTo>
                  <a:pt x="156140" y="58126"/>
                </a:lnTo>
                <a:lnTo>
                  <a:pt x="310288" y="111636"/>
                </a:ln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accent1"/>
                </a:solidFill>
                <a:latin typeface="Sarabun"/>
                <a:ea typeface="Sarabun"/>
                <a:cs typeface="Sarabun"/>
                <a:sym typeface="Sarabun"/>
              </a:rPr>
              <a:t> รพ.เขาค้อ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accent1"/>
                </a:solidFill>
                <a:latin typeface="Sarabun"/>
                <a:ea typeface="Sarabun"/>
                <a:cs typeface="Sarabun"/>
                <a:sym typeface="Sarabun"/>
              </a:rPr>
              <a:t>0 ราย</a:t>
            </a: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523875" y="2579688"/>
            <a:ext cx="1796959" cy="62765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30134" y="58234"/>
                </a:moveTo>
                <a:lnTo>
                  <a:pt x="157412" y="59946"/>
                </a:lnTo>
                <a:lnTo>
                  <a:pt x="274667" y="102530"/>
                </a:ln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accent1"/>
                </a:solidFill>
                <a:latin typeface="Sarabun"/>
                <a:ea typeface="Sarabun"/>
                <a:cs typeface="Sarabun"/>
                <a:sym typeface="Sarabun"/>
              </a:rPr>
              <a:t> รพ.วังโป่ง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accent1"/>
                </a:solidFill>
                <a:latin typeface="Sarabun"/>
                <a:ea typeface="Sarabun"/>
                <a:cs typeface="Sarabun"/>
                <a:sym typeface="Sarabun"/>
              </a:rPr>
              <a:t>26 ราย</a:t>
            </a: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523875" y="3452332"/>
            <a:ext cx="1796959" cy="62765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30134" y="49128"/>
                </a:moveTo>
                <a:lnTo>
                  <a:pt x="157412" y="50842"/>
                </a:lnTo>
                <a:lnTo>
                  <a:pt x="275940" y="97067"/>
                </a:ln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accent1"/>
                </a:solidFill>
                <a:latin typeface="Sarabun"/>
                <a:ea typeface="Sarabun"/>
                <a:cs typeface="Sarabun"/>
                <a:sym typeface="Sarabun"/>
              </a:rPr>
              <a:t> รพ.ชนแดน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accent1"/>
                </a:solidFill>
                <a:latin typeface="Sarabun"/>
                <a:ea typeface="Sarabun"/>
                <a:cs typeface="Sarabun"/>
                <a:sym typeface="Sarabun"/>
              </a:rPr>
              <a:t>29 ราย</a:t>
            </a: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507139" y="4324976"/>
            <a:ext cx="1796959" cy="62765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30134" y="49128"/>
                </a:moveTo>
                <a:lnTo>
                  <a:pt x="156140" y="58126"/>
                </a:lnTo>
                <a:lnTo>
                  <a:pt x="298201" y="84320"/>
                </a:ln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accent1"/>
                </a:solidFill>
                <a:latin typeface="Sarabun"/>
                <a:ea typeface="Sarabun"/>
                <a:cs typeface="Sarabun"/>
                <a:sym typeface="Sarabun"/>
              </a:rPr>
              <a:t> รพ.บึงสามพัน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accent1"/>
                </a:solidFill>
                <a:latin typeface="Sarabun"/>
                <a:ea typeface="Sarabun"/>
                <a:cs typeface="Sarabun"/>
                <a:sym typeface="Sarabun"/>
              </a:rPr>
              <a:t>29 ราย</a:t>
            </a: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9195701" y="827616"/>
            <a:ext cx="1796959" cy="62765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6710" y="61876"/>
                </a:moveTo>
                <a:lnTo>
                  <a:pt x="-34046" y="67231"/>
                </a:lnTo>
                <a:lnTo>
                  <a:pt x="-143772" y="124385"/>
                </a:lnTo>
              </a:path>
            </a:pathLst>
          </a:cu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รพ.น้ำหนาว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5 ราย</a:t>
            </a: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9195701" y="1833996"/>
            <a:ext cx="1796959" cy="62765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6710" y="61876"/>
                </a:moveTo>
                <a:lnTo>
                  <a:pt x="-34046" y="67231"/>
                </a:lnTo>
                <a:lnTo>
                  <a:pt x="-186389" y="77036"/>
                </a:lnTo>
              </a:path>
            </a:pathLst>
          </a:cu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รพ.หล่มสัก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90 ราย</a:t>
            </a:r>
            <a:endParaRPr/>
          </a:p>
        </p:txBody>
      </p:sp>
      <p:sp>
        <p:nvSpPr>
          <p:cNvPr id="439" name="Google Shape;439;p20"/>
          <p:cNvSpPr/>
          <p:nvPr/>
        </p:nvSpPr>
        <p:spPr>
          <a:xfrm>
            <a:off x="9195702" y="2818121"/>
            <a:ext cx="1796959" cy="62765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6710" y="61876"/>
                </a:moveTo>
                <a:lnTo>
                  <a:pt x="-34046" y="67231"/>
                </a:lnTo>
                <a:lnTo>
                  <a:pt x="-211196" y="66110"/>
                </a:lnTo>
              </a:path>
            </a:pathLst>
          </a:cu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รพท.เพชรบูรณ์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248 ราย</a:t>
            </a:r>
            <a:endParaRPr/>
          </a:p>
        </p:txBody>
      </p:sp>
      <p:sp>
        <p:nvSpPr>
          <p:cNvPr id="440" name="Google Shape;440;p20"/>
          <p:cNvSpPr/>
          <p:nvPr/>
        </p:nvSpPr>
        <p:spPr>
          <a:xfrm>
            <a:off x="9195702" y="3877671"/>
            <a:ext cx="1796959" cy="62765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6710" y="61876"/>
                </a:moveTo>
                <a:lnTo>
                  <a:pt x="-34046" y="67231"/>
                </a:lnTo>
                <a:lnTo>
                  <a:pt x="-201655" y="-55901"/>
                </a:lnTo>
              </a:path>
            </a:pathLst>
          </a:cu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รพ.ค่ายพ่อขุนผาเมือง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7 ราย</a:t>
            </a:r>
            <a:endParaRPr/>
          </a:p>
        </p:txBody>
      </p:sp>
      <p:sp>
        <p:nvSpPr>
          <p:cNvPr id="441" name="Google Shape;441;p20"/>
          <p:cNvSpPr/>
          <p:nvPr/>
        </p:nvSpPr>
        <p:spPr>
          <a:xfrm>
            <a:off x="9195702" y="4924972"/>
            <a:ext cx="1796959" cy="62765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6710" y="61876"/>
                </a:moveTo>
                <a:lnTo>
                  <a:pt x="-34046" y="67231"/>
                </a:lnTo>
                <a:lnTo>
                  <a:pt x="-211832" y="-207050"/>
                </a:lnTo>
              </a:path>
            </a:pathLst>
          </a:cu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รพ.เพชรรัตน์(เอกชน)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18 ราย</a:t>
            </a:r>
            <a:endParaRPr/>
          </a:p>
        </p:txBody>
      </p:sp>
      <p:sp>
        <p:nvSpPr>
          <p:cNvPr id="442" name="Google Shape;442;p20"/>
          <p:cNvSpPr/>
          <p:nvPr/>
        </p:nvSpPr>
        <p:spPr>
          <a:xfrm>
            <a:off x="9195704" y="5896686"/>
            <a:ext cx="1796959" cy="62765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6710" y="61876"/>
                </a:moveTo>
                <a:lnTo>
                  <a:pt x="-34046" y="67231"/>
                </a:lnTo>
                <a:lnTo>
                  <a:pt x="-227970" y="-241079"/>
                </a:lnTo>
              </a:path>
            </a:pathLst>
          </a:cu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รพ.หนองไผ่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20 ราย</a:t>
            </a:r>
            <a:endParaRPr/>
          </a:p>
        </p:txBody>
      </p:sp>
      <p:sp>
        <p:nvSpPr>
          <p:cNvPr id="443" name="Google Shape;443;p20"/>
          <p:cNvSpPr/>
          <p:nvPr/>
        </p:nvSpPr>
        <p:spPr>
          <a:xfrm>
            <a:off x="505122" y="5153262"/>
            <a:ext cx="1796959" cy="62765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30134" y="49128"/>
                </a:moveTo>
                <a:lnTo>
                  <a:pt x="156140" y="58126"/>
                </a:lnTo>
                <a:lnTo>
                  <a:pt x="320482" y="95820"/>
                </a:ln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accent1"/>
                </a:solidFill>
                <a:latin typeface="Sarabun"/>
                <a:ea typeface="Sarabun"/>
                <a:cs typeface="Sarabun"/>
                <a:sym typeface="Sarabun"/>
              </a:rPr>
              <a:t> รพ.วิเชียรบุรี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accent1"/>
                </a:solidFill>
                <a:latin typeface="Sarabun"/>
                <a:ea typeface="Sarabun"/>
                <a:cs typeface="Sarabun"/>
                <a:sym typeface="Sarabun"/>
              </a:rPr>
              <a:t>67 ราย</a:t>
            </a:r>
            <a:endParaRPr/>
          </a:p>
        </p:txBody>
      </p:sp>
      <p:sp>
        <p:nvSpPr>
          <p:cNvPr id="444" name="Google Shape;444;p20"/>
          <p:cNvSpPr/>
          <p:nvPr/>
        </p:nvSpPr>
        <p:spPr>
          <a:xfrm>
            <a:off x="523875" y="6039866"/>
            <a:ext cx="1796959" cy="62765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30134" y="49128"/>
                </a:moveTo>
                <a:lnTo>
                  <a:pt x="156140" y="58126"/>
                </a:lnTo>
                <a:lnTo>
                  <a:pt x="328806" y="57577"/>
                </a:ln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accent1"/>
                </a:solidFill>
                <a:latin typeface="Sarabun"/>
                <a:ea typeface="Sarabun"/>
                <a:cs typeface="Sarabun"/>
                <a:sym typeface="Sarabun"/>
              </a:rPr>
              <a:t> รพ.ศรีเทพ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accent1"/>
                </a:solidFill>
                <a:latin typeface="Sarabun"/>
                <a:ea typeface="Sarabun"/>
                <a:cs typeface="Sarabun"/>
                <a:sym typeface="Sarabun"/>
              </a:rPr>
              <a:t>25 ราย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"/>
          <p:cNvSpPr/>
          <p:nvPr/>
        </p:nvSpPr>
        <p:spPr>
          <a:xfrm>
            <a:off x="1" y="1126543"/>
            <a:ext cx="12192000" cy="5729574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1"/>
          <p:cNvSpPr/>
          <p:nvPr/>
        </p:nvSpPr>
        <p:spPr>
          <a:xfrm>
            <a:off x="3433785" y="5423001"/>
            <a:ext cx="6619564" cy="745663"/>
          </a:xfrm>
          <a:prstGeom prst="roundRect">
            <a:avLst>
              <a:gd fmla="val 16667" name="adj"/>
            </a:avLst>
          </a:prstGeom>
          <a:solidFill>
            <a:srgbClr val="E1EFD8"/>
          </a:solidFill>
          <a:ln cap="flat" cmpd="dbl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625" lIns="91250" spcFirstLastPara="1" rIns="91250" wrap="square" tIns="45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9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1"/>
          <p:cNvSpPr/>
          <p:nvPr/>
        </p:nvSpPr>
        <p:spPr>
          <a:xfrm>
            <a:off x="3433785" y="4508276"/>
            <a:ext cx="6619564" cy="745663"/>
          </a:xfrm>
          <a:prstGeom prst="roundRect">
            <a:avLst>
              <a:gd fmla="val 16667" name="adj"/>
            </a:avLst>
          </a:prstGeom>
          <a:solidFill>
            <a:srgbClr val="C4E0B2"/>
          </a:solidFill>
          <a:ln cap="flat" cmpd="dbl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625" lIns="91250" spcFirstLastPara="1" rIns="91250" wrap="square" tIns="45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9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3433785" y="3572905"/>
            <a:ext cx="6619564" cy="745663"/>
          </a:xfrm>
          <a:prstGeom prst="roundRect">
            <a:avLst>
              <a:gd fmla="val 16667" name="adj"/>
            </a:avLst>
          </a:prstGeom>
          <a:solidFill>
            <a:srgbClr val="A8D08C"/>
          </a:solidFill>
          <a:ln cap="flat" cmpd="dbl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625" lIns="91250" spcFirstLastPara="1" rIns="91250" wrap="square" tIns="45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9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1"/>
          <p:cNvSpPr/>
          <p:nvPr/>
        </p:nvSpPr>
        <p:spPr>
          <a:xfrm>
            <a:off x="3433785" y="2637531"/>
            <a:ext cx="6619564" cy="745663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 cap="flat" cmpd="dbl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625" lIns="91250" spcFirstLastPara="1" rIns="91250" wrap="square" tIns="45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9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21"/>
          <p:cNvPicPr preferRelativeResize="0"/>
          <p:nvPr/>
        </p:nvPicPr>
        <p:blipFill rotWithShape="1">
          <a:blip r:embed="rId3">
            <a:alphaModFix/>
          </a:blip>
          <a:srcRect b="2793" l="14208" r="10986" t="35200"/>
          <a:stretch/>
        </p:blipFill>
        <p:spPr>
          <a:xfrm>
            <a:off x="337814" y="1147559"/>
            <a:ext cx="2592310" cy="1433238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1"/>
          <p:cNvSpPr/>
          <p:nvPr/>
        </p:nvSpPr>
        <p:spPr>
          <a:xfrm>
            <a:off x="3002073" y="1270448"/>
            <a:ext cx="8706166" cy="1112936"/>
          </a:xfrm>
          <a:prstGeom prst="roundRect">
            <a:avLst>
              <a:gd fmla="val 16667" name="adj"/>
            </a:avLst>
          </a:prstGeom>
          <a:solidFill>
            <a:srgbClr val="323F4F"/>
          </a:solidFill>
          <a:ln cap="flat" cmpd="dbl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625" lIns="91250" spcFirstLastPara="1" rIns="91250" wrap="square" tIns="45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9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1"/>
          <p:cNvSpPr txBox="1"/>
          <p:nvPr>
            <p:ph type="title"/>
          </p:nvPr>
        </p:nvSpPr>
        <p:spPr>
          <a:xfrm>
            <a:off x="1" y="-24679"/>
            <a:ext cx="12192000" cy="1142373"/>
          </a:xfrm>
          <a:prstGeom prst="rect">
            <a:avLst/>
          </a:prstGeom>
          <a:solidFill>
            <a:srgbClr val="7F6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5995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สรุปการให้บริการฉีดวัคซีน COVID-19 จังหวัดเพชรบูรณ์</a:t>
            </a:r>
            <a:endParaRPr b="1" sz="5995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458" name="Google Shape;458;p21"/>
          <p:cNvSpPr txBox="1"/>
          <p:nvPr/>
        </p:nvSpPr>
        <p:spPr>
          <a:xfrm>
            <a:off x="3074025" y="1270447"/>
            <a:ext cx="8562263" cy="1107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6594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ผลงานฉีดสะสม  </a:t>
            </a:r>
            <a:r>
              <a:rPr b="1" lang="th-TH" sz="6594">
                <a:solidFill>
                  <a:srgbClr val="FFFF00"/>
                </a:solidFill>
                <a:latin typeface="Sarabun"/>
                <a:ea typeface="Sarabun"/>
                <a:cs typeface="Sarabun"/>
                <a:sym typeface="Sarabun"/>
              </a:rPr>
              <a:t>1,613,337  </a:t>
            </a:r>
            <a:r>
              <a:rPr b="1" lang="th-TH" sz="6594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โดส </a:t>
            </a:r>
            <a:endParaRPr b="1" sz="6594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459" name="Google Shape;459;p21"/>
          <p:cNvSpPr txBox="1"/>
          <p:nvPr/>
        </p:nvSpPr>
        <p:spPr>
          <a:xfrm>
            <a:off x="6096001" y="6235120"/>
            <a:ext cx="6043949" cy="584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599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1. ความครอบคลุมการได้รับวัคซีน คิดจากประชากรตามสิทธิ์รักษา (HDC) จ.เพชรบูรณ์ 863,657 คน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599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2.ข้อมูลจาก moph immunization center สสจ.เพชรบูรณ์ วันที่ 22 กุมภาพันธ์ 2565 เวลา 16.30 น.</a:t>
            </a:r>
            <a:endParaRPr b="1" sz="1599">
              <a:solidFill>
                <a:srgbClr val="00000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460" name="Google Shape;460;p21"/>
          <p:cNvPicPr preferRelativeResize="0"/>
          <p:nvPr/>
        </p:nvPicPr>
        <p:blipFill rotWithShape="1">
          <a:blip r:embed="rId4">
            <a:alphaModFix/>
          </a:blip>
          <a:srcRect b="20018" l="23421" r="20547" t="23724"/>
          <a:stretch/>
        </p:blipFill>
        <p:spPr>
          <a:xfrm>
            <a:off x="1643734" y="2637537"/>
            <a:ext cx="837141" cy="84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1"/>
          <p:cNvPicPr preferRelativeResize="0"/>
          <p:nvPr/>
        </p:nvPicPr>
        <p:blipFill rotWithShape="1">
          <a:blip r:embed="rId5">
            <a:alphaModFix/>
          </a:blip>
          <a:srcRect b="20018" l="23421" r="20547" t="23724"/>
          <a:stretch/>
        </p:blipFill>
        <p:spPr>
          <a:xfrm>
            <a:off x="1643734" y="3523862"/>
            <a:ext cx="837141" cy="84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1"/>
          <p:cNvPicPr preferRelativeResize="0"/>
          <p:nvPr/>
        </p:nvPicPr>
        <p:blipFill rotWithShape="1">
          <a:blip r:embed="rId5">
            <a:alphaModFix/>
          </a:blip>
          <a:srcRect b="20018" l="23421" r="20547" t="23724"/>
          <a:stretch/>
        </p:blipFill>
        <p:spPr>
          <a:xfrm>
            <a:off x="2062305" y="3523863"/>
            <a:ext cx="837141" cy="84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1"/>
          <p:cNvPicPr preferRelativeResize="0"/>
          <p:nvPr/>
        </p:nvPicPr>
        <p:blipFill rotWithShape="1">
          <a:blip r:embed="rId5">
            <a:alphaModFix/>
          </a:blip>
          <a:srcRect b="20018" l="23421" r="20547" t="23724"/>
          <a:stretch/>
        </p:blipFill>
        <p:spPr>
          <a:xfrm>
            <a:off x="1643734" y="4459234"/>
            <a:ext cx="837141" cy="84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1"/>
          <p:cNvPicPr preferRelativeResize="0"/>
          <p:nvPr/>
        </p:nvPicPr>
        <p:blipFill rotWithShape="1">
          <a:blip r:embed="rId5">
            <a:alphaModFix/>
          </a:blip>
          <a:srcRect b="20018" l="23421" r="20547" t="23724"/>
          <a:stretch/>
        </p:blipFill>
        <p:spPr>
          <a:xfrm>
            <a:off x="2062305" y="4459235"/>
            <a:ext cx="837141" cy="84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1"/>
          <p:cNvPicPr preferRelativeResize="0"/>
          <p:nvPr/>
        </p:nvPicPr>
        <p:blipFill rotWithShape="1">
          <a:blip r:embed="rId5">
            <a:alphaModFix/>
          </a:blip>
          <a:srcRect b="20018" l="23421" r="20547" t="23724"/>
          <a:stretch/>
        </p:blipFill>
        <p:spPr>
          <a:xfrm>
            <a:off x="2465880" y="4459236"/>
            <a:ext cx="837141" cy="84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1"/>
          <p:cNvPicPr preferRelativeResize="0"/>
          <p:nvPr/>
        </p:nvPicPr>
        <p:blipFill rotWithShape="1">
          <a:blip r:embed="rId5">
            <a:alphaModFix/>
          </a:blip>
          <a:srcRect b="20018" l="23421" r="20547" t="23724"/>
          <a:stretch/>
        </p:blipFill>
        <p:spPr>
          <a:xfrm>
            <a:off x="1658730" y="5382133"/>
            <a:ext cx="837141" cy="84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1"/>
          <p:cNvPicPr preferRelativeResize="0"/>
          <p:nvPr/>
        </p:nvPicPr>
        <p:blipFill rotWithShape="1">
          <a:blip r:embed="rId5">
            <a:alphaModFix/>
          </a:blip>
          <a:srcRect b="20018" l="23421" r="20547" t="23724"/>
          <a:stretch/>
        </p:blipFill>
        <p:spPr>
          <a:xfrm>
            <a:off x="2077302" y="5382134"/>
            <a:ext cx="837141" cy="84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1"/>
          <p:cNvPicPr preferRelativeResize="0"/>
          <p:nvPr/>
        </p:nvPicPr>
        <p:blipFill rotWithShape="1">
          <a:blip r:embed="rId5">
            <a:alphaModFix/>
          </a:blip>
          <a:srcRect b="20018" l="23421" r="20547" t="23724"/>
          <a:stretch/>
        </p:blipFill>
        <p:spPr>
          <a:xfrm>
            <a:off x="2480877" y="5382135"/>
            <a:ext cx="837141" cy="84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1"/>
          <p:cNvPicPr preferRelativeResize="0"/>
          <p:nvPr/>
        </p:nvPicPr>
        <p:blipFill rotWithShape="1">
          <a:blip r:embed="rId5">
            <a:alphaModFix/>
          </a:blip>
          <a:srcRect b="20018" l="23421" r="20547" t="23724"/>
          <a:stretch/>
        </p:blipFill>
        <p:spPr>
          <a:xfrm>
            <a:off x="2884452" y="5394608"/>
            <a:ext cx="837141" cy="840518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1"/>
          <p:cNvSpPr txBox="1"/>
          <p:nvPr/>
        </p:nvSpPr>
        <p:spPr>
          <a:xfrm>
            <a:off x="3577687" y="2565579"/>
            <a:ext cx="6475662" cy="768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50" spcFirstLastPara="1" rIns="91250" wrap="square" tIns="45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396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657,008    </a:t>
            </a:r>
            <a:r>
              <a:rPr b="1" lang="th-TH" sz="3197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โดส   ความครอบคลุม </a:t>
            </a:r>
            <a:r>
              <a:rPr b="1" lang="th-TH" sz="3597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	</a:t>
            </a:r>
            <a:r>
              <a:rPr b="1" lang="th-TH" sz="4396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76.07 %  </a:t>
            </a:r>
            <a:endParaRPr b="1" sz="4396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471" name="Google Shape;471;p21"/>
          <p:cNvSpPr txBox="1"/>
          <p:nvPr/>
        </p:nvSpPr>
        <p:spPr>
          <a:xfrm>
            <a:off x="3577695" y="3433932"/>
            <a:ext cx="6403708" cy="768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50" spcFirstLastPara="1" rIns="91250" wrap="square" tIns="45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396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621,772    </a:t>
            </a:r>
            <a:r>
              <a:rPr b="1" lang="th-TH" sz="3197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โดส   ความครอบคลุม </a:t>
            </a:r>
            <a:r>
              <a:rPr b="1" lang="th-TH" sz="3597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	</a:t>
            </a:r>
            <a:r>
              <a:rPr b="1" lang="th-TH" sz="4396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71.99 % </a:t>
            </a:r>
            <a:endParaRPr b="1" sz="4396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472" name="Google Shape;472;p21"/>
          <p:cNvSpPr txBox="1"/>
          <p:nvPr/>
        </p:nvSpPr>
        <p:spPr>
          <a:xfrm>
            <a:off x="3577695" y="4436325"/>
            <a:ext cx="6403708" cy="768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50" spcFirstLastPara="1" rIns="91250" wrap="square" tIns="45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396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293,303    </a:t>
            </a:r>
            <a:r>
              <a:rPr b="1" lang="th-TH" sz="3197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โดส   ความครอบคลุม    </a:t>
            </a:r>
            <a:r>
              <a:rPr b="1" lang="th-TH" sz="4396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33.96 %  </a:t>
            </a:r>
            <a:endParaRPr b="1" sz="4396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473" name="Google Shape;473;p21"/>
          <p:cNvSpPr txBox="1"/>
          <p:nvPr/>
        </p:nvSpPr>
        <p:spPr>
          <a:xfrm>
            <a:off x="3577695" y="5322483"/>
            <a:ext cx="6403708" cy="768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50" spcFirstLastPara="1" rIns="91250" wrap="square" tIns="45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396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 41,254    </a:t>
            </a:r>
            <a:r>
              <a:rPr b="1" lang="th-TH" sz="3197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โดส   ความครอบคลุม</a:t>
            </a:r>
            <a:r>
              <a:rPr b="1" lang="th-TH" sz="4396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	  4.78 % </a:t>
            </a:r>
            <a:endParaRPr b="1" sz="4396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80" name="Google Shape;480;p22"/>
          <p:cNvPicPr preferRelativeResize="0"/>
          <p:nvPr/>
        </p:nvPicPr>
        <p:blipFill rotWithShape="1">
          <a:blip r:embed="rId3">
            <a:alphaModFix/>
          </a:blip>
          <a:srcRect b="0" l="19159" r="0" t="14304"/>
          <a:stretch/>
        </p:blipFill>
        <p:spPr>
          <a:xfrm>
            <a:off x="-69669" y="0"/>
            <a:ext cx="12261669" cy="6833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23"/>
          <p:cNvPicPr preferRelativeResize="0"/>
          <p:nvPr/>
        </p:nvPicPr>
        <p:blipFill rotWithShape="1">
          <a:blip r:embed="rId3">
            <a:alphaModFix/>
          </a:blip>
          <a:srcRect b="7867" l="17857" r="16428" t="26666"/>
          <a:stretch/>
        </p:blipFill>
        <p:spPr>
          <a:xfrm>
            <a:off x="1" y="1884"/>
            <a:ext cx="12192000" cy="6854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3"/>
          <p:cNvGraphicFramePr/>
          <p:nvPr/>
        </p:nvGraphicFramePr>
        <p:xfrm>
          <a:off x="261938" y="1265237"/>
          <a:ext cx="11790725" cy="4787899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19" name="Google Shape;119;p3"/>
          <p:cNvSpPr txBox="1"/>
          <p:nvPr>
            <p:ph type="title"/>
          </p:nvPr>
        </p:nvSpPr>
        <p:spPr>
          <a:xfrm>
            <a:off x="838200" y="155856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>
                <a:latin typeface="Sarabun"/>
                <a:ea typeface="Sarabun"/>
                <a:cs typeface="Sarabun"/>
                <a:sym typeface="Sarabun"/>
              </a:rPr>
              <a:t>โรคที่มีอัตราป่วยต่อแสน สูงสุด 5 ลำดับ </a:t>
            </a:r>
            <a:br>
              <a:rPr b="1" lang="th-TH">
                <a:latin typeface="Sarabun"/>
                <a:ea typeface="Sarabun"/>
                <a:cs typeface="Sarabun"/>
                <a:sym typeface="Sarabun"/>
              </a:rPr>
            </a:br>
            <a:r>
              <a:rPr b="1" lang="th-TH">
                <a:latin typeface="Sarabun"/>
                <a:ea typeface="Sarabun"/>
                <a:cs typeface="Sarabun"/>
                <a:sym typeface="Sarabun"/>
              </a:rPr>
              <a:t>“</a:t>
            </a:r>
            <a:r>
              <a:rPr b="1" lang="th-TH" u="sng">
                <a:latin typeface="Sarabun"/>
                <a:ea typeface="Sarabun"/>
                <a:cs typeface="Sarabun"/>
                <a:sym typeface="Sarabun"/>
              </a:rPr>
              <a:t>เดือน กุมภาพันธ์ 2566” </a:t>
            </a:r>
            <a:r>
              <a:rPr b="1" lang="th-TH" sz="3600">
                <a:latin typeface="Sarabun"/>
                <a:ea typeface="Sarabun"/>
                <a:cs typeface="Sarabun"/>
                <a:sym typeface="Sarabun"/>
              </a:rPr>
              <a:t>(1 – 25 ก.พ.66)</a:t>
            </a:r>
            <a:endParaRPr sz="36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500332" y="804863"/>
            <a:ext cx="914131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ราย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8255659" y="3291747"/>
            <a:ext cx="29178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แหล่งข้อมูล : R506 25 ก.พ.66</a:t>
            </a:r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7312" y="5730139"/>
            <a:ext cx="1017032" cy="93416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123" name="Google Shape;123;p3"/>
          <p:cNvSpPr txBox="1"/>
          <p:nvPr/>
        </p:nvSpPr>
        <p:spPr>
          <a:xfrm>
            <a:off x="6986925" y="804882"/>
            <a:ext cx="5065800" cy="1446900"/>
          </a:xfrm>
          <a:prstGeom prst="rect">
            <a:avLst/>
          </a:prstGeom>
          <a:solidFill>
            <a:srgbClr val="F1F8EC"/>
          </a:solidFill>
          <a:ln cap="flat" cmpd="dbl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โรคที่มีผู้ป่วยมากการค่ามัธยฐาน  กุมภาพันธ์ 2566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“พบโรคที่มีอัตราป่วยเกินค่ามัธยฐาน 1 โรค”</a:t>
            </a:r>
            <a:endParaRPr/>
          </a:p>
          <a:p>
            <a:pPr indent="357188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1.	ไข้หวัดใหญ่ 42 ราย (Median 23 ราย)</a:t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1356152" y="4294323"/>
            <a:ext cx="13620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705 คน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3438083" y="4705729"/>
            <a:ext cx="14049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147 คน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5798771" y="4705729"/>
            <a:ext cx="1227138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141 คน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7838090" y="4531713"/>
            <a:ext cx="1341437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51 คน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10063493" y="4632440"/>
            <a:ext cx="1354137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42 คน</a:t>
            </a:r>
            <a:endParaRPr/>
          </a:p>
        </p:txBody>
      </p:sp>
      <p:pic>
        <p:nvPicPr>
          <p:cNvPr descr="à¸à¸¥à¸à¸²à¸£à¸à¹à¸à¸«à¸²à¸£à¸¹à¸à¸ à¸²à¸à¸ªà¸³à¸«à¸£à¸±à¸ à¸à¸­à¸à¸à¸§à¸¡à¸à¸²à¸£à¹à¸à¸¹à¸" id="129" name="Google Shape;12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16048" y="5743786"/>
            <a:ext cx="992585" cy="95835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4 โรคยอดฮิต หน้าฝนในเด็ก | รู้ ป้องกัน รักษาทัน - โรงพยาบาลวิรัชศิลป์ |  Virajsilp Hospital จังหวัดชุมพร Chumphon" id="130" name="Google Shape;13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23129" y="5586461"/>
            <a:ext cx="1090834" cy="109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62965" y="5702581"/>
            <a:ext cx="994359" cy="954889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à¸à¸¥à¸à¸²à¸£à¸à¹à¸à¸«à¸²à¸£à¸¹à¸à¸ à¸²à¸à¸ªà¸³à¸«à¸£à¸±à¸ à¸à¸±à¸§à¸£à¹à¸­à¸à¸à¸²à¸£à¹à¸à¸¹à¸" id="132" name="Google Shape;132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38178" y="5634639"/>
            <a:ext cx="1163375" cy="1085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/>
          <p:nvPr>
            <p:ph type="title"/>
          </p:nvPr>
        </p:nvSpPr>
        <p:spPr>
          <a:xfrm>
            <a:off x="812800" y="147638"/>
            <a:ext cx="10515600" cy="29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6000">
                <a:latin typeface="Sarabun"/>
                <a:ea typeface="Sarabun"/>
                <a:cs typeface="Sarabun"/>
                <a:sym typeface="Sarabun"/>
              </a:rPr>
              <a:t>รายละเอียด</a:t>
            </a:r>
            <a:r>
              <a:rPr b="1" lang="th-TH" sz="5400">
                <a:latin typeface="Sarabun"/>
                <a:ea typeface="Sarabun"/>
                <a:cs typeface="Sarabun"/>
                <a:sym typeface="Sarabun"/>
              </a:rPr>
              <a:t> </a:t>
            </a:r>
            <a:br>
              <a:rPr b="1" lang="th-TH" sz="5400"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5400">
                <a:latin typeface="Sarabun"/>
                <a:ea typeface="Sarabun"/>
                <a:cs typeface="Sarabun"/>
                <a:sym typeface="Sarabun"/>
              </a:rPr>
              <a:t>แยกรายโรคที่มีอัตราป่วยต่อแสนมากที่สุด 5 ลำดับ</a:t>
            </a:r>
            <a:br>
              <a:rPr b="1" lang="th-TH" sz="5400"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5400">
                <a:latin typeface="Sarabun"/>
                <a:ea typeface="Sarabun"/>
                <a:cs typeface="Sarabun"/>
                <a:sym typeface="Sarabun"/>
              </a:rPr>
              <a:t>ประจำเดือน กุมภาพันธ์ 2565</a:t>
            </a:r>
            <a:br>
              <a:rPr b="1" lang="th-TH" sz="5400">
                <a:latin typeface="Sarabun"/>
                <a:ea typeface="Sarabun"/>
                <a:cs typeface="Sarabun"/>
                <a:sym typeface="Sarabun"/>
              </a:rPr>
            </a:br>
            <a:r>
              <a:rPr b="1" lang="th-TH" sz="3200">
                <a:latin typeface="Sarabun"/>
                <a:ea typeface="Sarabun"/>
                <a:cs typeface="Sarabun"/>
                <a:sym typeface="Sarabun"/>
              </a:rPr>
              <a:t>แหล่งข้อมูล รง.506 สสจ.เพชรบูรณ์</a:t>
            </a:r>
            <a:endParaRPr/>
          </a:p>
        </p:txBody>
      </p:sp>
      <p:pic>
        <p:nvPicPr>
          <p:cNvPr descr="à¸à¸¥à¸à¸²à¸£à¸à¹à¸à¸«à¸²à¸£à¸¹à¸à¸ à¸²à¸à¸ªà¸³à¸«à¸£à¸±à¸ à¸à¸²à¸¢ à¸«à¸à¸´à¸" id="138" name="Google Shape;1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3287713"/>
            <a:ext cx="2847975" cy="2852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à¸£à¸¹à¸à¸ à¸²à¸à¸à¸µà¹à¹à¸à¸µà¹à¸¢à¸§à¸à¹à¸­à¸" id="139" name="Google Shape;1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7338" y="3302000"/>
            <a:ext cx="4683125" cy="271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à¸à¸¥à¸à¸²à¸£à¸à¹à¸à¸«à¸²à¸£à¸¹à¸à¸ à¸²à¸à¸ªà¸³à¸«à¸£à¸±à¸ à¹à¸à¸à¸à¸µà¹à¹à¸à¸à¸£à¸à¸¹à¸£à¸à¹" id="140" name="Google Shape;14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67800" y="2927350"/>
            <a:ext cx="2768600" cy="325913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1647825" y="3284538"/>
            <a:ext cx="1219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เพศ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5751513" y="3359150"/>
            <a:ext cx="12192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อายุ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10718800" y="3132138"/>
            <a:ext cx="1219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สถานที่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4483100" y="6140450"/>
            <a:ext cx="3911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ข้อมูล ณ วันที่ 25 ก.พ.66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016" y="811213"/>
            <a:ext cx="4345990" cy="591661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/>
          <p:nvPr/>
        </p:nvSpPr>
        <p:spPr>
          <a:xfrm>
            <a:off x="244475" y="788988"/>
            <a:ext cx="5564188" cy="2960687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>
              <a:alpha val="0"/>
            </a:schemeClr>
          </a:solidFill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สัดส่วนผู้ป่วยแยกเพศ</a:t>
            </a:r>
            <a:endParaRPr/>
          </a:p>
        </p:txBody>
      </p:sp>
      <p:graphicFrame>
        <p:nvGraphicFramePr>
          <p:cNvPr id="152" name="Google Shape;152;p5"/>
          <p:cNvGraphicFramePr/>
          <p:nvPr/>
        </p:nvGraphicFramePr>
        <p:xfrm>
          <a:off x="1468438" y="1130300"/>
          <a:ext cx="4572000" cy="2743200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53" name="Google Shape;153;p5"/>
          <p:cNvSpPr/>
          <p:nvPr/>
        </p:nvSpPr>
        <p:spPr>
          <a:xfrm>
            <a:off x="6040438" y="776288"/>
            <a:ext cx="5962650" cy="5951537"/>
          </a:xfrm>
          <a:prstGeom prst="rect">
            <a:avLst/>
          </a:prstGeom>
          <a:noFill/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54" name="Google Shape;154;p5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fmla="val 0" name="adj1"/>
              <a:gd fmla="val 20018" name="adj2"/>
            </a:avLst>
          </a:prstGeom>
          <a:noFill/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55" name="Google Shape;155;p5"/>
          <p:cNvSpPr txBox="1"/>
          <p:nvPr>
            <p:ph type="title"/>
          </p:nvPr>
        </p:nvSpPr>
        <p:spPr>
          <a:xfrm>
            <a:off x="2208213" y="4763"/>
            <a:ext cx="8229600" cy="873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000">
                <a:latin typeface="Sarabun"/>
                <a:ea typeface="Sarabun"/>
                <a:cs typeface="Sarabun"/>
                <a:sym typeface="Sarabun"/>
              </a:rPr>
              <a:t>ลำดับ 1 อุจจาระร่วง Diarrhea</a:t>
            </a:r>
            <a:endParaRPr b="1" sz="36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2641600" y="2593975"/>
            <a:ext cx="103187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369 คน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3992563" y="2605088"/>
            <a:ext cx="9207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336 คน</a:t>
            </a:r>
            <a:endParaRPr/>
          </a:p>
        </p:txBody>
      </p:sp>
      <p:sp>
        <p:nvSpPr>
          <p:cNvPr id="158" name="Google Shape;158;p5"/>
          <p:cNvSpPr txBox="1"/>
          <p:nvPr/>
        </p:nvSpPr>
        <p:spPr>
          <a:xfrm>
            <a:off x="554038" y="1628775"/>
            <a:ext cx="198755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พบผู้ป่วย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หญิง </a:t>
            </a: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มากกว่า</a:t>
            </a: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ชาย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1.10 : 1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9390460" y="1547783"/>
            <a:ext cx="14190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อ.น้ำหนาว</a:t>
            </a:r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8413750" y="1196945"/>
            <a:ext cx="11779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อ.หล่มเก่า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8786813" y="2133600"/>
            <a:ext cx="86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อ.หล่มสัก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7705725" y="2565400"/>
            <a:ext cx="86518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อ.เขาค้อ</a:t>
            </a:r>
            <a:endParaRPr/>
          </a:p>
        </p:txBody>
      </p:sp>
      <p:sp>
        <p:nvSpPr>
          <p:cNvPr id="163" name="Google Shape;163;p5"/>
          <p:cNvSpPr txBox="1"/>
          <p:nvPr/>
        </p:nvSpPr>
        <p:spPr>
          <a:xfrm>
            <a:off x="8026354" y="3223886"/>
            <a:ext cx="139858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อ.เมือง พช</a:t>
            </a:r>
            <a:endParaRPr b="1" sz="20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6986588" y="3284538"/>
            <a:ext cx="863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อ.วังโป่ง</a:t>
            </a:r>
            <a:endParaRPr/>
          </a:p>
        </p:txBody>
      </p:sp>
      <p:sp>
        <p:nvSpPr>
          <p:cNvPr id="165" name="Google Shape;165;p5"/>
          <p:cNvSpPr txBox="1"/>
          <p:nvPr/>
        </p:nvSpPr>
        <p:spPr>
          <a:xfrm>
            <a:off x="6986588" y="3933825"/>
            <a:ext cx="86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อ.ชนแดน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8139113" y="4292600"/>
            <a:ext cx="8636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อ.หนองไผ่</a:t>
            </a:r>
            <a:endParaRPr/>
          </a:p>
        </p:txBody>
      </p:sp>
      <p:sp>
        <p:nvSpPr>
          <p:cNvPr id="167" name="Google Shape;167;p5"/>
          <p:cNvSpPr txBox="1"/>
          <p:nvPr/>
        </p:nvSpPr>
        <p:spPr>
          <a:xfrm>
            <a:off x="7489825" y="4868863"/>
            <a:ext cx="1008063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อ.บึงสามพัน</a:t>
            </a:r>
            <a:endParaRPr/>
          </a:p>
        </p:txBody>
      </p:sp>
      <p:sp>
        <p:nvSpPr>
          <p:cNvPr id="168" name="Google Shape;168;p5"/>
          <p:cNvSpPr txBox="1"/>
          <p:nvPr/>
        </p:nvSpPr>
        <p:spPr>
          <a:xfrm>
            <a:off x="7921625" y="5373688"/>
            <a:ext cx="1008063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อ.วิเชียรบุรี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7921625" y="5935663"/>
            <a:ext cx="1195388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อ.ศรีเทพ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2468563" y="4152900"/>
            <a:ext cx="2857500" cy="954088"/>
          </a:xfrm>
          <a:prstGeom prst="rect">
            <a:avLst/>
          </a:prstGeom>
          <a:noFill/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ช่วงอายุที่ป่วยมากที่สุด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: อายุ 0 - 4 ปี </a:t>
            </a:r>
            <a:endParaRPr/>
          </a:p>
        </p:txBody>
      </p:sp>
      <p:sp>
        <p:nvSpPr>
          <p:cNvPr id="171" name="Google Shape;171;p5"/>
          <p:cNvSpPr txBox="1"/>
          <p:nvPr/>
        </p:nvSpPr>
        <p:spPr>
          <a:xfrm>
            <a:off x="2468563" y="5597525"/>
            <a:ext cx="2857500" cy="954088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อาชีพที่ป่วยมากที่สุด </a:t>
            </a:r>
            <a:endParaRPr b="1"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: เด็กในปกครอง 333 ราย</a:t>
            </a:r>
            <a:endParaRPr/>
          </a:p>
        </p:txBody>
      </p:sp>
      <p:sp>
        <p:nvSpPr>
          <p:cNvPr id="172" name="Google Shape;172;p5"/>
          <p:cNvSpPr/>
          <p:nvPr/>
        </p:nvSpPr>
        <p:spPr>
          <a:xfrm>
            <a:off x="9865518" y="3264350"/>
            <a:ext cx="1716088" cy="1558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22500"/>
                </a:moveTo>
                <a:lnTo>
                  <a:pt x="-32065" y="22500"/>
                </a:lnTo>
                <a:lnTo>
                  <a:pt x="-62479" y="11323"/>
                </a:lnTo>
              </a:path>
            </a:pathLst>
          </a:custGeom>
          <a:solidFill>
            <a:schemeClr val="lt1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อ.เมือง พช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มีอัตราป่วยสูงสุด</a:t>
            </a:r>
            <a:endParaRPr sz="2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109.75 /แสน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(231 คน)</a:t>
            </a:r>
            <a:endParaRPr/>
          </a:p>
        </p:txBody>
      </p:sp>
      <p:pic>
        <p:nvPicPr>
          <p:cNvPr descr="30 รูปภาพที่ดีที่สุดในบอร์ด การ์ตูนเด็กเล็ก | ภาพประกอบ, เด็ก, ตัว ..." id="173" name="Google Shape;17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0888" y="5426075"/>
            <a:ext cx="1379537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 รูปภาพที่ดีที่สุดในบอร์ด การ์ตูนเด็กเล็ก | ภาพประกอบ, เด็ก, ตัว ..." id="174" name="Google Shape;17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8838" y="3962400"/>
            <a:ext cx="1379537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แจกฟรี ไฟล์รูป PNG การ์ตูนเด็กผู้หญิง สำหรับตกแต่งผลงาน - คลังสื่อการสอน" id="175" name="Google Shape;17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19067" y="1648429"/>
            <a:ext cx="948118" cy="948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รูปเด็กผู้ชาย PNG , ภาพตัดปะ Boy, เด็กผู้ชาย PNG , ชายภาพ PNG และ PSD  สำหรับดาวน์โหลดฟรี | การ์ตูน, ภาพตัดปะ, การออกแบบตัวละคร" id="176" name="Google Shape;176;p5"/>
          <p:cNvPicPr preferRelativeResize="0"/>
          <p:nvPr/>
        </p:nvPicPr>
        <p:blipFill rotWithShape="1">
          <a:blip r:embed="rId8">
            <a:alphaModFix/>
          </a:blip>
          <a:srcRect b="0" l="17121" r="10564" t="6760"/>
          <a:stretch/>
        </p:blipFill>
        <p:spPr>
          <a:xfrm>
            <a:off x="3921197" y="1761492"/>
            <a:ext cx="639795" cy="824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016" y="811213"/>
            <a:ext cx="4345990" cy="59166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3" name="Google Shape;183;p6"/>
          <p:cNvGraphicFramePr/>
          <p:nvPr/>
        </p:nvGraphicFramePr>
        <p:xfrm>
          <a:off x="2208213" y="1250951"/>
          <a:ext cx="3175795" cy="248126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84" name="Google Shape;184;p6"/>
          <p:cNvSpPr/>
          <p:nvPr/>
        </p:nvSpPr>
        <p:spPr>
          <a:xfrm>
            <a:off x="9865518" y="3264350"/>
            <a:ext cx="1716088" cy="1558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22500"/>
                </a:moveTo>
                <a:lnTo>
                  <a:pt x="-20000" y="22500"/>
                </a:lnTo>
                <a:lnTo>
                  <a:pt x="-64363" y="12798"/>
                </a:lnTo>
              </a:path>
            </a:pathLst>
          </a:custGeom>
          <a:solidFill>
            <a:schemeClr val="lt1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อ.เมือง พช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มีอัตราป่วยสูงสุด</a:t>
            </a:r>
            <a:endParaRPr sz="2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31.83 /แสน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(67 คน)</a:t>
            </a:r>
            <a:endParaRPr/>
          </a:p>
        </p:txBody>
      </p:sp>
      <p:sp>
        <p:nvSpPr>
          <p:cNvPr id="185" name="Google Shape;185;p6"/>
          <p:cNvSpPr/>
          <p:nvPr/>
        </p:nvSpPr>
        <p:spPr>
          <a:xfrm>
            <a:off x="244475" y="788988"/>
            <a:ext cx="5564188" cy="2960687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สัดส่วนผู้ป่วยแยกเพศ</a:t>
            </a:r>
            <a:endParaRPr/>
          </a:p>
        </p:txBody>
      </p:sp>
      <p:sp>
        <p:nvSpPr>
          <p:cNvPr id="186" name="Google Shape;186;p6"/>
          <p:cNvSpPr txBox="1"/>
          <p:nvPr>
            <p:ph type="title"/>
          </p:nvPr>
        </p:nvSpPr>
        <p:spPr>
          <a:xfrm>
            <a:off x="2208213" y="-61913"/>
            <a:ext cx="8229600" cy="873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latin typeface="Sarabun"/>
                <a:ea typeface="Sarabun"/>
                <a:cs typeface="Sarabun"/>
                <a:sym typeface="Sarabun"/>
              </a:rPr>
              <a:t>ลำดับ 2 ไข้ไม่ทราบสาเหตุ Pyrexia</a:t>
            </a:r>
            <a:endParaRPr b="1" sz="36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6040438" y="776288"/>
            <a:ext cx="5962650" cy="5929312"/>
          </a:xfrm>
          <a:prstGeom prst="rect">
            <a:avLst/>
          </a:prstGeom>
          <a:noFill/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88" name="Google Shape;188;p6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fmla="val 0" name="adj1"/>
              <a:gd fmla="val 20018" name="adj2"/>
            </a:avLst>
          </a:prstGeom>
          <a:solidFill>
            <a:schemeClr val="lt1"/>
          </a:solidFill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89" name="Google Shape;189;p6"/>
          <p:cNvSpPr txBox="1"/>
          <p:nvPr/>
        </p:nvSpPr>
        <p:spPr>
          <a:xfrm>
            <a:off x="2926873" y="2741943"/>
            <a:ext cx="103187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74 คน</a:t>
            </a:r>
            <a:endParaRPr/>
          </a:p>
        </p:txBody>
      </p:sp>
      <p:sp>
        <p:nvSpPr>
          <p:cNvPr id="190" name="Google Shape;190;p6"/>
          <p:cNvSpPr txBox="1"/>
          <p:nvPr/>
        </p:nvSpPr>
        <p:spPr>
          <a:xfrm>
            <a:off x="3960813" y="1817688"/>
            <a:ext cx="9207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73 คน</a:t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406400" y="1628775"/>
            <a:ext cx="208144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พบผู้ป่วย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หญิง</a:t>
            </a: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มากกว่า </a:t>
            </a: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ชาย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1.01 : 1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9729788" y="1628775"/>
            <a:ext cx="11811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อ.น้ำหนาว</a:t>
            </a:r>
            <a:endParaRPr/>
          </a:p>
        </p:txBody>
      </p:sp>
      <p:sp>
        <p:nvSpPr>
          <p:cNvPr id="193" name="Google Shape;193;p6"/>
          <p:cNvSpPr txBox="1"/>
          <p:nvPr/>
        </p:nvSpPr>
        <p:spPr>
          <a:xfrm>
            <a:off x="8604250" y="1250950"/>
            <a:ext cx="10795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อ.หล่มเก่า</a:t>
            </a:r>
            <a:endParaRPr/>
          </a:p>
        </p:txBody>
      </p:sp>
      <p:sp>
        <p:nvSpPr>
          <p:cNvPr id="194" name="Google Shape;194;p6"/>
          <p:cNvSpPr txBox="1"/>
          <p:nvPr/>
        </p:nvSpPr>
        <p:spPr>
          <a:xfrm>
            <a:off x="8866188" y="2133600"/>
            <a:ext cx="86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อ.หล่มสัก</a:t>
            </a:r>
            <a:endParaRPr/>
          </a:p>
        </p:txBody>
      </p:sp>
      <p:sp>
        <p:nvSpPr>
          <p:cNvPr id="195" name="Google Shape;195;p6"/>
          <p:cNvSpPr txBox="1"/>
          <p:nvPr/>
        </p:nvSpPr>
        <p:spPr>
          <a:xfrm>
            <a:off x="7785100" y="2565400"/>
            <a:ext cx="86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อ.เขาค้อ</a:t>
            </a:r>
            <a:endParaRPr/>
          </a:p>
        </p:txBody>
      </p:sp>
      <p:sp>
        <p:nvSpPr>
          <p:cNvPr id="196" name="Google Shape;196;p6"/>
          <p:cNvSpPr txBox="1"/>
          <p:nvPr/>
        </p:nvSpPr>
        <p:spPr>
          <a:xfrm>
            <a:off x="8001000" y="3221038"/>
            <a:ext cx="1208088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อ.เมือง พช</a:t>
            </a:r>
            <a:endParaRPr b="1" sz="20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7065963" y="3284538"/>
            <a:ext cx="863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อ.วังโป่ง</a:t>
            </a:r>
            <a:endParaRPr/>
          </a:p>
        </p:txBody>
      </p:sp>
      <p:sp>
        <p:nvSpPr>
          <p:cNvPr id="198" name="Google Shape;198;p6"/>
          <p:cNvSpPr txBox="1"/>
          <p:nvPr/>
        </p:nvSpPr>
        <p:spPr>
          <a:xfrm>
            <a:off x="7065963" y="3933825"/>
            <a:ext cx="86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อ.ชนแดน</a:t>
            </a:r>
            <a:endParaRPr/>
          </a:p>
        </p:txBody>
      </p:sp>
      <p:sp>
        <p:nvSpPr>
          <p:cNvPr id="199" name="Google Shape;199;p6"/>
          <p:cNvSpPr txBox="1"/>
          <p:nvPr/>
        </p:nvSpPr>
        <p:spPr>
          <a:xfrm>
            <a:off x="8216900" y="4292600"/>
            <a:ext cx="86518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อ.หนองไผ่</a:t>
            </a:r>
            <a:endParaRPr/>
          </a:p>
        </p:txBody>
      </p:sp>
      <p:sp>
        <p:nvSpPr>
          <p:cNvPr id="200" name="Google Shape;200;p6"/>
          <p:cNvSpPr txBox="1"/>
          <p:nvPr/>
        </p:nvSpPr>
        <p:spPr>
          <a:xfrm>
            <a:off x="7569200" y="4868863"/>
            <a:ext cx="1008063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อ.บึงสามพัน</a:t>
            </a:r>
            <a:endParaRPr/>
          </a:p>
        </p:txBody>
      </p:sp>
      <p:sp>
        <p:nvSpPr>
          <p:cNvPr id="201" name="Google Shape;201;p6"/>
          <p:cNvSpPr txBox="1"/>
          <p:nvPr/>
        </p:nvSpPr>
        <p:spPr>
          <a:xfrm>
            <a:off x="8001000" y="5373688"/>
            <a:ext cx="1008063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อ.วิเชียรบุรี</a:t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8001000" y="5959475"/>
            <a:ext cx="1008063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อ.ศรีเทพ</a:t>
            </a:r>
            <a:endParaRPr/>
          </a:p>
        </p:txBody>
      </p:sp>
      <p:sp>
        <p:nvSpPr>
          <p:cNvPr id="203" name="Google Shape;203;p6"/>
          <p:cNvSpPr txBox="1"/>
          <p:nvPr/>
        </p:nvSpPr>
        <p:spPr>
          <a:xfrm>
            <a:off x="2700338" y="4170363"/>
            <a:ext cx="2879725" cy="954087"/>
          </a:xfrm>
          <a:prstGeom prst="rect">
            <a:avLst/>
          </a:prstGeom>
          <a:noFill/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ช่วงอายุที่ป่วยมากที่สุด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: อายุ 0 - 4 ปี </a:t>
            </a:r>
            <a:endParaRPr/>
          </a:p>
        </p:txBody>
      </p:sp>
      <p:sp>
        <p:nvSpPr>
          <p:cNvPr id="204" name="Google Shape;204;p6"/>
          <p:cNvSpPr txBox="1"/>
          <p:nvPr/>
        </p:nvSpPr>
        <p:spPr>
          <a:xfrm>
            <a:off x="2700338" y="5457825"/>
            <a:ext cx="2879725" cy="954088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อาชีพที่ป่วยมากที่สุด </a:t>
            </a:r>
            <a:endParaRPr b="1"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: ในปกครอง 73 ราย</a:t>
            </a:r>
            <a:endParaRPr/>
          </a:p>
        </p:txBody>
      </p:sp>
      <p:pic>
        <p:nvPicPr>
          <p:cNvPr descr="à¸à¸¥à¸à¸²à¸£à¸à¹à¸à¸«à¸²à¸£à¸¹à¸à¸ à¸²à¸à¸ªà¸³à¸«à¸£à¸±à¸ à¹à¸à¹à¸à¸à¸²à¸£à¸ à¸à¸²à¸£à¹à¸à¸¹à¸" id="205" name="Google Shape;20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638" y="4076700"/>
            <a:ext cx="1363662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ผลการค้นหารูปภาพสำหรับ เด็ก การ์ตูน" id="206" name="Google Shape;20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630" y="5365891"/>
            <a:ext cx="1714500" cy="1212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แจกฟรี ไฟล์รูป PNG การ์ตูนเด็กผู้หญิง สำหรับตกแต่งผลงาน - คลังสื่อการสอน" id="207" name="Google Shape;20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92074" y="1877358"/>
            <a:ext cx="948118" cy="948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รูปเด็กผู้ชาย PNG , ภาพตัดปะ Boy, เด็กผู้ชาย PNG , ชายภาพ PNG และ PSD  สำหรับดาวน์โหลดฟรี | การ์ตูน, ภาพตัดปะ, การออกแบบตัวละคร" id="208" name="Google Shape;208;p6"/>
          <p:cNvPicPr preferRelativeResize="0"/>
          <p:nvPr/>
        </p:nvPicPr>
        <p:blipFill rotWithShape="1">
          <a:blip r:embed="rId8">
            <a:alphaModFix/>
          </a:blip>
          <a:srcRect b="0" l="17121" r="10564" t="6760"/>
          <a:stretch/>
        </p:blipFill>
        <p:spPr>
          <a:xfrm>
            <a:off x="4071127" y="2377385"/>
            <a:ext cx="639795" cy="824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0150" y="850217"/>
            <a:ext cx="4476750" cy="58340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5" name="Google Shape;215;p7"/>
          <p:cNvGraphicFramePr/>
          <p:nvPr/>
        </p:nvGraphicFramePr>
        <p:xfrm>
          <a:off x="2024154" y="1241743"/>
          <a:ext cx="3279366" cy="2423795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16" name="Google Shape;216;p7"/>
          <p:cNvSpPr/>
          <p:nvPr/>
        </p:nvSpPr>
        <p:spPr>
          <a:xfrm>
            <a:off x="244475" y="788988"/>
            <a:ext cx="5564188" cy="2960687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สัดส่วนผู้ป่วยแยกเพศ</a:t>
            </a:r>
            <a:endParaRPr/>
          </a:p>
        </p:txBody>
      </p:sp>
      <p:sp>
        <p:nvSpPr>
          <p:cNvPr id="217" name="Google Shape;217;p7"/>
          <p:cNvSpPr/>
          <p:nvPr/>
        </p:nvSpPr>
        <p:spPr>
          <a:xfrm>
            <a:off x="6040438" y="776288"/>
            <a:ext cx="5962650" cy="5951537"/>
          </a:xfrm>
          <a:prstGeom prst="rect">
            <a:avLst/>
          </a:prstGeom>
          <a:noFill/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18" name="Google Shape;218;p7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fmla="val 0" name="adj1"/>
              <a:gd fmla="val 20018" name="adj2"/>
            </a:avLst>
          </a:prstGeom>
          <a:noFill/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19" name="Google Shape;219;p7"/>
          <p:cNvSpPr txBox="1"/>
          <p:nvPr>
            <p:ph type="title"/>
          </p:nvPr>
        </p:nvSpPr>
        <p:spPr>
          <a:xfrm>
            <a:off x="2208213" y="-61913"/>
            <a:ext cx="8229600" cy="873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000">
                <a:latin typeface="Sarabun"/>
                <a:ea typeface="Sarabun"/>
                <a:cs typeface="Sarabun"/>
                <a:sym typeface="Sarabun"/>
              </a:rPr>
              <a:t>ลำดับ 3 </a:t>
            </a:r>
            <a:r>
              <a:rPr b="1" lang="th-TH" sz="3600">
                <a:latin typeface="Sarabun"/>
                <a:ea typeface="Sarabun"/>
                <a:cs typeface="Sarabun"/>
                <a:sym typeface="Sarabun"/>
              </a:rPr>
              <a:t>ปอดบวม (Pneumonia)</a:t>
            </a:r>
            <a:endParaRPr b="1" sz="32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2570203" y="2443163"/>
            <a:ext cx="103187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69 คน</a:t>
            </a:r>
            <a:endParaRPr/>
          </a:p>
        </p:txBody>
      </p:sp>
      <p:sp>
        <p:nvSpPr>
          <p:cNvPr id="221" name="Google Shape;221;p7"/>
          <p:cNvSpPr txBox="1"/>
          <p:nvPr/>
        </p:nvSpPr>
        <p:spPr>
          <a:xfrm>
            <a:off x="3812132" y="2870813"/>
            <a:ext cx="9207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72 คน</a:t>
            </a:r>
            <a:endParaRPr/>
          </a:p>
        </p:txBody>
      </p:sp>
      <p:sp>
        <p:nvSpPr>
          <p:cNvPr id="222" name="Google Shape;222;p7"/>
          <p:cNvSpPr txBox="1"/>
          <p:nvPr/>
        </p:nvSpPr>
        <p:spPr>
          <a:xfrm>
            <a:off x="460375" y="1628775"/>
            <a:ext cx="198755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พบผู้ป่วย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หญิง </a:t>
            </a: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น้อยกว่า</a:t>
            </a: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ชาย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  : 1.04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9526122" y="1599499"/>
            <a:ext cx="11811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อ.น้ำหนาว</a:t>
            </a:r>
            <a:endParaRPr/>
          </a:p>
        </p:txBody>
      </p:sp>
      <p:sp>
        <p:nvSpPr>
          <p:cNvPr id="224" name="Google Shape;224;p7"/>
          <p:cNvSpPr txBox="1"/>
          <p:nvPr/>
        </p:nvSpPr>
        <p:spPr>
          <a:xfrm>
            <a:off x="8397875" y="1273402"/>
            <a:ext cx="10810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อ.หล่มเก่า</a:t>
            </a:r>
            <a:endParaRPr/>
          </a:p>
        </p:txBody>
      </p:sp>
      <p:sp>
        <p:nvSpPr>
          <p:cNvPr id="225" name="Google Shape;225;p7"/>
          <p:cNvSpPr txBox="1"/>
          <p:nvPr/>
        </p:nvSpPr>
        <p:spPr>
          <a:xfrm>
            <a:off x="8507413" y="2014538"/>
            <a:ext cx="10287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อ.หล่มสัก</a:t>
            </a:r>
            <a:endParaRPr/>
          </a:p>
        </p:txBody>
      </p:sp>
      <p:sp>
        <p:nvSpPr>
          <p:cNvPr id="226" name="Google Shape;226;p7"/>
          <p:cNvSpPr txBox="1"/>
          <p:nvPr/>
        </p:nvSpPr>
        <p:spPr>
          <a:xfrm>
            <a:off x="7785100" y="2565400"/>
            <a:ext cx="86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อ.เขาค้อ</a:t>
            </a:r>
            <a:endParaRPr/>
          </a:p>
        </p:txBody>
      </p:sp>
      <p:sp>
        <p:nvSpPr>
          <p:cNvPr id="227" name="Google Shape;227;p7"/>
          <p:cNvSpPr txBox="1"/>
          <p:nvPr/>
        </p:nvSpPr>
        <p:spPr>
          <a:xfrm>
            <a:off x="8216900" y="3284538"/>
            <a:ext cx="11525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อ.เมือง พช</a:t>
            </a:r>
            <a:endParaRPr b="1" sz="20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6954837" y="3140075"/>
            <a:ext cx="10461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อ.วังโป่ง</a:t>
            </a:r>
            <a:endParaRPr/>
          </a:p>
        </p:txBody>
      </p:sp>
      <p:sp>
        <p:nvSpPr>
          <p:cNvPr id="229" name="Google Shape;229;p7"/>
          <p:cNvSpPr txBox="1"/>
          <p:nvPr/>
        </p:nvSpPr>
        <p:spPr>
          <a:xfrm>
            <a:off x="6807665" y="3727450"/>
            <a:ext cx="10287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อ.ชนแดน</a:t>
            </a:r>
            <a:endParaRPr/>
          </a:p>
        </p:txBody>
      </p:sp>
      <p:sp>
        <p:nvSpPr>
          <p:cNvPr id="230" name="Google Shape;230;p7"/>
          <p:cNvSpPr txBox="1"/>
          <p:nvPr/>
        </p:nvSpPr>
        <p:spPr>
          <a:xfrm>
            <a:off x="8216900" y="4292600"/>
            <a:ext cx="86518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อ.หนองไผ่</a:t>
            </a:r>
            <a:endParaRPr/>
          </a:p>
        </p:txBody>
      </p:sp>
      <p:sp>
        <p:nvSpPr>
          <p:cNvPr id="231" name="Google Shape;231;p7"/>
          <p:cNvSpPr txBox="1"/>
          <p:nvPr/>
        </p:nvSpPr>
        <p:spPr>
          <a:xfrm>
            <a:off x="7569200" y="4868863"/>
            <a:ext cx="1008063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อ.บึงสามพัน</a:t>
            </a:r>
            <a:endParaRPr/>
          </a:p>
        </p:txBody>
      </p:sp>
      <p:sp>
        <p:nvSpPr>
          <p:cNvPr id="232" name="Google Shape;232;p7"/>
          <p:cNvSpPr txBox="1"/>
          <p:nvPr/>
        </p:nvSpPr>
        <p:spPr>
          <a:xfrm>
            <a:off x="8001000" y="5373688"/>
            <a:ext cx="1008063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อ.วิเชียรบุรี</a:t>
            </a:r>
            <a:endParaRPr/>
          </a:p>
        </p:txBody>
      </p:sp>
      <p:sp>
        <p:nvSpPr>
          <p:cNvPr id="233" name="Google Shape;233;p7"/>
          <p:cNvSpPr txBox="1"/>
          <p:nvPr/>
        </p:nvSpPr>
        <p:spPr>
          <a:xfrm>
            <a:off x="8088313" y="5955622"/>
            <a:ext cx="9937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อ.ศรีเทพ</a:t>
            </a:r>
            <a:endParaRPr/>
          </a:p>
        </p:txBody>
      </p:sp>
      <p:sp>
        <p:nvSpPr>
          <p:cNvPr id="234" name="Google Shape;234;p7"/>
          <p:cNvSpPr txBox="1"/>
          <p:nvPr/>
        </p:nvSpPr>
        <p:spPr>
          <a:xfrm>
            <a:off x="2690813" y="4124325"/>
            <a:ext cx="2687637" cy="954088"/>
          </a:xfrm>
          <a:prstGeom prst="rect">
            <a:avLst/>
          </a:prstGeom>
          <a:noFill/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ช่วงอายุที่ป่วยมากที่สุด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: อายุ 65 ปีขึ้นไป</a:t>
            </a:r>
            <a:endParaRPr/>
          </a:p>
        </p:txBody>
      </p:sp>
      <p:sp>
        <p:nvSpPr>
          <p:cNvPr id="235" name="Google Shape;235;p7"/>
          <p:cNvSpPr txBox="1"/>
          <p:nvPr/>
        </p:nvSpPr>
        <p:spPr>
          <a:xfrm>
            <a:off x="2690813" y="5557838"/>
            <a:ext cx="2687637" cy="954087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อาชีพที่ป่วยมากที่สุด </a:t>
            </a:r>
            <a:endParaRPr b="1"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: เด็กในปกครอง 59 ราย</a:t>
            </a:r>
            <a:endParaRPr/>
          </a:p>
        </p:txBody>
      </p:sp>
      <p:pic>
        <p:nvPicPr>
          <p:cNvPr descr="แจกฟรี ไฟล์รูป PNG การ์ตูนเด็กผู้หญิง สำหรับตกแต่งผลงาน - คลังสื่อการสอน" id="236" name="Google Shape;23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91762" y="1599499"/>
            <a:ext cx="948118" cy="948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รูปเด็กผู้ชาย PNG , ภาพตัดปะ Boy, เด็กผู้ชาย PNG , ชายภาพ PNG และ PSD  สำหรับดาวน์โหลดฟรี | การ์ตูน, ภาพตัดปะ, การออกแบบตัวละคร" id="237" name="Google Shape;237;p7"/>
          <p:cNvPicPr preferRelativeResize="0"/>
          <p:nvPr/>
        </p:nvPicPr>
        <p:blipFill rotWithShape="1">
          <a:blip r:embed="rId6">
            <a:alphaModFix/>
          </a:blip>
          <a:srcRect b="0" l="17121" r="10564" t="6760"/>
          <a:stretch/>
        </p:blipFill>
        <p:spPr>
          <a:xfrm>
            <a:off x="3848897" y="2014538"/>
            <a:ext cx="639795" cy="824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ฝันเห็นเด็ก ทำนายฝัน พร้อมส่องเลขเด็ด จะมีโชคหรือไม่" id="238" name="Google Shape;238;p7"/>
          <p:cNvPicPr preferRelativeResize="0"/>
          <p:nvPr/>
        </p:nvPicPr>
        <p:blipFill rotWithShape="1">
          <a:blip r:embed="rId7">
            <a:alphaModFix/>
          </a:blip>
          <a:srcRect b="0" l="18056" r="18649" t="0"/>
          <a:stretch/>
        </p:blipFill>
        <p:spPr>
          <a:xfrm>
            <a:off x="787563" y="5432425"/>
            <a:ext cx="1333173" cy="117716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7"/>
          <p:cNvSpPr/>
          <p:nvPr/>
        </p:nvSpPr>
        <p:spPr>
          <a:xfrm>
            <a:off x="9975850" y="3665538"/>
            <a:ext cx="1717675" cy="1573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22500"/>
                </a:moveTo>
                <a:lnTo>
                  <a:pt x="-20000" y="22500"/>
                </a:lnTo>
                <a:lnTo>
                  <a:pt x="-110302" y="97714"/>
                </a:lnTo>
              </a:path>
            </a:pathLst>
          </a:custGeom>
          <a:solidFill>
            <a:schemeClr val="lt1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อ.บึงสามพัน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มีอัตราป่วยสูงสุด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22.25 /แสน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(16 คน)</a:t>
            </a:r>
            <a:endParaRPr/>
          </a:p>
        </p:txBody>
      </p:sp>
      <p:pic>
        <p:nvPicPr>
          <p:cNvPr descr="ผลการค้นหารูปภาพสำหรับ ผู้สูงอายุ การ์ตูน" id="240" name="Google Shape;240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4933" y="3822489"/>
            <a:ext cx="1946748" cy="1533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" name="Google Shape;246;p8"/>
          <p:cNvGraphicFramePr/>
          <p:nvPr/>
        </p:nvGraphicFramePr>
        <p:xfrm>
          <a:off x="1894437" y="1331943"/>
          <a:ext cx="3243257" cy="2388639"/>
        </p:xfrm>
        <a:graphic>
          <a:graphicData uri="http://schemas.openxmlformats.org/drawingml/2006/chart">
            <c:chart r:id="rId3"/>
          </a:graphicData>
        </a:graphic>
      </p:graphicFrame>
      <p:pic>
        <p:nvPicPr>
          <p:cNvPr id="247" name="Google Shape;2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1016" y="811213"/>
            <a:ext cx="4345990" cy="599122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8"/>
          <p:cNvSpPr/>
          <p:nvPr/>
        </p:nvSpPr>
        <p:spPr>
          <a:xfrm>
            <a:off x="244475" y="788988"/>
            <a:ext cx="5564188" cy="2960687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สัดส่วนผู้ป่วยแยกเพศ</a:t>
            </a:r>
            <a:endParaRPr/>
          </a:p>
        </p:txBody>
      </p:sp>
      <p:sp>
        <p:nvSpPr>
          <p:cNvPr id="249" name="Google Shape;249;p8"/>
          <p:cNvSpPr/>
          <p:nvPr/>
        </p:nvSpPr>
        <p:spPr>
          <a:xfrm>
            <a:off x="6040438" y="776288"/>
            <a:ext cx="5962650" cy="6026151"/>
          </a:xfrm>
          <a:prstGeom prst="rect">
            <a:avLst/>
          </a:prstGeom>
          <a:noFill/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50" name="Google Shape;250;p8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fmla="val 0" name="adj1"/>
              <a:gd fmla="val 20018" name="adj2"/>
            </a:avLst>
          </a:prstGeom>
          <a:noFill/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51" name="Google Shape;251;p8"/>
          <p:cNvSpPr txBox="1"/>
          <p:nvPr>
            <p:ph type="title"/>
          </p:nvPr>
        </p:nvSpPr>
        <p:spPr>
          <a:xfrm>
            <a:off x="2208213" y="-6350"/>
            <a:ext cx="8229600" cy="873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000">
                <a:latin typeface="Sarabun"/>
                <a:ea typeface="Sarabun"/>
                <a:cs typeface="Sarabun"/>
                <a:sym typeface="Sarabun"/>
              </a:rPr>
              <a:t>ลำดับ 4 </a:t>
            </a:r>
            <a:r>
              <a:rPr lang="th-TH" sz="4000">
                <a:latin typeface="Sarabun"/>
                <a:ea typeface="Sarabun"/>
                <a:cs typeface="Sarabun"/>
                <a:sym typeface="Sarabun"/>
              </a:rPr>
              <a:t>อาหารเป็นพิษ Food Poisoning</a:t>
            </a:r>
            <a:endParaRPr sz="36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52" name="Google Shape;252;p8"/>
          <p:cNvSpPr txBox="1"/>
          <p:nvPr/>
        </p:nvSpPr>
        <p:spPr>
          <a:xfrm>
            <a:off x="2807493" y="2877561"/>
            <a:ext cx="814307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35 คน</a:t>
            </a:r>
            <a:endParaRPr/>
          </a:p>
        </p:txBody>
      </p:sp>
      <p:sp>
        <p:nvSpPr>
          <p:cNvPr id="253" name="Google Shape;253;p8"/>
          <p:cNvSpPr txBox="1"/>
          <p:nvPr/>
        </p:nvSpPr>
        <p:spPr>
          <a:xfrm>
            <a:off x="4484184" y="1854136"/>
            <a:ext cx="9207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16 คน</a:t>
            </a:r>
            <a:endParaRPr/>
          </a:p>
        </p:txBody>
      </p:sp>
      <p:sp>
        <p:nvSpPr>
          <p:cNvPr id="254" name="Google Shape;254;p8"/>
          <p:cNvSpPr txBox="1"/>
          <p:nvPr/>
        </p:nvSpPr>
        <p:spPr>
          <a:xfrm>
            <a:off x="392113" y="1616075"/>
            <a:ext cx="198755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พบผู้ป่วย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หญิง </a:t>
            </a: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มากกว่า</a:t>
            </a: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ชาย 2.19 : 1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55" name="Google Shape;255;p8"/>
          <p:cNvSpPr txBox="1"/>
          <p:nvPr/>
        </p:nvSpPr>
        <p:spPr>
          <a:xfrm>
            <a:off x="9586913" y="1601788"/>
            <a:ext cx="122396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อ.น้ำหนาว</a:t>
            </a:r>
            <a:endParaRPr/>
          </a:p>
        </p:txBody>
      </p:sp>
      <p:sp>
        <p:nvSpPr>
          <p:cNvPr id="256" name="Google Shape;256;p8"/>
          <p:cNvSpPr txBox="1"/>
          <p:nvPr/>
        </p:nvSpPr>
        <p:spPr>
          <a:xfrm>
            <a:off x="8451850" y="1131888"/>
            <a:ext cx="10810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อ.หล่มเก่า</a:t>
            </a:r>
            <a:endParaRPr/>
          </a:p>
        </p:txBody>
      </p:sp>
      <p:sp>
        <p:nvSpPr>
          <p:cNvPr id="257" name="Google Shape;257;p8"/>
          <p:cNvSpPr txBox="1"/>
          <p:nvPr/>
        </p:nvSpPr>
        <p:spPr>
          <a:xfrm>
            <a:off x="8866188" y="2133600"/>
            <a:ext cx="86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อ.หล่มสัก</a:t>
            </a:r>
            <a:endParaRPr/>
          </a:p>
        </p:txBody>
      </p:sp>
      <p:sp>
        <p:nvSpPr>
          <p:cNvPr id="258" name="Google Shape;258;p8"/>
          <p:cNvSpPr txBox="1"/>
          <p:nvPr/>
        </p:nvSpPr>
        <p:spPr>
          <a:xfrm>
            <a:off x="7366000" y="2565400"/>
            <a:ext cx="12827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อ.เขาค้อ</a:t>
            </a:r>
            <a:endParaRPr/>
          </a:p>
        </p:txBody>
      </p:sp>
      <p:sp>
        <p:nvSpPr>
          <p:cNvPr id="259" name="Google Shape;259;p8"/>
          <p:cNvSpPr txBox="1"/>
          <p:nvPr/>
        </p:nvSpPr>
        <p:spPr>
          <a:xfrm>
            <a:off x="8026400" y="3200400"/>
            <a:ext cx="13684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อ.เมือง พช</a:t>
            </a:r>
            <a:endParaRPr b="1" sz="20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60" name="Google Shape;260;p8"/>
          <p:cNvSpPr txBox="1"/>
          <p:nvPr/>
        </p:nvSpPr>
        <p:spPr>
          <a:xfrm>
            <a:off x="7065963" y="3284538"/>
            <a:ext cx="863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อ.วังโป่ง</a:t>
            </a:r>
            <a:endParaRPr/>
          </a:p>
        </p:txBody>
      </p:sp>
      <p:sp>
        <p:nvSpPr>
          <p:cNvPr id="261" name="Google Shape;261;p8"/>
          <p:cNvSpPr txBox="1"/>
          <p:nvPr/>
        </p:nvSpPr>
        <p:spPr>
          <a:xfrm>
            <a:off x="6838950" y="3719396"/>
            <a:ext cx="10231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อ.ชนแดน</a:t>
            </a:r>
            <a:endParaRPr/>
          </a:p>
        </p:txBody>
      </p:sp>
      <p:sp>
        <p:nvSpPr>
          <p:cNvPr id="262" name="Google Shape;262;p8"/>
          <p:cNvSpPr txBox="1"/>
          <p:nvPr/>
        </p:nvSpPr>
        <p:spPr>
          <a:xfrm>
            <a:off x="8216900" y="4292600"/>
            <a:ext cx="86518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อ.หนองไผ่</a:t>
            </a:r>
            <a:endParaRPr/>
          </a:p>
        </p:txBody>
      </p:sp>
      <p:sp>
        <p:nvSpPr>
          <p:cNvPr id="263" name="Google Shape;263;p8"/>
          <p:cNvSpPr txBox="1"/>
          <p:nvPr/>
        </p:nvSpPr>
        <p:spPr>
          <a:xfrm>
            <a:off x="7251700" y="4830706"/>
            <a:ext cx="1311275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อ.บึงสามพัน</a:t>
            </a:r>
            <a:endParaRPr/>
          </a:p>
        </p:txBody>
      </p:sp>
      <p:sp>
        <p:nvSpPr>
          <p:cNvPr id="264" name="Google Shape;264;p8"/>
          <p:cNvSpPr txBox="1"/>
          <p:nvPr/>
        </p:nvSpPr>
        <p:spPr>
          <a:xfrm>
            <a:off x="8001000" y="5373688"/>
            <a:ext cx="1008063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อ.เชียรบุรี</a:t>
            </a:r>
            <a:endParaRPr/>
          </a:p>
        </p:txBody>
      </p:sp>
      <p:sp>
        <p:nvSpPr>
          <p:cNvPr id="265" name="Google Shape;265;p8"/>
          <p:cNvSpPr txBox="1"/>
          <p:nvPr/>
        </p:nvSpPr>
        <p:spPr>
          <a:xfrm>
            <a:off x="8026400" y="5946775"/>
            <a:ext cx="107315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อ.ศรีเทพ</a:t>
            </a:r>
            <a:endParaRPr/>
          </a:p>
        </p:txBody>
      </p:sp>
      <p:sp>
        <p:nvSpPr>
          <p:cNvPr id="266" name="Google Shape;266;p8"/>
          <p:cNvSpPr txBox="1"/>
          <p:nvPr/>
        </p:nvSpPr>
        <p:spPr>
          <a:xfrm>
            <a:off x="2649538" y="5557838"/>
            <a:ext cx="2590800" cy="954107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อาชีพที่ป่วยมากที่สุด </a:t>
            </a:r>
            <a:endParaRPr b="1"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: นักเรียน 19 ราย</a:t>
            </a:r>
            <a:endParaRPr/>
          </a:p>
        </p:txBody>
      </p:sp>
      <p:sp>
        <p:nvSpPr>
          <p:cNvPr id="267" name="Google Shape;267;p8"/>
          <p:cNvSpPr txBox="1"/>
          <p:nvPr/>
        </p:nvSpPr>
        <p:spPr>
          <a:xfrm>
            <a:off x="2649538" y="4152900"/>
            <a:ext cx="2590800" cy="954088"/>
          </a:xfrm>
          <a:prstGeom prst="rect">
            <a:avLst/>
          </a:prstGeom>
          <a:noFill/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ช่วงอายุที่ป่วยมากที่สุด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: อายุ 10 – 14 ปี</a:t>
            </a:r>
            <a:endParaRPr/>
          </a:p>
        </p:txBody>
      </p:sp>
      <p:pic>
        <p:nvPicPr>
          <p:cNvPr descr="แจกฟรี ไฟล์รูป PNG การ์ตูนเด็กผู้หญิง สำหรับตกแต่งผลงาน - คลังสื่อการสอน" id="268" name="Google Shape;26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0835" y="2047712"/>
            <a:ext cx="948118" cy="948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รูปเด็กผู้ชาย PNG , ภาพตัดปะ Boy, เด็กผู้ชาย PNG , ชายภาพ PNG และ PSD  สำหรับดาวน์โหลดฟรี | การ์ตูน, ภาพตัดปะ, การออกแบบตัวละคร" id="269" name="Google Shape;269;p8"/>
          <p:cNvPicPr preferRelativeResize="0"/>
          <p:nvPr/>
        </p:nvPicPr>
        <p:blipFill rotWithShape="1">
          <a:blip r:embed="rId6">
            <a:alphaModFix/>
          </a:blip>
          <a:srcRect b="0" l="17121" r="10564" t="6760"/>
          <a:stretch/>
        </p:blipFill>
        <p:spPr>
          <a:xfrm>
            <a:off x="3774045" y="1533196"/>
            <a:ext cx="639795" cy="82493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8"/>
          <p:cNvSpPr/>
          <p:nvPr/>
        </p:nvSpPr>
        <p:spPr>
          <a:xfrm>
            <a:off x="9975850" y="3665538"/>
            <a:ext cx="1717675" cy="1573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22500"/>
                </a:moveTo>
                <a:lnTo>
                  <a:pt x="-20000" y="22500"/>
                </a:lnTo>
                <a:lnTo>
                  <a:pt x="-61630" y="-11226"/>
                </a:lnTo>
              </a:path>
            </a:pathLst>
          </a:custGeom>
          <a:solidFill>
            <a:schemeClr val="lt1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อ.เมือง พช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มีอัตราป่วยสูงสุด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10.45 /แสน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(22 คน)</a:t>
            </a:r>
            <a:endParaRPr/>
          </a:p>
        </p:txBody>
      </p:sp>
      <p:pic>
        <p:nvPicPr>
          <p:cNvPr descr="รูปการ์ตูนนักเรียน Png" id="271" name="Google Shape;271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4542" y="5359739"/>
            <a:ext cx="1629708" cy="1337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นิยาย สื่อรักรอยร้าว : Dek-D.com - Writer" id="272" name="Google Shape;27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7151" y="3922977"/>
            <a:ext cx="1758420" cy="147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7447" y="855683"/>
            <a:ext cx="3953974" cy="584236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"/>
          <p:cNvSpPr/>
          <p:nvPr/>
        </p:nvSpPr>
        <p:spPr>
          <a:xfrm>
            <a:off x="9865518" y="3264350"/>
            <a:ext cx="1716088" cy="1558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22500"/>
                </a:moveTo>
                <a:lnTo>
                  <a:pt x="-20000" y="22500"/>
                </a:lnTo>
                <a:lnTo>
                  <a:pt x="-73498" y="89218"/>
                </a:lnTo>
              </a:path>
            </a:pathLst>
          </a:custGeom>
          <a:solidFill>
            <a:schemeClr val="lt1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อ.หนองไผ่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มีอัตราป่วยสูงสุด</a:t>
            </a:r>
            <a:endParaRPr sz="2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11.54 /แสน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(13 คน)</a:t>
            </a:r>
            <a:endParaRPr/>
          </a:p>
        </p:txBody>
      </p:sp>
      <p:graphicFrame>
        <p:nvGraphicFramePr>
          <p:cNvPr id="280" name="Google Shape;280;p9"/>
          <p:cNvGraphicFramePr/>
          <p:nvPr/>
        </p:nvGraphicFramePr>
        <p:xfrm>
          <a:off x="1817118" y="1262592"/>
          <a:ext cx="3464536" cy="253855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81" name="Google Shape;281;p9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fmla="val 0" name="adj1"/>
              <a:gd fmla="val 20018" name="adj2"/>
            </a:avLst>
          </a:prstGeom>
          <a:noFill/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82" name="Google Shape;282;p9"/>
          <p:cNvSpPr/>
          <p:nvPr/>
        </p:nvSpPr>
        <p:spPr>
          <a:xfrm>
            <a:off x="244475" y="788988"/>
            <a:ext cx="5564188" cy="2960687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สัดส่วนผู้ป่วยแยกเพศ</a:t>
            </a:r>
            <a:endParaRPr/>
          </a:p>
        </p:txBody>
      </p:sp>
      <p:sp>
        <p:nvSpPr>
          <p:cNvPr id="283" name="Google Shape;283;p9"/>
          <p:cNvSpPr/>
          <p:nvPr/>
        </p:nvSpPr>
        <p:spPr>
          <a:xfrm>
            <a:off x="6040438" y="776288"/>
            <a:ext cx="5962650" cy="6026151"/>
          </a:xfrm>
          <a:prstGeom prst="rect">
            <a:avLst/>
          </a:prstGeom>
          <a:noFill/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84" name="Google Shape;284;p9"/>
          <p:cNvSpPr txBox="1"/>
          <p:nvPr>
            <p:ph type="title"/>
          </p:nvPr>
        </p:nvSpPr>
        <p:spPr>
          <a:xfrm>
            <a:off x="2208213" y="-18368"/>
            <a:ext cx="8229600" cy="873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000">
                <a:latin typeface="Sarabun"/>
                <a:ea typeface="Sarabun"/>
                <a:cs typeface="Sarabun"/>
                <a:sym typeface="Sarabun"/>
              </a:rPr>
              <a:t>ลำดับ 5 ไข้หวัดใหญ่ Influenza</a:t>
            </a:r>
            <a:endParaRPr b="1" sz="36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85" name="Google Shape;285;p9"/>
          <p:cNvSpPr txBox="1"/>
          <p:nvPr/>
        </p:nvSpPr>
        <p:spPr>
          <a:xfrm>
            <a:off x="2690813" y="1948360"/>
            <a:ext cx="10334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25 คน</a:t>
            </a:r>
            <a:endParaRPr/>
          </a:p>
        </p:txBody>
      </p:sp>
      <p:sp>
        <p:nvSpPr>
          <p:cNvPr id="286" name="Google Shape;286;p9"/>
          <p:cNvSpPr txBox="1"/>
          <p:nvPr/>
        </p:nvSpPr>
        <p:spPr>
          <a:xfrm>
            <a:off x="3835459" y="2455714"/>
            <a:ext cx="1213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17 คน</a:t>
            </a:r>
            <a:endParaRPr/>
          </a:p>
        </p:txBody>
      </p:sp>
      <p:sp>
        <p:nvSpPr>
          <p:cNvPr id="287" name="Google Shape;287;p9"/>
          <p:cNvSpPr txBox="1"/>
          <p:nvPr/>
        </p:nvSpPr>
        <p:spPr>
          <a:xfrm>
            <a:off x="273050" y="1652076"/>
            <a:ext cx="2341562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พบผู้ป่วย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หญิง </a:t>
            </a: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มากกว่า</a:t>
            </a: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ชาย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1.47 : 1</a:t>
            </a:r>
            <a:endParaRPr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88" name="Google Shape;288;p9"/>
          <p:cNvSpPr txBox="1"/>
          <p:nvPr/>
        </p:nvSpPr>
        <p:spPr>
          <a:xfrm>
            <a:off x="9639300" y="1524000"/>
            <a:ext cx="11223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อ.น้ำหนาว</a:t>
            </a:r>
            <a:endParaRPr/>
          </a:p>
        </p:txBody>
      </p:sp>
      <p:sp>
        <p:nvSpPr>
          <p:cNvPr id="289" name="Google Shape;289;p9"/>
          <p:cNvSpPr txBox="1"/>
          <p:nvPr/>
        </p:nvSpPr>
        <p:spPr>
          <a:xfrm>
            <a:off x="8505825" y="1179513"/>
            <a:ext cx="1079500" cy="40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อ.หล่มเก่า</a:t>
            </a:r>
            <a:endParaRPr/>
          </a:p>
        </p:txBody>
      </p:sp>
      <p:sp>
        <p:nvSpPr>
          <p:cNvPr id="290" name="Google Shape;290;p9"/>
          <p:cNvSpPr txBox="1"/>
          <p:nvPr/>
        </p:nvSpPr>
        <p:spPr>
          <a:xfrm>
            <a:off x="8866188" y="2133600"/>
            <a:ext cx="86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อ.หล่มสัก</a:t>
            </a:r>
            <a:endParaRPr/>
          </a:p>
        </p:txBody>
      </p:sp>
      <p:sp>
        <p:nvSpPr>
          <p:cNvPr id="291" name="Google Shape;291;p9"/>
          <p:cNvSpPr txBox="1"/>
          <p:nvPr/>
        </p:nvSpPr>
        <p:spPr>
          <a:xfrm>
            <a:off x="7556499" y="2506850"/>
            <a:ext cx="8636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อ.เขาค้อ</a:t>
            </a:r>
            <a:endParaRPr/>
          </a:p>
        </p:txBody>
      </p:sp>
      <p:sp>
        <p:nvSpPr>
          <p:cNvPr id="292" name="Google Shape;292;p9"/>
          <p:cNvSpPr txBox="1"/>
          <p:nvPr/>
        </p:nvSpPr>
        <p:spPr>
          <a:xfrm>
            <a:off x="8024813" y="3175000"/>
            <a:ext cx="14795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อ.เมือง พช</a:t>
            </a:r>
            <a:endParaRPr b="1" sz="2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93" name="Google Shape;293;p9"/>
          <p:cNvSpPr txBox="1"/>
          <p:nvPr/>
        </p:nvSpPr>
        <p:spPr>
          <a:xfrm>
            <a:off x="7065963" y="3284538"/>
            <a:ext cx="863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อ.วังโป่ง</a:t>
            </a:r>
            <a:endParaRPr/>
          </a:p>
        </p:txBody>
      </p:sp>
      <p:sp>
        <p:nvSpPr>
          <p:cNvPr id="294" name="Google Shape;294;p9"/>
          <p:cNvSpPr txBox="1"/>
          <p:nvPr/>
        </p:nvSpPr>
        <p:spPr>
          <a:xfrm>
            <a:off x="6829323" y="3919783"/>
            <a:ext cx="86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อ.ชนแดน</a:t>
            </a:r>
            <a:endParaRPr/>
          </a:p>
        </p:txBody>
      </p:sp>
      <p:sp>
        <p:nvSpPr>
          <p:cNvPr id="295" name="Google Shape;295;p9"/>
          <p:cNvSpPr txBox="1"/>
          <p:nvPr/>
        </p:nvSpPr>
        <p:spPr>
          <a:xfrm>
            <a:off x="7989888" y="4281488"/>
            <a:ext cx="105727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อ.หนองไผ่</a:t>
            </a:r>
            <a:endParaRPr/>
          </a:p>
        </p:txBody>
      </p:sp>
      <p:sp>
        <p:nvSpPr>
          <p:cNvPr id="296" name="Google Shape;296;p9"/>
          <p:cNvSpPr txBox="1"/>
          <p:nvPr/>
        </p:nvSpPr>
        <p:spPr>
          <a:xfrm>
            <a:off x="7569200" y="4868863"/>
            <a:ext cx="1008063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อ.บึงสามพัน</a:t>
            </a:r>
            <a:endParaRPr/>
          </a:p>
        </p:txBody>
      </p:sp>
      <p:sp>
        <p:nvSpPr>
          <p:cNvPr id="297" name="Google Shape;297;p9"/>
          <p:cNvSpPr txBox="1"/>
          <p:nvPr/>
        </p:nvSpPr>
        <p:spPr>
          <a:xfrm>
            <a:off x="7609114" y="5373688"/>
            <a:ext cx="13999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อ.วิเชียรบุรี</a:t>
            </a:r>
            <a:endParaRPr/>
          </a:p>
        </p:txBody>
      </p:sp>
      <p:sp>
        <p:nvSpPr>
          <p:cNvPr id="298" name="Google Shape;298;p9"/>
          <p:cNvSpPr txBox="1"/>
          <p:nvPr/>
        </p:nvSpPr>
        <p:spPr>
          <a:xfrm>
            <a:off x="8084457" y="6006082"/>
            <a:ext cx="112621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อ.ศรีเทพ</a:t>
            </a:r>
            <a:endParaRPr/>
          </a:p>
        </p:txBody>
      </p:sp>
      <p:sp>
        <p:nvSpPr>
          <p:cNvPr id="299" name="Google Shape;299;p9"/>
          <p:cNvSpPr txBox="1"/>
          <p:nvPr/>
        </p:nvSpPr>
        <p:spPr>
          <a:xfrm>
            <a:off x="2690813" y="4124325"/>
            <a:ext cx="2687637" cy="954088"/>
          </a:xfrm>
          <a:prstGeom prst="rect">
            <a:avLst/>
          </a:prstGeom>
          <a:noFill/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ช่วงอายุที่ป่วยมากที่สุด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: อายุ 10 – 14 ปี</a:t>
            </a:r>
            <a:endParaRPr/>
          </a:p>
        </p:txBody>
      </p:sp>
      <p:sp>
        <p:nvSpPr>
          <p:cNvPr id="300" name="Google Shape;300;p9"/>
          <p:cNvSpPr txBox="1"/>
          <p:nvPr/>
        </p:nvSpPr>
        <p:spPr>
          <a:xfrm>
            <a:off x="2690813" y="5557838"/>
            <a:ext cx="2687637" cy="954087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อาชีพที่ป่วยมากที่สุด </a:t>
            </a:r>
            <a:endParaRPr b="1" sz="28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: เด็กในปกครอง 21 ราย</a:t>
            </a:r>
            <a:endParaRPr/>
          </a:p>
        </p:txBody>
      </p:sp>
      <p:pic>
        <p:nvPicPr>
          <p:cNvPr descr="แจกฟรี ไฟล์รูป PNG การ์ตูนเด็กผู้หญิง สำหรับตกแต่งผลงาน - คลังสื่อการสอน" id="301" name="Google Shape;30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89366" y="2410322"/>
            <a:ext cx="948118" cy="948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รูปเด็กผู้ชาย PNG , ภาพตัดปะ Boy, เด็กผู้ชาย PNG , ชายภาพ PNG และ PSD  สำหรับดาวน์โหลดฟรี | การ์ตูน, ภาพตัดปะ, การออกแบบตัวละคร" id="302" name="Google Shape;302;p9"/>
          <p:cNvPicPr preferRelativeResize="0"/>
          <p:nvPr/>
        </p:nvPicPr>
        <p:blipFill rotWithShape="1">
          <a:blip r:embed="rId6">
            <a:alphaModFix/>
          </a:blip>
          <a:srcRect b="0" l="17121" r="10564" t="6760"/>
          <a:stretch/>
        </p:blipFill>
        <p:spPr>
          <a:xfrm>
            <a:off x="3724275" y="1583949"/>
            <a:ext cx="639795" cy="824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รูปการ์ตูนนักเรียน Png" id="303" name="Google Shape;30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0392" y="5381256"/>
            <a:ext cx="1744333" cy="1307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สำนักงานคณะกรรมการกำกับและส่งเสริมการประกอบธุรกิจประกันภัย | วัยรุ่น" id="304" name="Google Shape;304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0394" y="4018458"/>
            <a:ext cx="1600421" cy="128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2018-08-07T02:28:55Z</dcterms:created>
  <dc:creator>User</dc:creator>
</cp:coreProperties>
</file>