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Sarabun"/>
      <p:regular r:id="rId12"/>
      <p:bold r:id="rId13"/>
      <p:italic r:id="rId14"/>
      <p:boldItalic r:id="rId15"/>
    </p:embeddedFont>
    <p:embeddedFont>
      <p:font typeface="Tahoma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gj/00AeCYh47jITb2wDlEszk9F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Sarabun-bold.fntdata"/><Relationship Id="rId12" Type="http://schemas.openxmlformats.org/officeDocument/2006/relationships/font" Target="fonts/Sarabun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Sarabun-boldItalic.fntdata"/><Relationship Id="rId14" Type="http://schemas.openxmlformats.org/officeDocument/2006/relationships/font" Target="fonts/Sarabun-italic.fntdata"/><Relationship Id="rId17" Type="http://schemas.openxmlformats.org/officeDocument/2006/relationships/font" Target="fonts/Tahoma-bold.fntdata"/><Relationship Id="rId16" Type="http://schemas.openxmlformats.org/officeDocument/2006/relationships/font" Target="fonts/Tahoma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ว่างเปล่า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ชื่อและคำอธิบาย">
  <p:cSld name="ชื่อและคำอธิบาย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1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คำอ้างอิงพร้อมคำอธิบาย">
  <p:cSld name="คำอ้างอิงพร้อมคำอธิบาย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1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  <p:sp>
        <p:nvSpPr>
          <p:cNvPr id="103" name="Google Shape;103;p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นามบัตร">
  <p:cSld name="นามบัตร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2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นามบัตรอ้างอิง">
  <p:cSld name="นามบัตรอ้างอิง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2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  <p:sp>
        <p:nvSpPr>
          <p:cNvPr id="118" name="Google Shape;118;p21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จริง หรือ เท็จ">
  <p:cSld name="จริง หรือ เท็จ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2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ชื่อเรื่องและข้อความแนวตั้ง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0" name="Google Shape;130;p2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ข้อความและชื่อเรื่องแนวตั้ง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4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6" name="Google Shape;136;p2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สไลด์ชื่อเรื่อง" showMasterSp="0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0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10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" name="Google Shape;29;p10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" name="Google Shape;30;p10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31" name="Google Shape;31;p10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10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0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4" name="Google Shape;34;p10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5" name="Google Shape;35;p10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6" name="Google Shape;36;p1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0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" name="Google Shape;38;p10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1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ชื่อเรื่องและเนื้อหา" type="obj">
  <p:cSld name="OBJEC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ส่วนหัวของส่วน" type="secHead">
  <p:cSld name="SECTION_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เนื้อหา 2 ส่วน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การเปรียบเทียบ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5" name="Google Shape;65;p14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7" name="Google Shape;67;p14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เฉพาะชื่อเรื่อง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เนื้อหาพร้อมคำอธิบายภาพ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0" name="Google Shape;80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รูปภาพพร้อมคำอธิบายภาพ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7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7" name="Google Shape;87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8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8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8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8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8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8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/>
          <p:nvPr/>
        </p:nvSpPr>
        <p:spPr>
          <a:xfrm>
            <a:off x="1904788" y="1554671"/>
            <a:ext cx="836799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h-TH" sz="4000" u="none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การขับเคลื่อนโครงการเพชรบูรณ์พอเพียง </a:t>
            </a:r>
            <a:endParaRPr b="1" i="0" sz="40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h-TH" sz="4000" u="none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สร้างความมั่นคงด้านสุขภาพโดยทีม 3 หมอ เคาะประตูบ้าน</a:t>
            </a:r>
            <a:endParaRPr b="1" i="0" sz="40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144" name="Google Shape;144;p1"/>
          <p:cNvPicPr preferRelativeResize="0"/>
          <p:nvPr/>
        </p:nvPicPr>
        <p:blipFill rotWithShape="1">
          <a:blip r:embed="rId3">
            <a:alphaModFix/>
          </a:blip>
          <a:srcRect b="529" l="0" r="0" t="0"/>
          <a:stretch/>
        </p:blipFill>
        <p:spPr>
          <a:xfrm>
            <a:off x="3044623" y="4257969"/>
            <a:ext cx="5936494" cy="260003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"/>
          <p:cNvSpPr/>
          <p:nvPr/>
        </p:nvSpPr>
        <p:spPr>
          <a:xfrm>
            <a:off x="1830248" y="2899392"/>
            <a:ext cx="850264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h-TH" sz="4000" u="none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และโครงการพัฒนาจังหวัด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h-TH" sz="4000" u="none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“ครอบครัวมั่นคง สังคมสุขภาพดี” ปีงบประมาณ พ.ศ. 2566</a:t>
            </a:r>
            <a:endParaRPr b="1" i="0" sz="40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146" name="Google Shape;14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500" y="104519"/>
            <a:ext cx="2107290" cy="211187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"/>
          <p:cNvSpPr/>
          <p:nvPr/>
        </p:nvSpPr>
        <p:spPr>
          <a:xfrm>
            <a:off x="1" y="5943600"/>
            <a:ext cx="3158836" cy="914400"/>
          </a:xfrm>
          <a:prstGeom prst="round1Rect">
            <a:avLst>
              <a:gd fmla="val 16667" name="adj"/>
            </a:avLst>
          </a:prstGeom>
          <a:solidFill>
            <a:srgbClr val="1175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8" name="Google Shape;148;p1"/>
          <p:cNvSpPr/>
          <p:nvPr/>
        </p:nvSpPr>
        <p:spPr>
          <a:xfrm>
            <a:off x="-55420" y="6053429"/>
            <a:ext cx="3272050" cy="694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h-TH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กลุ่มงานพัฒนายุทธศาสตร์สาธารณสุข</a:t>
            </a:r>
            <a:endParaRPr b="1" i="0" sz="1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h-TH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สำนักงานสาธารณสุขจังหวัดเพชรบูรณ์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13855"/>
            <a:ext cx="12192000" cy="493794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"/>
          <p:cNvSpPr/>
          <p:nvPr/>
        </p:nvSpPr>
        <p:spPr>
          <a:xfrm>
            <a:off x="-1" y="4924089"/>
            <a:ext cx="12192001" cy="19339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5" name="Google Shape;155;p2"/>
          <p:cNvSpPr txBox="1"/>
          <p:nvPr/>
        </p:nvSpPr>
        <p:spPr>
          <a:xfrm>
            <a:off x="484909" y="4924089"/>
            <a:ext cx="1141614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h-TH" sz="2400" u="none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	ผู้ว่าราชการจังหวัดเพชรบูรณ์ ประกาศวาระจังหวัดเพชรบูรณ์ โครงการเพชรบูรณ์พอเพียง ระยะที่ 3 “คนเพชรบูรณ์ไม่ทิ้งใครไว้ข้างหลัง” ประจำปีงบประมาณ พ.ศ. 2566 เพื่อมุ่งเป้าหมายให้ประชาชน กินอิ่ม นอนอุ่น ทุนดี ชีวีพร้อม โดยการสร้างความมั่นคง 5 ด้าน อาหาร          ที่อยู่อาศัย รายได้ </a:t>
            </a:r>
            <a:r>
              <a:rPr b="0" i="0" lang="th-TH" sz="2400" u="none" cap="none" strike="noStrike">
                <a:solidFill>
                  <a:srgbClr val="0070C0"/>
                </a:solidFill>
                <a:latin typeface="Sarabun"/>
                <a:ea typeface="Sarabun"/>
                <a:cs typeface="Sarabun"/>
                <a:sym typeface="Sarabun"/>
              </a:rPr>
              <a:t>สุขภาพ</a:t>
            </a:r>
            <a:r>
              <a:rPr b="0" i="0" lang="th-TH" sz="2400" u="none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และสังคม โดยขับเคลื่อนการบูรณาการความร่วมมือหน่วยงาน ส่วนราชการภายในจังหวัด และภาคีทุกภาคส่วน กำหนดดำเนินโครงการ ระยะที่ 1 ในปีงบประมาณ พ.ศ. 2564 ระยะที่ 2 ในปีงบประมาณ พ.ศ. 2565 และระยะที่ 3 ปีงบประมาณ พ.ศ. 2566  </a:t>
            </a:r>
            <a:endParaRPr b="0" i="0" sz="24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0109"/>
            <a:ext cx="10543309" cy="4749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2335"/>
            <a:ext cx="11545300" cy="651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 txBox="1"/>
          <p:nvPr/>
        </p:nvSpPr>
        <p:spPr>
          <a:xfrm>
            <a:off x="138546" y="243661"/>
            <a:ext cx="868679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h-TH" sz="2800" u="none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กลุ่มเป้าหมาย ครัวเรือนตกเกณฑ์ TPMAP มิติด้านสุขภาพ ณ 30 กันยายน 2565</a:t>
            </a:r>
            <a:endParaRPr b="1" i="0" sz="28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171" name="Google Shape;17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6149"/>
            <a:ext cx="12192000" cy="424358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5"/>
          <p:cNvSpPr/>
          <p:nvPr/>
        </p:nvSpPr>
        <p:spPr>
          <a:xfrm>
            <a:off x="554181" y="850005"/>
            <a:ext cx="1163783" cy="1837774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4807528" y="824703"/>
            <a:ext cx="1066800" cy="1837774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10099965" y="824703"/>
            <a:ext cx="1066800" cy="1837774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5" name="Google Shape;175;p5"/>
          <p:cNvSpPr txBox="1"/>
          <p:nvPr/>
        </p:nvSpPr>
        <p:spPr>
          <a:xfrm>
            <a:off x="346364" y="5135523"/>
            <a:ext cx="9989127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h-TH" sz="2800" u="none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กลุ่มเป้าหมาย โครงการพัฒนาจังหวัด“ครอบครัวมั่นคง สังคมสุขภาพดี” ปีงบประมาณ พ.ศ. 2566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h-TH" sz="2400" u="none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คัดเลือกครอบครัวกลุ่มเป้าหมาย </a:t>
            </a:r>
            <a:r>
              <a:rPr b="1" i="0" lang="th-TH" sz="2400" u="sng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จังหวัดละ 2 อำเภอ </a:t>
            </a:r>
            <a:r>
              <a:rPr b="1" i="0" lang="th-TH" sz="2400" u="none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ในเขตเมืองและเขตชนบท อำเภอละ 1 ตำบลๆ ละ 10 ครอบครัว เป็นอย่างน้อย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h-TH" sz="2400" u="none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	เขตเมือง ได้แต่ อ.เมืองเพชรบูรณ์ เขตชนบท ได้แก่ อ.ชนแดน หรือ อ.วังโป่ง</a:t>
            </a:r>
            <a:endParaRPr b="1" i="0" sz="2400" u="none" cap="none" strike="noStrike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76" name="Google Shape;176;p5"/>
          <p:cNvSpPr txBox="1"/>
          <p:nvPr/>
        </p:nvSpPr>
        <p:spPr>
          <a:xfrm>
            <a:off x="8468592" y="2957941"/>
            <a:ext cx="326274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h-TH" sz="2800" u="none" cap="none" strike="noStrike">
                <a:solidFill>
                  <a:srgbClr val="002060"/>
                </a:solidFill>
                <a:latin typeface="Sarabun"/>
                <a:ea typeface="Sarabun"/>
                <a:cs typeface="Sarabun"/>
                <a:sym typeface="Sarabun"/>
              </a:rPr>
              <a:t>จำนวนทั้งสิ้น 464 ครัวเรือน</a:t>
            </a:r>
            <a:endParaRPr sz="18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/>
          <p:nvPr/>
        </p:nvSpPr>
        <p:spPr>
          <a:xfrm>
            <a:off x="3172690" y="528793"/>
            <a:ext cx="584661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3200">
                <a:solidFill>
                  <a:srgbClr val="C00000"/>
                </a:solidFill>
                <a:latin typeface="Sarabun"/>
                <a:ea typeface="Sarabun"/>
                <a:cs typeface="Sarabun"/>
                <a:sym typeface="Sarabun"/>
              </a:rPr>
              <a:t>ตัวอย่างกลุ่มเป้าหมาย ครัวเรือนตกเกณฑ์ TPMAP</a:t>
            </a:r>
            <a:endParaRPr/>
          </a:p>
        </p:txBody>
      </p:sp>
      <p:pic>
        <p:nvPicPr>
          <p:cNvPr id="182" name="Google Shape;18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60065"/>
            <a:ext cx="12192000" cy="4858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 txBox="1"/>
          <p:nvPr/>
        </p:nvSpPr>
        <p:spPr>
          <a:xfrm>
            <a:off x="1177632" y="241249"/>
            <a:ext cx="793865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32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Timeline การดำเนินงาน สสจ.เพชรบูรณ์</a:t>
            </a:r>
            <a:endParaRPr b="1" sz="32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88" name="Google Shape;188;p7"/>
          <p:cNvSpPr txBox="1"/>
          <p:nvPr/>
        </p:nvSpPr>
        <p:spPr>
          <a:xfrm>
            <a:off x="83125" y="1238773"/>
            <a:ext cx="2563091" cy="461665"/>
          </a:xfrm>
          <a:prstGeom prst="rect">
            <a:avLst/>
          </a:prstGeom>
          <a:solidFill>
            <a:srgbClr val="BFE47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มีนาคม 2566</a:t>
            </a:r>
            <a:endParaRPr b="1" sz="24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89" name="Google Shape;189;p7"/>
          <p:cNvSpPr txBox="1"/>
          <p:nvPr/>
        </p:nvSpPr>
        <p:spPr>
          <a:xfrm>
            <a:off x="83124" y="1862227"/>
            <a:ext cx="256309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ประชุมชี้แจงแนวทางการดำเนินงานแก่ผู้รับผิดชอบงานระดับอำเภอ</a:t>
            </a:r>
            <a:endParaRPr b="1" sz="24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cxnSp>
        <p:nvCxnSpPr>
          <p:cNvPr id="190" name="Google Shape;190;p7"/>
          <p:cNvCxnSpPr/>
          <p:nvPr/>
        </p:nvCxnSpPr>
        <p:spPr>
          <a:xfrm>
            <a:off x="207815" y="3186539"/>
            <a:ext cx="2410690" cy="0"/>
          </a:xfrm>
          <a:prstGeom prst="straightConnector1">
            <a:avLst/>
          </a:prstGeom>
          <a:noFill/>
          <a:ln cap="rnd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34901"/>
              </a:srgbClr>
            </a:outerShdw>
          </a:effectLst>
        </p:spPr>
      </p:cxnSp>
      <p:sp>
        <p:nvSpPr>
          <p:cNvPr id="191" name="Google Shape;191;p7"/>
          <p:cNvSpPr/>
          <p:nvPr/>
        </p:nvSpPr>
        <p:spPr>
          <a:xfrm>
            <a:off x="1177636" y="3075703"/>
            <a:ext cx="235529" cy="2078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92" name="Google Shape;192;p7"/>
          <p:cNvCxnSpPr>
            <a:stCxn id="191" idx="5"/>
            <a:endCxn id="193" idx="5"/>
          </p:cNvCxnSpPr>
          <p:nvPr/>
        </p:nvCxnSpPr>
        <p:spPr>
          <a:xfrm>
            <a:off x="1378673" y="3253084"/>
            <a:ext cx="2493900" cy="1130700"/>
          </a:xfrm>
          <a:prstGeom prst="straightConnector1">
            <a:avLst/>
          </a:prstGeom>
          <a:noFill/>
          <a:ln cap="rnd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34901"/>
              </a:srgbClr>
            </a:outerShdw>
          </a:effectLst>
        </p:spPr>
      </p:cxnSp>
      <p:sp>
        <p:nvSpPr>
          <p:cNvPr id="194" name="Google Shape;194;p7"/>
          <p:cNvSpPr txBox="1"/>
          <p:nvPr/>
        </p:nvSpPr>
        <p:spPr>
          <a:xfrm>
            <a:off x="2507677" y="4411697"/>
            <a:ext cx="2563091" cy="4616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40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เมษายน 2566</a:t>
            </a:r>
            <a:endParaRPr b="1" sz="2400">
              <a:solidFill>
                <a:schemeClr val="lt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93" name="Google Shape;193;p7"/>
          <p:cNvSpPr/>
          <p:nvPr/>
        </p:nvSpPr>
        <p:spPr>
          <a:xfrm>
            <a:off x="3671457" y="4206319"/>
            <a:ext cx="235529" cy="20781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5" name="Google Shape;195;p7"/>
          <p:cNvSpPr txBox="1"/>
          <p:nvPr/>
        </p:nvSpPr>
        <p:spPr>
          <a:xfrm>
            <a:off x="2507677" y="5022000"/>
            <a:ext cx="256309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พื้นที่จัดทำแผนการดำเนินงานตามเป้าหมายครัวเรือนที่รับผิดชอบ</a:t>
            </a:r>
            <a:endParaRPr b="1" sz="24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cxnSp>
        <p:nvCxnSpPr>
          <p:cNvPr id="196" name="Google Shape;196;p7"/>
          <p:cNvCxnSpPr/>
          <p:nvPr/>
        </p:nvCxnSpPr>
        <p:spPr>
          <a:xfrm>
            <a:off x="2611053" y="6233080"/>
            <a:ext cx="2410690" cy="0"/>
          </a:xfrm>
          <a:prstGeom prst="straightConnector1">
            <a:avLst/>
          </a:prstGeom>
          <a:noFill/>
          <a:ln cap="rnd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197" name="Google Shape;197;p7"/>
          <p:cNvCxnSpPr/>
          <p:nvPr/>
        </p:nvCxnSpPr>
        <p:spPr>
          <a:xfrm flipH="1" rot="10800000">
            <a:off x="3872494" y="3234452"/>
            <a:ext cx="2493803" cy="1047032"/>
          </a:xfrm>
          <a:prstGeom prst="straightConnector1">
            <a:avLst/>
          </a:prstGeom>
          <a:noFill/>
          <a:ln cap="rnd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34901"/>
              </a:srgbClr>
            </a:outerShdw>
          </a:effectLst>
        </p:spPr>
      </p:cxnSp>
      <p:pic>
        <p:nvPicPr>
          <p:cNvPr id="198" name="Google Shape;19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9807" y="1648484"/>
            <a:ext cx="2381936" cy="150191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7"/>
          <p:cNvSpPr txBox="1"/>
          <p:nvPr/>
        </p:nvSpPr>
        <p:spPr>
          <a:xfrm>
            <a:off x="5028151" y="1238772"/>
            <a:ext cx="2563091" cy="461665"/>
          </a:xfrm>
          <a:prstGeom prst="rect">
            <a:avLst/>
          </a:prstGeom>
          <a:solidFill>
            <a:srgbClr val="EB756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เมษายน – กรกฎาคม 2566</a:t>
            </a:r>
            <a:endParaRPr b="1" sz="24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00" name="Google Shape;200;p7"/>
          <p:cNvSpPr txBox="1"/>
          <p:nvPr/>
        </p:nvSpPr>
        <p:spPr>
          <a:xfrm>
            <a:off x="5077683" y="1862226"/>
            <a:ext cx="256309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ทุกอำเภอดำเนินการตามโครงการฯ พร้อมทั้งรายงานผลการดำเนินงานเป็นระยะ</a:t>
            </a:r>
            <a:endParaRPr b="1" sz="24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cxnSp>
        <p:nvCxnSpPr>
          <p:cNvPr id="201" name="Google Shape;201;p7"/>
          <p:cNvCxnSpPr/>
          <p:nvPr/>
        </p:nvCxnSpPr>
        <p:spPr>
          <a:xfrm>
            <a:off x="5153884" y="3153539"/>
            <a:ext cx="2410690" cy="0"/>
          </a:xfrm>
          <a:prstGeom prst="straightConnector1">
            <a:avLst/>
          </a:prstGeom>
          <a:noFill/>
          <a:ln cap="rnd" cmpd="sng" w="25400">
            <a:solidFill>
              <a:srgbClr val="EB7564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34901"/>
              </a:srgbClr>
            </a:outerShdw>
          </a:effectLst>
        </p:spPr>
      </p:cxnSp>
      <p:sp>
        <p:nvSpPr>
          <p:cNvPr id="202" name="Google Shape;202;p7"/>
          <p:cNvSpPr/>
          <p:nvPr/>
        </p:nvSpPr>
        <p:spPr>
          <a:xfrm>
            <a:off x="6283024" y="3055380"/>
            <a:ext cx="235529" cy="207815"/>
          </a:xfrm>
          <a:prstGeom prst="ellipse">
            <a:avLst/>
          </a:prstGeom>
          <a:solidFill>
            <a:srgbClr val="EB75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3" name="Google Shape;203;p7"/>
          <p:cNvSpPr txBox="1"/>
          <p:nvPr/>
        </p:nvSpPr>
        <p:spPr>
          <a:xfrm>
            <a:off x="7772393" y="4409297"/>
            <a:ext cx="2563091" cy="4616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400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สิงหาคม 2566</a:t>
            </a:r>
            <a:endParaRPr b="1" sz="2400">
              <a:solidFill>
                <a:schemeClr val="lt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204" name="Google Shape;204;p7"/>
          <p:cNvSpPr txBox="1"/>
          <p:nvPr/>
        </p:nvSpPr>
        <p:spPr>
          <a:xfrm>
            <a:off x="7772392" y="5032751"/>
            <a:ext cx="256309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สรุปผลการดำเนินงาน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4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ถอดบทเรียนการดำเนินงาน</a:t>
            </a:r>
            <a:endParaRPr b="1" sz="24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cxnSp>
        <p:nvCxnSpPr>
          <p:cNvPr id="205" name="Google Shape;205;p7"/>
          <p:cNvCxnSpPr/>
          <p:nvPr/>
        </p:nvCxnSpPr>
        <p:spPr>
          <a:xfrm>
            <a:off x="7910942" y="6233080"/>
            <a:ext cx="2410690" cy="0"/>
          </a:xfrm>
          <a:prstGeom prst="straightConnector1">
            <a:avLst/>
          </a:prstGeom>
          <a:noFill/>
          <a:ln cap="rnd" cmpd="sng" w="254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206" name="Google Shape;206;p7"/>
          <p:cNvCxnSpPr/>
          <p:nvPr/>
        </p:nvCxnSpPr>
        <p:spPr>
          <a:xfrm>
            <a:off x="6518553" y="3237030"/>
            <a:ext cx="2493821" cy="1130616"/>
          </a:xfrm>
          <a:prstGeom prst="straightConnector1">
            <a:avLst/>
          </a:prstGeom>
          <a:noFill/>
          <a:ln cap="rnd" cmpd="sng" w="25400">
            <a:solidFill>
              <a:srgbClr val="EB7564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34901"/>
              </a:srgbClr>
            </a:outerShdw>
          </a:effectLst>
        </p:spPr>
      </p:cxnSp>
      <p:sp>
        <p:nvSpPr>
          <p:cNvPr id="207" name="Google Shape;207;p7"/>
          <p:cNvSpPr/>
          <p:nvPr/>
        </p:nvSpPr>
        <p:spPr>
          <a:xfrm>
            <a:off x="8943235" y="4243398"/>
            <a:ext cx="235529" cy="207815"/>
          </a:xfrm>
          <a:prstGeom prst="ellipse">
            <a:avLst/>
          </a:prstGeom>
          <a:solidFill>
            <a:srgbClr val="6332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8" name="Google Shape;20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0034" y="4383700"/>
            <a:ext cx="2563091" cy="1881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32412" y="1337367"/>
            <a:ext cx="1942330" cy="173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7456" y="4340708"/>
            <a:ext cx="2004093" cy="1881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เหลี่ยมเพชร">
  <a:themeElements>
    <a:clrScheme name="เหลี่ยมเพชร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2023-02-22T06:33:12Z</dcterms:created>
  <dc:creator>User</dc:creator>
</cp:coreProperties>
</file>