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sldIdLst>
    <p:sldId id="277" r:id="rId2"/>
    <p:sldId id="414" r:id="rId3"/>
    <p:sldId id="415" r:id="rId4"/>
    <p:sldId id="426" r:id="rId5"/>
    <p:sldId id="425" r:id="rId6"/>
    <p:sldId id="427" r:id="rId7"/>
    <p:sldId id="443" r:id="rId8"/>
    <p:sldId id="435" r:id="rId9"/>
    <p:sldId id="446" r:id="rId10"/>
    <p:sldId id="444" r:id="rId11"/>
    <p:sldId id="445" r:id="rId12"/>
  </p:sldIdLst>
  <p:sldSz cx="9144000" cy="5715000" type="screen16x10"/>
  <p:notesSz cx="6888163" cy="10018713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IrisUPC" panose="020B0604020202020204" pitchFamily="34" charset="-34"/>
      <p:regular r:id="rId20"/>
      <p:bold r:id="rId21"/>
      <p:italic r:id="rId22"/>
      <p:boldItalic r:id="rId23"/>
    </p:embeddedFont>
    <p:embeddedFont>
      <p:font typeface="TH SarabunPSK" panose="020B0500040200020003" pitchFamily="34" charset="-34"/>
      <p:regular r:id="rId24"/>
      <p:bold r:id="rId25"/>
      <p:italic r:id="rId26"/>
      <p:boldItalic r:id="rId27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66FFFF"/>
    <a:srgbClr val="FF9797"/>
    <a:srgbClr val="FF0066"/>
    <a:srgbClr val="FF3399"/>
    <a:srgbClr val="003300"/>
    <a:srgbClr val="000000"/>
    <a:srgbClr val="FF6699"/>
    <a:srgbClr val="FF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128" autoAdjust="0"/>
  </p:normalViewPr>
  <p:slideViewPr>
    <p:cSldViewPr snapToGrid="0">
      <p:cViewPr varScale="1">
        <p:scale>
          <a:sx n="127" d="100"/>
          <a:sy n="127" d="100"/>
        </p:scale>
        <p:origin x="1182" y="126"/>
      </p:cViewPr>
      <p:guideLst>
        <p:guide orient="horz" pos="2160"/>
        <p:guide pos="2880"/>
        <p:guide orient="horz" pos="1800"/>
      </p:guideLst>
    </p:cSldViewPr>
  </p:slideViewPr>
  <p:outlineViewPr>
    <p:cViewPr>
      <p:scale>
        <a:sx n="33" d="100"/>
        <a:sy n="33" d="100"/>
      </p:scale>
      <p:origin x="0" y="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2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รายได้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497488918685286E-3"/>
                  <c:y val="-7.1874999999999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10-44F0-BD84-5D1C07E12CB6}"/>
                </c:ext>
              </c:extLst>
            </c:dLbl>
            <c:dLbl>
              <c:idx val="1"/>
              <c:layout>
                <c:manualLayout>
                  <c:x val="4.6492466756055577E-3"/>
                  <c:y val="-1.874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810-44F0-BD84-5D1C07E12CB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CA0-4F5C-BC7A-B772440EF84D}"/>
                </c:ext>
              </c:extLst>
            </c:dLbl>
            <c:dLbl>
              <c:idx val="3"/>
              <c:layout>
                <c:manualLayout>
                  <c:x val="2.1696484486159344E-2"/>
                  <c:y val="-2.18732775590551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EF-4BE3-B9CE-8E29201E74B3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CA0-4F5C-BC7A-B772440EF84D}"/>
                </c:ext>
              </c:extLst>
            </c:dLbl>
            <c:dLbl>
              <c:idx val="5"/>
              <c:layout>
                <c:manualLayout>
                  <c:x val="-1.3947740026816757E-2"/>
                  <c:y val="0.193750492125984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A0-4F5C-BC7A-B772440EF84D}"/>
                </c:ext>
              </c:extLst>
            </c:dLbl>
            <c:dLbl>
              <c:idx val="6"/>
              <c:layout>
                <c:manualLayout>
                  <c:x val="-1.08482422430797E-2"/>
                  <c:y val="-9.9999753937007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10-44F0-BD84-5D1C07E12CB6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CA0-4F5C-BC7A-B772440EF84D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CA0-4F5C-BC7A-B772440EF84D}"/>
                </c:ext>
              </c:extLst>
            </c:dLbl>
            <c:dLbl>
              <c:idx val="9"/>
              <c:layout>
                <c:manualLayout>
                  <c:x val="-1.1364693921121913E-16"/>
                  <c:y val="9.6875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810-44F0-BD84-5D1C07E12CB6}"/>
                </c:ext>
              </c:extLst>
            </c:dLbl>
            <c:dLbl>
              <c:idx val="10"/>
              <c:layout>
                <c:manualLayout>
                  <c:x val="-1.5497488918685286E-3"/>
                  <c:y val="-3.74987696850393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j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EF-4BE3-B9CE-8E29201E7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j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เพชรบูรณ์ </c:v>
                </c:pt>
                <c:pt idx="1">
                  <c:v>วิเชียรบุรี </c:v>
                </c:pt>
                <c:pt idx="2">
                  <c:v>หล่มสัก </c:v>
                </c:pt>
                <c:pt idx="3">
                  <c:v>หนองไผ่ </c:v>
                </c:pt>
                <c:pt idx="4">
                  <c:v>ชนแดน </c:v>
                </c:pt>
                <c:pt idx="5">
                  <c:v>บึงสามพัน </c:v>
                </c:pt>
                <c:pt idx="6">
                  <c:v>หล่มเก่า </c:v>
                </c:pt>
                <c:pt idx="7">
                  <c:v>ศรีเทพ </c:v>
                </c:pt>
                <c:pt idx="8">
                  <c:v>วังโป่ง </c:v>
                </c:pt>
                <c:pt idx="9">
                  <c:v>เขาค้อ </c:v>
                </c:pt>
                <c:pt idx="10">
                  <c:v>น้ำหนาว </c:v>
                </c:pt>
              </c:strCache>
            </c:strRef>
          </c:cat>
          <c:val>
            <c:numRef>
              <c:f>Sheet1!$B$2:$B$12</c:f>
              <c:numCache>
                <c:formatCode>0.00</c:formatCode>
                <c:ptCount val="11"/>
                <c:pt idx="0">
                  <c:v>1.8284371520949849</c:v>
                </c:pt>
                <c:pt idx="1">
                  <c:v>2.6769385658796994</c:v>
                </c:pt>
                <c:pt idx="2">
                  <c:v>-28.426606548045434</c:v>
                </c:pt>
                <c:pt idx="3">
                  <c:v>-10.5251563035944</c:v>
                </c:pt>
                <c:pt idx="4">
                  <c:v>-23.940257920704873</c:v>
                </c:pt>
                <c:pt idx="5">
                  <c:v>-2.5430105040561553</c:v>
                </c:pt>
                <c:pt idx="6">
                  <c:v>0.64034868108313581</c:v>
                </c:pt>
                <c:pt idx="7">
                  <c:v>-16.13131869088398</c:v>
                </c:pt>
                <c:pt idx="8">
                  <c:v>17.762789608808664</c:v>
                </c:pt>
                <c:pt idx="9">
                  <c:v>-2.1661221575083998</c:v>
                </c:pt>
                <c:pt idx="10">
                  <c:v>-8.8643173049276172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EF-4BE3-B9CE-8E29201E74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ค่าใช้จ่าย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596986702422342E-2"/>
                  <c:y val="0.146875000000000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EF-4BE3-B9CE-8E29201E74B3}"/>
                </c:ext>
              </c:extLst>
            </c:dLbl>
            <c:dLbl>
              <c:idx val="1"/>
              <c:layout>
                <c:manualLayout>
                  <c:x val="1.7047237810553815E-2"/>
                  <c:y val="-4.68750000000000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10-44F0-BD84-5D1C07E12CB6}"/>
                </c:ext>
              </c:extLst>
            </c:dLbl>
            <c:dLbl>
              <c:idx val="2"/>
              <c:layout>
                <c:manualLayout>
                  <c:x val="1.5497488918685286E-2"/>
                  <c:y val="-2.4999015748031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10-44F0-BD84-5D1C07E12CB6}"/>
                </c:ext>
              </c:extLst>
            </c:dLbl>
            <c:dLbl>
              <c:idx val="3"/>
              <c:layout>
                <c:manualLayout>
                  <c:x val="2.324623337802793E-2"/>
                  <c:y val="0.1656254921259843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10-44F0-BD84-5D1C07E12CB6}"/>
                </c:ext>
              </c:extLst>
            </c:dLbl>
            <c:dLbl>
              <c:idx val="4"/>
              <c:layout>
                <c:manualLayout>
                  <c:x val="2.1696484486159399E-2"/>
                  <c:y val="6.2500000000000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10-44F0-BD84-5D1C07E12CB6}"/>
                </c:ext>
              </c:extLst>
            </c:dLbl>
            <c:dLbl>
              <c:idx val="5"/>
              <c:layout>
                <c:manualLayout>
                  <c:x val="6.1989955674741143E-3"/>
                  <c:y val="3.1254921259842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EF-4BE3-B9CE-8E29201E74B3}"/>
                </c:ext>
              </c:extLst>
            </c:dLbl>
            <c:dLbl>
              <c:idx val="6"/>
              <c:layout>
                <c:manualLayout>
                  <c:x val="1.08482422430797E-2"/>
                  <c:y val="-2.1874753937007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10-44F0-BD84-5D1C07E12CB6}"/>
                </c:ext>
              </c:extLst>
            </c:dLbl>
            <c:dLbl>
              <c:idx val="7"/>
              <c:layout>
                <c:manualLayout>
                  <c:x val="1.8596986702422231E-2"/>
                  <c:y val="0.1406250000000000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EF-4BE3-B9CE-8E29201E74B3}"/>
                </c:ext>
              </c:extLst>
            </c:dLbl>
            <c:dLbl>
              <c:idx val="9"/>
              <c:layout>
                <c:manualLayout>
                  <c:x val="2.0146735594290872E-2"/>
                  <c:y val="8.75002460629921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00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EF-4BE3-B9CE-8E29201E74B3}"/>
                </c:ext>
              </c:extLst>
            </c:dLbl>
            <c:dLbl>
              <c:idx val="10"/>
              <c:layout>
                <c:manualLayout>
                  <c:x val="1.2397991134948229E-2"/>
                  <c:y val="-2.8124753937007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10-44F0-BD84-5D1C07E12CB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เพชรบูรณ์ </c:v>
                </c:pt>
                <c:pt idx="1">
                  <c:v>วิเชียรบุรี </c:v>
                </c:pt>
                <c:pt idx="2">
                  <c:v>หล่มสัก </c:v>
                </c:pt>
                <c:pt idx="3">
                  <c:v>หนองไผ่ </c:v>
                </c:pt>
                <c:pt idx="4">
                  <c:v>ชนแดน </c:v>
                </c:pt>
                <c:pt idx="5">
                  <c:v>บึงสามพัน </c:v>
                </c:pt>
                <c:pt idx="6">
                  <c:v>หล่มเก่า </c:v>
                </c:pt>
                <c:pt idx="7">
                  <c:v>ศรีเทพ </c:v>
                </c:pt>
                <c:pt idx="8">
                  <c:v>วังโป่ง </c:v>
                </c:pt>
                <c:pt idx="9">
                  <c:v>เขาค้อ </c:v>
                </c:pt>
                <c:pt idx="10">
                  <c:v>น้ำหนาว </c:v>
                </c:pt>
              </c:strCache>
            </c:strRef>
          </c:cat>
          <c:val>
            <c:numRef>
              <c:f>Sheet1!$C$2:$C$12</c:f>
              <c:numCache>
                <c:formatCode>0.00</c:formatCode>
                <c:ptCount val="11"/>
                <c:pt idx="0">
                  <c:v>-0.99240329895282187</c:v>
                </c:pt>
                <c:pt idx="1">
                  <c:v>3.114171126677991</c:v>
                </c:pt>
                <c:pt idx="2">
                  <c:v>-9.8270248634709496</c:v>
                </c:pt>
                <c:pt idx="3">
                  <c:v>-1.9661570411872271</c:v>
                </c:pt>
                <c:pt idx="4">
                  <c:v>-12.538396699582798</c:v>
                </c:pt>
                <c:pt idx="5">
                  <c:v>13.638929916848861</c:v>
                </c:pt>
                <c:pt idx="6">
                  <c:v>7.5509844671316104</c:v>
                </c:pt>
                <c:pt idx="7">
                  <c:v>0.17209314983446167</c:v>
                </c:pt>
                <c:pt idx="8">
                  <c:v>9.1634225155271984</c:v>
                </c:pt>
                <c:pt idx="9">
                  <c:v>-0.46639114912380825</c:v>
                </c:pt>
                <c:pt idx="10">
                  <c:v>6.0340294802142758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EF-4BE3-B9CE-8E29201E7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0516335"/>
        <c:axId val="915546543"/>
      </c:barChart>
      <c:catAx>
        <c:axId val="910516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j-cs"/>
              </a:defRPr>
            </a:pPr>
            <a:endParaRPr lang="th-TH"/>
          </a:p>
        </c:txPr>
        <c:crossAx val="915546543"/>
        <c:crosses val="autoZero"/>
        <c:auto val="1"/>
        <c:lblAlgn val="ctr"/>
        <c:lblOffset val="100"/>
        <c:noMultiLvlLbl val="0"/>
      </c:catAx>
      <c:valAx>
        <c:axId val="915546543"/>
        <c:scaling>
          <c:orientation val="minMax"/>
          <c:max val="30"/>
          <c:min val="-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910516335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7AAC8261-0E5D-48ED-AA02-B6DDB2CD02EB}" type="datetimeFigureOut">
              <a:rPr lang="th-TH" smtClean="0"/>
              <a:pPr/>
              <a:t>28/03/66</a:t>
            </a:fld>
            <a:endParaRPr lang="th-TH" dirty="0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441325" y="752475"/>
            <a:ext cx="6007100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300" rIns="96598" bIns="4830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758889"/>
            <a:ext cx="5510530" cy="4508421"/>
          </a:xfrm>
          <a:prstGeom prst="rect">
            <a:avLst/>
          </a:prstGeom>
        </p:spPr>
        <p:txBody>
          <a:bodyPr vert="horz" lIns="96598" tIns="48300" rIns="96598" bIns="48300" rtlCol="0"/>
          <a:lstStyle/>
          <a:p>
            <a:pPr lvl="0"/>
            <a:r>
              <a:rPr lang="th-TH" dirty="0"/>
              <a:t>คลิกเพื่อแก้ไขลักษณะของข้อความต้นแบบ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l">
              <a:defRPr sz="1300"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r">
              <a:defRPr sz="1300">
                <a:cs typeface="Angsana New" pitchFamily="18" charset="-34"/>
              </a:defRPr>
            </a:lvl1pPr>
          </a:lstStyle>
          <a:p>
            <a:fld id="{9724CE91-B45C-4A59-8FBE-C0ED21E53B45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177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Angsana New" pitchFamily="18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74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DD0307-B23F-CC47-9211-E5BDE40E92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732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36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040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82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5C7A5E-FF60-4AB9-BD0E-30DBAC91F0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16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35302"/>
            <a:ext cx="7772400" cy="19896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8980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994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845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393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93"/>
            <a:ext cx="7886700" cy="237728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2671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7216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400969"/>
            <a:ext cx="3887391" cy="686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811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477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3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430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8ACEB-FDB9-4772-90A9-561ED153D289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0BA4-592B-4B05-ACE4-E5A90E62A0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962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E538ACEB-FDB9-4772-90A9-561ED153D289}" type="datetimeFigureOut">
              <a:rPr lang="th-TH" smtClean="0"/>
              <a:pPr/>
              <a:t>28/03/66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70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70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ngsana New" pitchFamily="18" charset="-34"/>
              </a:defRPr>
            </a:lvl1pPr>
          </a:lstStyle>
          <a:p>
            <a:fld id="{2B9F0BA4-592B-4B05-ACE4-E5A90E62A0C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746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ngsana New" pitchFamily="18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capps.nhso.go.th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capps.nhso.go.th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capps.nhso.go.th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capps.nhso.go.th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1BAB9F4-46AE-AF71-F5DA-526194583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E9D81550-ED21-F732-8B43-1EBC3EE7E341}"/>
              </a:ext>
            </a:extLst>
          </p:cNvPr>
          <p:cNvSpPr/>
          <p:nvPr/>
        </p:nvSpPr>
        <p:spPr>
          <a:xfrm>
            <a:off x="2474258" y="1882589"/>
            <a:ext cx="3953436" cy="17929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cs typeface="+mj-cs"/>
              </a:rPr>
              <a:t>กลุ่มงานประกันสุขภาพ</a:t>
            </a:r>
          </a:p>
        </p:txBody>
      </p:sp>
    </p:spTree>
    <p:extLst>
      <p:ext uri="{BB962C8B-B14F-4D97-AF65-F5344CB8AC3E}">
        <p14:creationId xmlns:p14="http://schemas.microsoft.com/office/powerpoint/2010/main" val="248708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296881" y="83127"/>
            <a:ext cx="8668987" cy="332509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สรุปการดำเนินการตามงบประมาณ (ตามจำนวนงบประมาณ) ปีงบประมาณ 2566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920" y="5324096"/>
            <a:ext cx="422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cs typeface="+mj-cs"/>
              </a:rPr>
              <a:t>ที่มา </a:t>
            </a:r>
            <a:r>
              <a:rPr lang="en-US" sz="1400" dirty="0">
                <a:cs typeface="+mj-cs"/>
                <a:hlinkClick r:id="rId3"/>
              </a:rPr>
              <a:t>https://ucapps.nhso.go.th</a:t>
            </a:r>
            <a:r>
              <a:rPr lang="en-US" sz="1400" dirty="0">
                <a:cs typeface="+mj-cs"/>
              </a:rPr>
              <a:t> </a:t>
            </a:r>
            <a:r>
              <a:rPr lang="th-TH" sz="1400" dirty="0">
                <a:cs typeface="+mj-cs"/>
              </a:rPr>
              <a:t>ณ วันที่  28  มีนาตม  2566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1C7F726-9B85-A4CE-1097-9BC34DF3D8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2938"/>
            <a:ext cx="2524125" cy="2857500"/>
          </a:xfrm>
          <a:prstGeom prst="rect">
            <a:avLst/>
          </a:prstGeom>
        </p:spPr>
      </p:pic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A041B40-6061-2AC0-457F-084D1B9467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1806" y="663388"/>
            <a:ext cx="6484062" cy="349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33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296881" y="83127"/>
            <a:ext cx="8668987" cy="332509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สรุปการดำเนินการตามงบประมาณ (ตามจำนวนงบประมาณ) ปีงบประมาณ 2566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920" y="5324096"/>
            <a:ext cx="422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cs typeface="+mj-cs"/>
              </a:rPr>
              <a:t>ที่มา </a:t>
            </a:r>
            <a:r>
              <a:rPr lang="en-US" sz="1400" dirty="0">
                <a:cs typeface="+mj-cs"/>
                <a:hlinkClick r:id="rId3"/>
              </a:rPr>
              <a:t>https://ucapps.nhso.go.th</a:t>
            </a:r>
            <a:r>
              <a:rPr lang="en-US" sz="1400" dirty="0">
                <a:cs typeface="+mj-cs"/>
              </a:rPr>
              <a:t> </a:t>
            </a:r>
            <a:r>
              <a:rPr lang="th-TH" sz="1400" dirty="0">
                <a:cs typeface="+mj-cs"/>
              </a:rPr>
              <a:t>ณ วันที่  28  มีนาตม  2566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E81923D0-7897-27EB-82D6-3BBE339B54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933" t="37519" r="3772" b="7737"/>
          <a:stretch/>
        </p:blipFill>
        <p:spPr>
          <a:xfrm>
            <a:off x="466165" y="589430"/>
            <a:ext cx="8330418" cy="4536140"/>
          </a:xfrm>
          <a:prstGeom prst="rect">
            <a:avLst/>
          </a:prstGeom>
        </p:spPr>
      </p:pic>
      <p:sp>
        <p:nvSpPr>
          <p:cNvPr id="7" name="วงรี 6">
            <a:extLst>
              <a:ext uri="{FF2B5EF4-FFF2-40B4-BE49-F238E27FC236}">
                <a16:creationId xmlns:a16="http://schemas.microsoft.com/office/drawing/2014/main" id="{8099158C-A2C3-8DFA-D087-D2C7C1B93903}"/>
              </a:ext>
            </a:extLst>
          </p:cNvPr>
          <p:cNvSpPr/>
          <p:nvPr/>
        </p:nvSpPr>
        <p:spPr>
          <a:xfrm>
            <a:off x="7897906" y="4715435"/>
            <a:ext cx="878541" cy="33250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1159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B317B11-6777-B284-F7EF-220E5FEA9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87" y="0"/>
            <a:ext cx="5151566" cy="1780186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5744773B-736A-33D4-3039-5B7D339EF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6187"/>
            <a:ext cx="9144000" cy="376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9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2F2A363-8D95-6C4B-93B6-E7EEABDDD61A}"/>
              </a:ext>
            </a:extLst>
          </p:cNvPr>
          <p:cNvSpPr/>
          <p:nvPr/>
        </p:nvSpPr>
        <p:spPr>
          <a:xfrm>
            <a:off x="613756" y="113731"/>
            <a:ext cx="8363063" cy="49798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ระดับวิกฤตทางการเงิน (ไม่รวมงบลงทุน) ตามเกณฑ์ความเสี่ยง 7 ระดับ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เดือนกุมภาพันธ์ 2566</a:t>
            </a:r>
            <a:endParaRPr lang="en-US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3229DED1-8B3D-8680-D0B5-62735062BF52}"/>
              </a:ext>
            </a:extLst>
          </p:cNvPr>
          <p:cNvSpPr/>
          <p:nvPr/>
        </p:nvSpPr>
        <p:spPr>
          <a:xfrm>
            <a:off x="2668340" y="5315963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22 มีนาคม 2566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6E5C79A2-BED2-D074-C799-804891309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31" y="750789"/>
            <a:ext cx="8892988" cy="442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53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A63B8D8-C3C3-AC4B-8F48-CFAC9A3BA173}"/>
              </a:ext>
            </a:extLst>
          </p:cNvPr>
          <p:cNvSpPr/>
          <p:nvPr/>
        </p:nvSpPr>
        <p:spPr>
          <a:xfrm>
            <a:off x="1682440" y="0"/>
            <a:ext cx="5779120" cy="539376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ประสิทธิภาพการชำระหนี้และเรียกเก็บ (ณ เดือนกุมภาพันธ์ 2566)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4F2CCAB8-A4FE-D035-F1BB-9F7BA4AE57EA}"/>
              </a:ext>
            </a:extLst>
          </p:cNvPr>
          <p:cNvSpPr/>
          <p:nvPr/>
        </p:nvSpPr>
        <p:spPr>
          <a:xfrm>
            <a:off x="2820740" y="5375290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22 มีนาคม 2566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22793BCC-2049-D22F-E896-4BB506A16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754" y="539375"/>
            <a:ext cx="6477492" cy="475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74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177814" y="11435"/>
            <a:ext cx="8895134" cy="591342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ผลการดำเนินงาน </a:t>
            </a:r>
            <a:r>
              <a:rPr lang="en-US" sz="2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Planfin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จังหวัดเพชรบูรณ์  ปีงบประมาณ 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2566 </a:t>
            </a:r>
            <a:endParaRPr lang="th-TH" sz="2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28 กุมภาพันธ์ 2566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48789" y="602777"/>
            <a:ext cx="593766" cy="347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9" name="แผนภูมิ 8">
            <a:extLst>
              <a:ext uri="{FF2B5EF4-FFF2-40B4-BE49-F238E27FC236}">
                <a16:creationId xmlns:a16="http://schemas.microsoft.com/office/drawing/2014/main" id="{3BA3C5D4-57C5-4EF8-9B68-DAF0D82A08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8930386"/>
              </p:ext>
            </p:extLst>
          </p:nvPr>
        </p:nvGraphicFramePr>
        <p:xfrm>
          <a:off x="335666" y="825500"/>
          <a:ext cx="819487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24A52044-EA99-FA87-F18C-145A87393210}"/>
              </a:ext>
            </a:extLst>
          </p:cNvPr>
          <p:cNvSpPr/>
          <p:nvPr/>
        </p:nvSpPr>
        <p:spPr>
          <a:xfrm>
            <a:off x="2863080" y="5303572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website http://hfo65.cfo.in.th  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กองเศรษฐกิจสุขภาพและหลักประกันสุขภาพ ณ วันที่ 22 มีนาคม 2566</a:t>
            </a:r>
          </a:p>
        </p:txBody>
      </p:sp>
      <p:cxnSp>
        <p:nvCxnSpPr>
          <p:cNvPr id="6" name="ลูกศรเชื่อมต่อแบบตรง 5">
            <a:extLst>
              <a:ext uri="{FF2B5EF4-FFF2-40B4-BE49-F238E27FC236}">
                <a16:creationId xmlns:a16="http://schemas.microsoft.com/office/drawing/2014/main" id="{A0F71CCD-6A9C-FD87-771F-99E1118FCC29}"/>
              </a:ext>
            </a:extLst>
          </p:cNvPr>
          <p:cNvCxnSpPr/>
          <p:nvPr/>
        </p:nvCxnSpPr>
        <p:spPr>
          <a:xfrm>
            <a:off x="960699" y="2361235"/>
            <a:ext cx="775503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ลูกศรเชื่อมต่อแบบตรง 6">
            <a:extLst>
              <a:ext uri="{FF2B5EF4-FFF2-40B4-BE49-F238E27FC236}">
                <a16:creationId xmlns:a16="http://schemas.microsoft.com/office/drawing/2014/main" id="{15B45431-2D42-3349-1E71-664A4EEF0745}"/>
              </a:ext>
            </a:extLst>
          </p:cNvPr>
          <p:cNvCxnSpPr/>
          <p:nvPr/>
        </p:nvCxnSpPr>
        <p:spPr>
          <a:xfrm>
            <a:off x="960699" y="2952027"/>
            <a:ext cx="775503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94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376967A-DAB5-A97B-B426-270FCA2DB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5479"/>
            <a:ext cx="9144000" cy="426404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296881" y="83127"/>
            <a:ext cx="8668987" cy="439387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เงิน </a:t>
            </a:r>
            <a:r>
              <a:rPr lang="en-US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IP </a:t>
            </a:r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ปีงบประมาณ 2566 ที่รับโอนจาก สปสช ประจำเดือน กุมภาพันธ์ 2566 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E66667D9-EE8D-0444-A3A9-6B3CE1EF2792}"/>
              </a:ext>
            </a:extLst>
          </p:cNvPr>
          <p:cNvSpPr/>
          <p:nvPr/>
        </p:nvSpPr>
        <p:spPr>
          <a:xfrm>
            <a:off x="2756000" y="5321427"/>
            <a:ext cx="6209868" cy="31044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>
              <a:lnSpc>
                <a:spcPct val="115000"/>
              </a:lnSpc>
            </a:pP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ที่มา : ดาวน์โหลดจาก </a:t>
            </a:r>
            <a:r>
              <a:rPr lang="en-US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https://ucapps1.nhso.go.th/budgetreport/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ณ </a:t>
            </a:r>
            <a:r>
              <a:rPr lang="th-TH" sz="1200" b="1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วันที่  28 กุมภาพันธ์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</a:t>
            </a:r>
            <a:r>
              <a:rPr lang="th-TH" sz="1200" b="1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2566</a:t>
            </a:r>
            <a:endParaRPr lang="th-TH" sz="12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: มุมมน 4">
            <a:extLst>
              <a:ext uri="{FF2B5EF4-FFF2-40B4-BE49-F238E27FC236}">
                <a16:creationId xmlns:a16="http://schemas.microsoft.com/office/drawing/2014/main" id="{FD410A35-1E01-6436-F701-C67988C90185}"/>
              </a:ext>
            </a:extLst>
          </p:cNvPr>
          <p:cNvSpPr/>
          <p:nvPr/>
        </p:nvSpPr>
        <p:spPr>
          <a:xfrm>
            <a:off x="5719482" y="681318"/>
            <a:ext cx="1425389" cy="4329953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5372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5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874" y="4404671"/>
            <a:ext cx="2250126" cy="225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409698" y="1837535"/>
            <a:ext cx="64841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400" b="1" dirty="0">
                <a:solidFill>
                  <a:schemeClr val="bg1"/>
                </a:solidFill>
                <a:latin typeface="IrisUPC" pitchFamily="34" charset="-34"/>
                <a:cs typeface="IrisUPC" pitchFamily="34" charset="-34"/>
              </a:rPr>
              <a:t>การจัดสรรเงินค่าบริการทางการแพทย์ที่เบิกจ่ายในลักษณะงบลงทุน (ค่าเสื่อม)</a:t>
            </a:r>
          </a:p>
        </p:txBody>
      </p:sp>
    </p:spTree>
    <p:extLst>
      <p:ext uri="{BB962C8B-B14F-4D97-AF65-F5344CB8AC3E}">
        <p14:creationId xmlns:p14="http://schemas.microsoft.com/office/powerpoint/2010/main" val="1957067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296881" y="83127"/>
            <a:ext cx="8668987" cy="332509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สรุปการดำเนินการตามงบประมาณ (ตามจำนวนงบประมาณ) ปีงบประมาณ 2565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814" y="5356263"/>
            <a:ext cx="422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cs typeface="+mj-cs"/>
              </a:rPr>
              <a:t>ที่มา </a:t>
            </a:r>
            <a:r>
              <a:rPr lang="en-US" sz="1400" dirty="0">
                <a:cs typeface="+mj-cs"/>
                <a:hlinkClick r:id="rId3"/>
              </a:rPr>
              <a:t>https://ucapps.nhso.go.th</a:t>
            </a:r>
            <a:r>
              <a:rPr lang="en-US" sz="1400" dirty="0">
                <a:cs typeface="+mj-cs"/>
              </a:rPr>
              <a:t> </a:t>
            </a:r>
            <a:r>
              <a:rPr lang="th-TH" sz="1400" dirty="0">
                <a:cs typeface="+mj-cs"/>
              </a:rPr>
              <a:t>ณ วันที่  28  มีนาคม  2566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A70DFB1-1E16-DED7-1550-84CABA2DB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87270"/>
            <a:ext cx="2288748" cy="2591036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0A6D21F3-DA19-9EE5-3271-5DBCB947D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749" y="788893"/>
            <a:ext cx="6891188" cy="39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4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B8944E5-3B7C-1040-B1B4-AEE30C99421B}"/>
              </a:ext>
            </a:extLst>
          </p:cNvPr>
          <p:cNvSpPr/>
          <p:nvPr/>
        </p:nvSpPr>
        <p:spPr>
          <a:xfrm>
            <a:off x="296881" y="83127"/>
            <a:ext cx="8668987" cy="332509"/>
          </a:xfrm>
          <a:prstGeom prst="roundRect">
            <a:avLst/>
          </a:prstGeom>
          <a:solidFill>
            <a:srgbClr val="FFD57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สรุปการดำเนินการตามงบประมาณ (ตามจำนวนงบประมาณ) ปีงบประมาณ 2565</a:t>
            </a:r>
            <a:endParaRPr lang="en-US" sz="19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814" y="5356263"/>
            <a:ext cx="4227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400" dirty="0">
                <a:cs typeface="+mj-cs"/>
              </a:rPr>
              <a:t>ที่มา </a:t>
            </a:r>
            <a:r>
              <a:rPr lang="en-US" sz="1400" dirty="0">
                <a:cs typeface="+mj-cs"/>
                <a:hlinkClick r:id="rId3"/>
              </a:rPr>
              <a:t>https://ucapps.nhso.go.th</a:t>
            </a:r>
            <a:r>
              <a:rPr lang="en-US" sz="1400" dirty="0">
                <a:cs typeface="+mj-cs"/>
              </a:rPr>
              <a:t> </a:t>
            </a:r>
            <a:r>
              <a:rPr lang="th-TH" sz="1400" dirty="0">
                <a:cs typeface="+mj-cs"/>
              </a:rPr>
              <a:t>ณ วันที่  28  มีนาคม  2566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251CCBD-5391-4CC7-4F61-0CF1A01DAD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513" t="38431" r="4322" b="7451"/>
          <a:stretch/>
        </p:blipFill>
        <p:spPr>
          <a:xfrm>
            <a:off x="222490" y="596005"/>
            <a:ext cx="8699020" cy="4760258"/>
          </a:xfrm>
          <a:prstGeom prst="rect">
            <a:avLst/>
          </a:prstGeom>
        </p:spPr>
      </p:pic>
      <p:sp>
        <p:nvSpPr>
          <p:cNvPr id="5" name="วงรี 4">
            <a:extLst>
              <a:ext uri="{FF2B5EF4-FFF2-40B4-BE49-F238E27FC236}">
                <a16:creationId xmlns:a16="http://schemas.microsoft.com/office/drawing/2014/main" id="{C4770C26-216C-9A1C-CBBB-028B629CF895}"/>
              </a:ext>
            </a:extLst>
          </p:cNvPr>
          <p:cNvSpPr/>
          <p:nvPr/>
        </p:nvSpPr>
        <p:spPr>
          <a:xfrm>
            <a:off x="8087327" y="4872058"/>
            <a:ext cx="878541" cy="332509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303076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10395</TotalTime>
  <Words>299</Words>
  <Application>Microsoft Office PowerPoint</Application>
  <PresentationFormat>นำเสนอทางหน้าจอ (16:10)</PresentationFormat>
  <Paragraphs>27</Paragraphs>
  <Slides>11</Slides>
  <Notes>8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7" baseType="lpstr">
      <vt:lpstr>IrisUPC</vt:lpstr>
      <vt:lpstr>Calibri Light</vt:lpstr>
      <vt:lpstr>Calibri</vt:lpstr>
      <vt:lpstr>Arial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ตัวชี้วัด : ร้อยละความสำเร็จของส่วนราชการในสังกัดสำนักงานปลัดกระทรวงสาธารณสุขที่ดำเนินการพัฒนาคุณภาพการบริหารจัดการภาครัฐผ่านเกณฑ์ที่กำหนด</dc:title>
  <dc:creator>Admin</dc:creator>
  <cp:lastModifiedBy>SSJ-Witchuda</cp:lastModifiedBy>
  <cp:revision>827</cp:revision>
  <cp:lastPrinted>2021-08-30T02:56:26Z</cp:lastPrinted>
  <dcterms:created xsi:type="dcterms:W3CDTF">2020-01-27T08:50:32Z</dcterms:created>
  <dcterms:modified xsi:type="dcterms:W3CDTF">2023-03-28T04:15:43Z</dcterms:modified>
</cp:coreProperties>
</file>