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12192000"/>
  <p:notesSz cx="6858000" cy="9144000"/>
  <p:embeddedFontLst>
    <p:embeddedFont>
      <p:font typeface="Sarabun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5" roundtripDataSignature="AMtx7mjxL7IppUznLPz2Ij754wWw5OcZ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09D6C9E-D40F-494C-9F99-3447661F7D8C}">
  <a:tblStyle styleId="{309D6C9E-D40F-494C-9F99-3447661F7D8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2">
              <a:alpha val="40000"/>
            </a:schemeClr>
          </a:solidFill>
        </a:fill>
      </a:tcStyle>
    </a:band1H>
    <a:band2H>
      <a:tcTxStyle/>
    </a:band2H>
    <a:band1V>
      <a:tcTxStyle/>
      <a:tcStyle>
        <a:tcBdr>
          <a:top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TxStyle/>
    </a:band2V>
    <a:lastCol>
      <a:tcTxStyle b="on" i="off"/>
      <a:tcStyle>
        <a:tcBdr>
          <a:lef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lastCol>
    <a:firstCol>
      <a:tcTxStyle b="on" i="off"/>
      <a:tcStyle>
        <a:tcBdr>
          <a:lef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firstCol>
    <a:lastRow>
      <a:tcTxStyle b="on" i="off"/>
      <a:tcStyle>
        <a:tcBdr>
          <a:lef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lef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2"/>
          </a:solidFill>
        </a:fill>
      </a:tcStyle>
    </a:firstRow>
    <a:neCell>
      <a:tcTxStyle/>
    </a:neCell>
    <a:nwCell>
      <a:tcTxStyle/>
    </a:nwCell>
  </a:tblStyle>
  <a:tblStyle styleId="{E5047DCD-62C2-4E17-9BD8-EA1A9CB81700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6">
              <a:alpha val="40000"/>
            </a:schemeClr>
          </a:solidFill>
        </a:fill>
      </a:tcStyle>
    </a:band1H>
    <a:band2H>
      <a:tcTxStyle/>
    </a:band2H>
    <a:band1V>
      <a:tcTxStyle/>
      <a:tcStyle>
        <a:tcBdr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TxStyle/>
    </a:band2V>
    <a:lastCol>
      <a:tcTxStyle b="on" i="off"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lastCol>
    <a:firstCol>
      <a:tcTxStyle b="on" i="off"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firstCol>
    <a:lastRow>
      <a:tcTxStyle b="on" i="off"/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lef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6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6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Sarabun-bold.fntdata"/><Relationship Id="rId21" Type="http://schemas.openxmlformats.org/officeDocument/2006/relationships/font" Target="fonts/Sarabun-regular.fntdata"/><Relationship Id="rId24" Type="http://schemas.openxmlformats.org/officeDocument/2006/relationships/font" Target="fonts/Sarabun-boldItalic.fntdata"/><Relationship Id="rId23" Type="http://schemas.openxmlformats.org/officeDocument/2006/relationships/font" Target="fonts/Sarabun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สไลด์ชื่อเรื่อง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ชื่อเรื่องและข้อความแนวตั้ง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ข้อความและชื่อเรื่องแนวตั้ง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ชื่อเรื่องและเนื้อหา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ส่วนหัวของส่วน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เนื้อหา 2 ส่วน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การเปรียบเทียบ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เฉพาะชื่อเรื่อง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ว่างเปล่า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เนื้อหาพร้อมคำอธิบายภาพ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รูปภาพพร้อมคำอธิบายภาพ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2254683"/>
            <a:ext cx="9144000" cy="1944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Sarabun"/>
              <a:buNone/>
            </a:pPr>
            <a:r>
              <a:rPr b="1" lang="en-US">
                <a:latin typeface="Sarabun"/>
                <a:ea typeface="Sarabun"/>
                <a:cs typeface="Sarabun"/>
                <a:sym typeface="Sarabun"/>
              </a:rPr>
              <a:t>การตรวจสอบและนำเข้าข้อมูล HDC จังหวัดเพชรบูรณ์ ปีงบประมาณ 2566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/>
          <p:nvPr>
            <p:ph type="title"/>
          </p:nvPr>
        </p:nvSpPr>
        <p:spPr>
          <a:xfrm>
            <a:off x="687886" y="334381"/>
            <a:ext cx="10811005" cy="74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arabun"/>
              <a:buNone/>
            </a:pPr>
            <a:r>
              <a:rPr b="1" lang="en-US">
                <a:latin typeface="Sarabun"/>
                <a:ea typeface="Sarabun"/>
                <a:cs typeface="Sarabun"/>
                <a:sym typeface="Sarabun"/>
              </a:rPr>
              <a:t>อำเภอบึงสามพัน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graphicFrame>
        <p:nvGraphicFramePr>
          <p:cNvPr id="146" name="Google Shape;146;p10"/>
          <p:cNvGraphicFramePr/>
          <p:nvPr/>
        </p:nvGraphicFramePr>
        <p:xfrm>
          <a:off x="1770860" y="125333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{309D6C9E-D40F-494C-9F99-3447661F7D8C}</a:tableStyleId>
              </a:tblPr>
              <a:tblGrid>
                <a:gridCol w="2847100"/>
                <a:gridCol w="833200"/>
                <a:gridCol w="1802750"/>
                <a:gridCol w="2167825"/>
                <a:gridCol w="497100"/>
                <a:gridCol w="497100"/>
              </a:tblGrid>
              <a:tr h="197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หน่วยบริการ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จำนวนหน่วยบริการ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จำนวนเดือนที่คำนวนคูณจำนวนสถานบริการ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จำนวนเดือนที่ส่งข้อมูลทันเวลาคูณจำนวนสถานบริการ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ร้อยละ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ถ่ายโอน อบจ.</a:t>
                      </a:r>
                      <a:endParaRPr/>
                    </a:p>
                  </a:txBody>
                  <a:tcPr marT="9425" marB="0" marR="9425" marL="9425" anchor="ctr"/>
                </a:tc>
              </a:tr>
              <a:tr h="3955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07824 โรงพยาบาลส่งเสริมสุขภาพตำบลราหุล ตำบลบึงสามพัน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</a:tr>
              <a:tr h="3955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07825 โรงพยาบาลส่งเสริมสุขภาพตำบลหินดาดน้อย ตำบลซับสมอทอด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</a:tr>
              <a:tr h="3955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07826 โรงพยาบาลส่งเสริมสุขภาพตำบลซับสมพงษ์ ตำบลซับไม้แดง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</a:tr>
              <a:tr h="3955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07827 โรงพยาบาลส่งเสริมสุขภาพตำบลหนองแจง ตำบลหนองแจง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>
                    <a:solidFill>
                      <a:srgbClr val="E2F0D9"/>
                    </a:solidFill>
                  </a:tcPr>
                </a:tc>
              </a:tr>
              <a:tr h="3955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07828 โรงพยาบาลส่งเสริมสุขภาพตำบลซับบอน ตำบลกันจุ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</a:tr>
              <a:tr h="3955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07829 โรงพยาบาลส่งเสริมสุขภาพตำบลวังพิกุล ต.วังพิกุล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</a:tr>
              <a:tr h="3955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07830 โรงพยาบาลส่งเสริมสุขภาพตำบลพญาวัง ตำบลพญาวัง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</a:tr>
              <a:tr h="3955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07831 โรงพยาบาลส่งเสริมสุขภาพตำบลศรีมงคล ตำบลศรีมงคล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</a:tr>
              <a:tr h="3955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07832 โรงพยาบาลส่งเสริมสุขภาพตำบลเขาพลวง ตำบลสระแก้ว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</a:tr>
              <a:tr h="197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11269 โรงพยาบาลบึงสามพัน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</a:tr>
              <a:tr h="197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43955 โรงพยาบาลส่งเสริมสุขภาพตำบลเนินเสรี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</a:tr>
              <a:tr h="197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รวม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45.1613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425" marB="0" marR="9425" marL="9425" anchor="ctr"/>
                </a:tc>
              </a:tr>
            </a:tbl>
          </a:graphicData>
        </a:graphic>
      </p:graphicFrame>
      <p:sp>
        <p:nvSpPr>
          <p:cNvPr id="147" name="Google Shape;147;p10"/>
          <p:cNvSpPr txBox="1"/>
          <p:nvPr/>
        </p:nvSpPr>
        <p:spPr>
          <a:xfrm>
            <a:off x="838198" y="6443535"/>
            <a:ext cx="1051560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>
                <a:solidFill>
                  <a:srgbClr val="333333"/>
                </a:solidFill>
                <a:latin typeface="Sarabun"/>
                <a:ea typeface="Sarabun"/>
                <a:cs typeface="Sarabun"/>
                <a:sym typeface="Sarabun"/>
              </a:rPr>
              <a:t>* หมายเหตุ ข้อมูลเดือน สะสมเดือนเฉพาะเดือน ตุลาคม – ธันวาคม 2565 วันที่ประมวลผล :: 26 กุมภาพันธ์ 2566</a:t>
            </a:r>
            <a:endParaRPr b="1" sz="1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"/>
          <p:cNvSpPr txBox="1"/>
          <p:nvPr>
            <p:ph type="title"/>
          </p:nvPr>
        </p:nvSpPr>
        <p:spPr>
          <a:xfrm>
            <a:off x="687886" y="334381"/>
            <a:ext cx="10811005" cy="74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arabun"/>
              <a:buNone/>
            </a:pPr>
            <a:r>
              <a:rPr b="1" lang="en-US">
                <a:latin typeface="Sarabun"/>
                <a:ea typeface="Sarabun"/>
                <a:cs typeface="Sarabun"/>
                <a:sym typeface="Sarabun"/>
              </a:rPr>
              <a:t>อำเภอน้ำหนาว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graphicFrame>
        <p:nvGraphicFramePr>
          <p:cNvPr id="153" name="Google Shape;153;p11"/>
          <p:cNvGraphicFramePr/>
          <p:nvPr/>
        </p:nvGraphicFramePr>
        <p:xfrm>
          <a:off x="1775388" y="12287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{309D6C9E-D40F-494C-9F99-3447661F7D8C}</a:tableStyleId>
              </a:tblPr>
              <a:tblGrid>
                <a:gridCol w="2711550"/>
                <a:gridCol w="840000"/>
                <a:gridCol w="1836175"/>
                <a:gridCol w="2207050"/>
                <a:gridCol w="422100"/>
                <a:gridCol w="422100"/>
              </a:tblGrid>
              <a:tr h="200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หน่วยบริการ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จำนวนหน่วยบริการ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จำนวนเดือนที่คำนวนคูณจำนวนสถานบริการ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จำนวนเดือนที่ส่งข้อมูลทันเวลาคูณจำนวนสถานบริการ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ร้อยละ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ถ่ายโอน อบจ.</a:t>
                      </a:r>
                      <a:endParaRPr/>
                    </a:p>
                  </a:txBody>
                  <a:tcPr marT="9525" marB="0" marR="9525" marL="9525" anchor="ctr"/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07833 โรงพยาบาลส่งเสริมสุขภาพตำบลหลักด่าน ตำบลหลักด่าน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2F0D9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07834 โรงพยาบาลส่งเสริมสุขภาพตำบลบ้านวังกวาง ตำบลวังกวาง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2F0D9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07835 โรงพยาบาลส่งเสริมสุขภาพตำบลดงคล้อ ตำบลวังกวาง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07836 โรงพยาบาลส่งเสริมสุขภาพตำบลโคกมน ตำบลโคกมน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11270 โรงพยาบาลน้ำหนาว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รวม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86.667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</a:tbl>
          </a:graphicData>
        </a:graphic>
      </p:graphicFrame>
      <p:sp>
        <p:nvSpPr>
          <p:cNvPr id="154" name="Google Shape;154;p11"/>
          <p:cNvSpPr txBox="1"/>
          <p:nvPr/>
        </p:nvSpPr>
        <p:spPr>
          <a:xfrm>
            <a:off x="838198" y="6443535"/>
            <a:ext cx="1051560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>
                <a:solidFill>
                  <a:srgbClr val="333333"/>
                </a:solidFill>
                <a:latin typeface="Sarabun"/>
                <a:ea typeface="Sarabun"/>
                <a:cs typeface="Sarabun"/>
                <a:sym typeface="Sarabun"/>
              </a:rPr>
              <a:t>* หมายเหตุ ข้อมูลเดือน สะสมเดือนเฉพาะเดือน ตุลาคม – ธันวาคม 2565 วันที่ประมวลผล :: 26 กุมภาพันธ์ 2566</a:t>
            </a:r>
            <a:endParaRPr b="1" sz="1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2"/>
          <p:cNvSpPr txBox="1"/>
          <p:nvPr>
            <p:ph type="title"/>
          </p:nvPr>
        </p:nvSpPr>
        <p:spPr>
          <a:xfrm>
            <a:off x="687886" y="334381"/>
            <a:ext cx="10811005" cy="74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arabun"/>
              <a:buNone/>
            </a:pPr>
            <a:r>
              <a:rPr b="1" lang="en-US">
                <a:latin typeface="Sarabun"/>
                <a:ea typeface="Sarabun"/>
                <a:cs typeface="Sarabun"/>
                <a:sym typeface="Sarabun"/>
              </a:rPr>
              <a:t>อำเภอวังโป่ง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graphicFrame>
        <p:nvGraphicFramePr>
          <p:cNvPr id="160" name="Google Shape;160;p12"/>
          <p:cNvGraphicFramePr/>
          <p:nvPr/>
        </p:nvGraphicFramePr>
        <p:xfrm>
          <a:off x="1775388" y="12287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{309D6C9E-D40F-494C-9F99-3447661F7D8C}</a:tableStyleId>
              </a:tblPr>
              <a:tblGrid>
                <a:gridCol w="2769075"/>
                <a:gridCol w="841900"/>
                <a:gridCol w="1821350"/>
                <a:gridCol w="2190150"/>
                <a:gridCol w="403575"/>
                <a:gridCol w="403575"/>
              </a:tblGrid>
              <a:tr h="200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หน่วยบริการ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จำนวนหน่วยบริการ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จำนวนเดือนที่คำนวนคูณจำนวนสถานบริการ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จำนวนเดือนที่ส่งข้อมูลทันเวลาคูณจำนวนสถานบริการ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ร้อยละ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ถ่ายโอน อบจ.</a:t>
                      </a:r>
                      <a:endParaRPr/>
                    </a:p>
                  </a:txBody>
                  <a:tcPr marT="9525" marB="0" marR="9525" marL="9525" anchor="ctr"/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07837 โรงพยาบาลส่งเสริมสุขภาพตำบลวังกระดาษเงิน ตำบลท้ายดง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07838 โรงพยาบาลส่งเสริมสุขภาพตำบลดงหลง ตำบลท้ายดง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07839 โรงพยาบาลส่งเสริมสุขภาพตำบลคลองน้ำคัน ตำบลซับเปิบ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07840 โรงพยาบาลส่งเสริมสุขภาพตำบลซับเปิบ ตำบลซับเปิบ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07841 โรงพยาบาลส่งเสริมสุขภาพตำบลน้ำอ้อม ตำบลวังหิน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07842 โรงพยาบาลส่งเสริมสุขภาพตำบลวังหิน ตำบลวังหิน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07843 โรงพยาบาลส่งเสริมสุขภาพตำบลวังศาล ตำบลวังศาล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10614 โรงพยาบาลส่งเสริมสุขภาพตำบลด่านช้าง ตำบลท้ายดง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11271 โรงพยาบาลวังโป่ง</a:t>
                      </a:r>
                      <a:endParaRPr/>
                    </a:p>
                  </a:txBody>
                  <a:tcPr marT="9525" marB="0" marR="9525" marL="952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/>
                    </a:p>
                  </a:txBody>
                  <a:tcPr marT="9525" marB="0" marR="9525" marL="952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>
                    <a:solidFill>
                      <a:srgbClr val="E1EFD8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รวม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27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37.037</a:t>
                      </a:r>
                      <a:endParaRPr/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</a:tbl>
          </a:graphicData>
        </a:graphic>
      </p:graphicFrame>
      <p:sp>
        <p:nvSpPr>
          <p:cNvPr id="161" name="Google Shape;161;p12"/>
          <p:cNvSpPr txBox="1"/>
          <p:nvPr/>
        </p:nvSpPr>
        <p:spPr>
          <a:xfrm>
            <a:off x="838198" y="6443535"/>
            <a:ext cx="1051560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>
                <a:solidFill>
                  <a:srgbClr val="333333"/>
                </a:solidFill>
                <a:latin typeface="Sarabun"/>
                <a:ea typeface="Sarabun"/>
                <a:cs typeface="Sarabun"/>
                <a:sym typeface="Sarabun"/>
              </a:rPr>
              <a:t>* หมายเหตุ ข้อมูลเดือน สะสมเดือนเฉพาะเดือน ตุลาคม – ธันวาคม 2565 วันที่ประมวลผล :: 26 กุมภาพันธ์ 2566</a:t>
            </a:r>
            <a:endParaRPr b="1" sz="1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"/>
          <p:cNvSpPr txBox="1"/>
          <p:nvPr>
            <p:ph type="title"/>
          </p:nvPr>
        </p:nvSpPr>
        <p:spPr>
          <a:xfrm>
            <a:off x="687886" y="334381"/>
            <a:ext cx="10811005" cy="74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arabun"/>
              <a:buNone/>
            </a:pPr>
            <a:r>
              <a:rPr b="1" lang="en-US">
                <a:latin typeface="Sarabun"/>
                <a:ea typeface="Sarabun"/>
                <a:cs typeface="Sarabun"/>
                <a:sym typeface="Sarabun"/>
              </a:rPr>
              <a:t>อำเภอเขาค้อ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graphicFrame>
        <p:nvGraphicFramePr>
          <p:cNvPr id="167" name="Google Shape;167;p13"/>
          <p:cNvGraphicFramePr/>
          <p:nvPr/>
        </p:nvGraphicFramePr>
        <p:xfrm>
          <a:off x="1775388" y="12287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{309D6C9E-D40F-494C-9F99-3447661F7D8C}</a:tableStyleId>
              </a:tblPr>
              <a:tblGrid>
                <a:gridCol w="2769075"/>
                <a:gridCol w="841900"/>
                <a:gridCol w="1821350"/>
                <a:gridCol w="2190150"/>
                <a:gridCol w="403575"/>
                <a:gridCol w="403575"/>
              </a:tblGrid>
              <a:tr h="200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หน่วยบริการ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จำนวนหน่วยบริการ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จำนวนเดือนที่คำนวนคูณจำนวนสถานบริการ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จำนวนเดือนที่ส่งข้อมูลทันเวลาคูณจำนวนสถานบริการ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ร้อยละ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ถ่ายโอน อบจ.</a:t>
                      </a:r>
                      <a:endParaRPr/>
                    </a:p>
                  </a:txBody>
                  <a:tcPr marT="9525" marB="0" marR="9525" marL="9525" anchor="ctr"/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07844 โรงพยาบาลส่งเสริมสุขภาพตำบลป่าแดง ตำบลเขาค้อ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07845 โรงพยาบาลส่งเสริมสุขภาพตำบลปานสุขุม ตำบลเขาค้อ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07846 โรงพยาบาลส่งเสริมสุขภาพตำบลนายาว ตำบลทุ่งสมอ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07847 โรงพยาบาลส่งเสริมสุขภาพตำบลเหล่าหญ้า ตำบลแคมป์สน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07848 โรงพยาบาลส่งเสริมสุขภาพตำบลป่าคา ตำบลแคมป์สน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07849 โรงพยาบาลส่งเสริมสุขภาพตำบลพัฒนวรพงษ์ ตำบลริมสีม่วง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07850 โรงพยาบาลส่งเสริมสุขภาพตำบลรื่นฤดี ตำบลสะเดาะพง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07851 โรงพยาบาลส่งเสริมสุขภาพตำบลเสลียงแห้ง ตำบลหนองแม่นา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07852 โรงพยาบาลส่งเสริมสุขภาพตำบลหนองแม่นา ตำบลหนองแม่นา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07853 โรงพยาบาลส่งเสริมสุขภาพตำบลเข็กน้อย ตำบลเข็กน้อย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/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>
                    <a:solidFill>
                      <a:srgbClr val="E1EFD8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11272 โรงพยาบาลเขาค้อ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รวม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11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29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87.8788</a:t>
                      </a:r>
                      <a:endParaRPr/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</a:tbl>
          </a:graphicData>
        </a:graphic>
      </p:graphicFrame>
      <p:sp>
        <p:nvSpPr>
          <p:cNvPr id="168" name="Google Shape;168;p13"/>
          <p:cNvSpPr txBox="1"/>
          <p:nvPr/>
        </p:nvSpPr>
        <p:spPr>
          <a:xfrm>
            <a:off x="838198" y="6443535"/>
            <a:ext cx="1051560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>
                <a:solidFill>
                  <a:srgbClr val="333333"/>
                </a:solidFill>
                <a:latin typeface="Sarabun"/>
                <a:ea typeface="Sarabun"/>
                <a:cs typeface="Sarabun"/>
                <a:sym typeface="Sarabun"/>
              </a:rPr>
              <a:t>* หมายเหตุ ข้อมูลเดือน สะสมเดือนเฉพาะเดือน ตุลาคม – ธันวาคม 2565 วันที่ประมวลผล :: 26 กุมภาพันธ์ 2566</a:t>
            </a:r>
            <a:endParaRPr b="1" sz="1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 txBox="1"/>
          <p:nvPr>
            <p:ph type="title"/>
          </p:nvPr>
        </p:nvSpPr>
        <p:spPr>
          <a:xfrm>
            <a:off x="845899" y="86037"/>
            <a:ext cx="10598100" cy="93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None/>
            </a:pPr>
            <a:r>
              <a:rPr b="1" lang="en-US">
                <a:latin typeface="Sarabun"/>
                <a:ea typeface="Sarabun"/>
                <a:cs typeface="Sarabun"/>
                <a:sym typeface="Sarabun"/>
              </a:rPr>
              <a:t>ร้อยละความถูกต้องของข้อมูล จังหวัดเพชรบูรณ์ ปีงบประมาณ2566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graphicFrame>
        <p:nvGraphicFramePr>
          <p:cNvPr id="174" name="Google Shape;174;p14"/>
          <p:cNvGraphicFramePr/>
          <p:nvPr/>
        </p:nvGraphicFramePr>
        <p:xfrm>
          <a:off x="154484" y="1023616"/>
          <a:ext cx="3000000" cy="3000000"/>
        </p:xfrm>
        <a:graphic>
          <a:graphicData uri="http://schemas.openxmlformats.org/drawingml/2006/table">
            <a:tbl>
              <a:tblPr bandRow="1" firstRow="1">
                <a:gradFill>
                  <a:gsLst>
                    <a:gs pos="0">
                      <a:srgbClr val="B4D4A5"/>
                    </a:gs>
                    <a:gs pos="50000">
                      <a:srgbClr val="A8CD97"/>
                    </a:gs>
                    <a:gs pos="100000">
                      <a:srgbClr val="9BC985"/>
                    </a:gs>
                  </a:gsLst>
                  <a:lin ang="5400000" scaled="0"/>
                </a:gradFill>
                <a:tableStyleId>{E5047DCD-62C2-4E17-9BD8-EA1A9CB81700}</a:tableStyleId>
              </a:tblPr>
              <a:tblGrid>
                <a:gridCol w="836475"/>
                <a:gridCol w="1004925"/>
                <a:gridCol w="931875"/>
                <a:gridCol w="688400"/>
                <a:gridCol w="614275"/>
                <a:gridCol w="672950"/>
                <a:gridCol w="672950"/>
                <a:gridCol w="614275"/>
                <a:gridCol w="672950"/>
                <a:gridCol w="672950"/>
                <a:gridCol w="614275"/>
                <a:gridCol w="672950"/>
                <a:gridCol w="672950"/>
                <a:gridCol w="718825"/>
                <a:gridCol w="718825"/>
                <a:gridCol w="818200"/>
                <a:gridCol w="382850"/>
              </a:tblGrid>
              <a:tr h="281950">
                <a:tc row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อำเภอ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 row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ความถูกต้องเฉลี่ย 5 ด้าน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 gridSpan="15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ความถูกต้องของข้อมูล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465350">
                <a:tc vMerge="1"/>
                <a:tc v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เลขบัตรประชาชน(cid)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เพศ(sex)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วันเดือนปีเกิด(birth)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สัญชาติ(nation)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สถานะการจำหน่วย(discharge)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 hMerge="1"/>
                <a:tc hMerge="1"/>
              </a:tr>
              <a:tr h="46535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PERSON THAI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Accuracy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%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PERSON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Accuracy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%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PERSON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Accuracy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%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PERSON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Accuracy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%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PERSON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Accuracy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%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553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เมืองเพชรบูรณ์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99.9945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1,284,189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1,284,189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1,296,852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1,296,852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1,296,932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1,296,743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99.9854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1,296,932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1,296,767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99.9873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1,296,932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1,296,932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37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ชนแดน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99.9591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303,414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303,414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306,821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306,821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305,714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305,093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99.7969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305,714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305,710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99.9987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305,714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305,714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37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หล่มสัก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99.9899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662,916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662,916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694,778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694,778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694,831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694,528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99.9564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694,831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694,783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99.9931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694,831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694,831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37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หล่มเก่า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99.9861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209,395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209,395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210,905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210,905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210,905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210,881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99.9886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210,905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210,782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99.9417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210,905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210,905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37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วิเชียรบุรี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523,926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523,926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526,815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526,815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526,830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526,691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99.9736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526,830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526,811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99.9964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526,830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526,830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37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ศรีเทพ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99.9981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245,863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245,863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251,039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251,039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251,045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251,040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251,045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251,026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99.9924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251,045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251,045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37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หนองไผ่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313,272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313,272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316,297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316,297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316,300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316,277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99.9927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316,300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316,292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99.9975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316,300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316,300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37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บึงสามพัน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99.9981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229,639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229,639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258,588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258,588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258,595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258,581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99.9946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258,595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258,584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99.9957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258,595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258,595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37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น้ำหนาว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99.9978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44,491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44,491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44,846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44,846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44,846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44,843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44,846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44,844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99.9955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44,846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44,846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37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วังโป่ง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99.9916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95,057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95,057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95,520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95,520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95,521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95,520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99.999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95,521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95,482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99.9592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95,521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95,521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3712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เขาค้อ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209,111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209,111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213,545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213,545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213,550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213,496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99.9747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213,550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213,540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99.9953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213,550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213,550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6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5"/>
          <p:cNvSpPr/>
          <p:nvPr/>
        </p:nvSpPr>
        <p:spPr>
          <a:xfrm>
            <a:off x="6250698" y="1662200"/>
            <a:ext cx="5489531" cy="4622430"/>
          </a:xfrm>
          <a:prstGeom prst="rect">
            <a:avLst/>
          </a:prstGeom>
          <a:solidFill>
            <a:schemeClr val="accent6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5"/>
          <p:cNvSpPr/>
          <p:nvPr/>
        </p:nvSpPr>
        <p:spPr>
          <a:xfrm>
            <a:off x="425885" y="1690688"/>
            <a:ext cx="5489531" cy="4622430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arabun"/>
              <a:buNone/>
            </a:pPr>
            <a:r>
              <a:rPr b="1" lang="en-US">
                <a:latin typeface="Sarabun"/>
                <a:ea typeface="Sarabun"/>
                <a:cs typeface="Sarabun"/>
                <a:sym typeface="Sarabun"/>
              </a:rPr>
              <a:t>LINK รายละเอียดที่มาของข้อมูล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pic>
        <p:nvPicPr>
          <p:cNvPr id="182" name="Google Shape;18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18150" y="2081696"/>
            <a:ext cx="1904999" cy="1904999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5"/>
          <p:cNvSpPr txBox="1"/>
          <p:nvPr/>
        </p:nvSpPr>
        <p:spPr>
          <a:xfrm>
            <a:off x="1693101" y="4377703"/>
            <a:ext cx="296553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ร้อยละความทันเวลาของข้อมูล</a:t>
            </a:r>
            <a:endParaRPr b="1"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จังหวัดเพชรบูรณ์</a:t>
            </a:r>
            <a:endParaRPr b="1"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ปีงบประมาณ2566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4" name="Google Shape;18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42963" y="2081696"/>
            <a:ext cx="1904999" cy="1904999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15"/>
          <p:cNvSpPr txBox="1"/>
          <p:nvPr/>
        </p:nvSpPr>
        <p:spPr>
          <a:xfrm>
            <a:off x="5948506" y="4377703"/>
            <a:ext cx="609391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ร้อยละความถูกต้องของข้อมูล</a:t>
            </a:r>
            <a:endParaRPr b="1"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จังหวัดเพชรบูรณ์ ปีงบประมาณ2566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type="title"/>
          </p:nvPr>
        </p:nvSpPr>
        <p:spPr>
          <a:xfrm>
            <a:off x="687887" y="1871"/>
            <a:ext cx="1081100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arabun"/>
              <a:buNone/>
            </a:pPr>
            <a:r>
              <a:rPr b="1" lang="en-US">
                <a:latin typeface="Sarabun"/>
                <a:ea typeface="Sarabun"/>
                <a:cs typeface="Sarabun"/>
                <a:sym typeface="Sarabun"/>
              </a:rPr>
              <a:t> ร้อยละความทันเวลาของข้อมูล จังหวัดเพชรบูรณ์ ปีงบประมาณ2566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graphicFrame>
        <p:nvGraphicFramePr>
          <p:cNvPr id="90" name="Google Shape;90;p2"/>
          <p:cNvGraphicFramePr/>
          <p:nvPr/>
        </p:nvGraphicFramePr>
        <p:xfrm>
          <a:off x="838200" y="1302707"/>
          <a:ext cx="3000000" cy="3000000"/>
        </p:xfrm>
        <a:graphic>
          <a:graphicData uri="http://schemas.openxmlformats.org/drawingml/2006/table">
            <a:tbl>
              <a:tblPr bandRow="1" firstRow="1">
                <a:gradFill>
                  <a:gsLst>
                    <a:gs pos="0">
                      <a:srgbClr val="F7BCA2"/>
                    </a:gs>
                    <a:gs pos="50000">
                      <a:srgbClr val="F4B093"/>
                    </a:gs>
                    <a:gs pos="100000">
                      <a:srgbClr val="F7A47F"/>
                    </a:gs>
                  </a:gsLst>
                  <a:lin ang="5400000" scaled="0"/>
                </a:gradFill>
                <a:tableStyleId>{309D6C9E-D40F-494C-9F99-3447661F7D8C}</a:tableStyleId>
              </a:tblPr>
              <a:tblGrid>
                <a:gridCol w="2002975"/>
                <a:gridCol w="2879275"/>
                <a:gridCol w="2190750"/>
                <a:gridCol w="2128150"/>
                <a:gridCol w="1314450"/>
              </a:tblGrid>
              <a:tr h="801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อำเภอ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จำนวนหน่วยบริการ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จำนวนเดือนที่คำนวณคูณจำนวนสถานบริการ (*3)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จำนวนเดือนที่ส่งข้อมูลทันเวลาคูณจำนวนสถานบริการ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ร้อยละ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267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เมืองเพชรบูรณ์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26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78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36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46.1538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267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ชนแดน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15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45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20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44.4444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267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หล่มสัก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34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102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34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267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หล่มเก่า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15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45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20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267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วิเชียรบุรี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18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54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30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55.5556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267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ศรีเทพ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30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16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53.3333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267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หนองไผ่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16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48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27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56.25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267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บึงสามพัน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11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31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14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45.1613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267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น้ำหนาว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15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13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86.6667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267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วังโป่ง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27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37.037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267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เขาค้อ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11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29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87.8788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  <a:tr h="267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รวม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170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508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238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46.8504</a:t>
                      </a:r>
                      <a:endParaRPr b="1" i="0" sz="20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b"/>
                </a:tc>
              </a:tr>
            </a:tbl>
          </a:graphicData>
        </a:graphic>
      </p:graphicFrame>
      <p:sp>
        <p:nvSpPr>
          <p:cNvPr id="91" name="Google Shape;91;p2"/>
          <p:cNvSpPr txBox="1"/>
          <p:nvPr/>
        </p:nvSpPr>
        <p:spPr>
          <a:xfrm>
            <a:off x="838198" y="6277281"/>
            <a:ext cx="1051560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333333"/>
                </a:solidFill>
                <a:latin typeface="Sarabun"/>
                <a:ea typeface="Sarabun"/>
                <a:cs typeface="Sarabun"/>
                <a:sym typeface="Sarabun"/>
              </a:rPr>
              <a:t>* หมายเหตุ ข้อมูลเดือน สะสมเดือนเฉพาะเดือน ตุลาคม – ธันวาคม 2565 วันที่ประมวลผล :: 26 กุมภาพันธ์ 2566</a:t>
            </a:r>
            <a:endParaRPr b="1" sz="20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3"/>
          <p:cNvGraphicFramePr/>
          <p:nvPr/>
        </p:nvGraphicFramePr>
        <p:xfrm>
          <a:off x="1631262" y="96171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{309D6C9E-D40F-494C-9F99-3447661F7D8C}</a:tableStyleId>
              </a:tblPr>
              <a:tblGrid>
                <a:gridCol w="2949275"/>
                <a:gridCol w="811400"/>
                <a:gridCol w="1765900"/>
                <a:gridCol w="2125300"/>
                <a:gridCol w="645150"/>
                <a:gridCol w="645150"/>
              </a:tblGrid>
              <a:tr h="189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หน่วยบริการ9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จำนวนหน่วยบริการ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จำนวนเดือนที่คำนวนคูณจำนวนสถานบริการ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จำนวนเดือนที่ส่งข้อมูลทันเวลาคูณจำนวนสถานบริการ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ร้อยละ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ถ่ายโอน อบจ.</a:t>
                      </a:r>
                      <a:endParaRPr/>
                    </a:p>
                  </a:txBody>
                  <a:tcPr marT="4650" marB="0" marR="4650" marL="46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07711 โรงพยาบาลส่งเสริมสุขภาพตำบลตะเบาะ ตำบลตะเบาะ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07712 โรงพยาบาลส่งเสริมสุขภาพตำบลบ้านพี้ ตำบลบ้านโตก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1EFD8"/>
                    </a:solidFill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07713 โรงพยาบาลส่งเสริมสุขภาพตำบลพนานิคม ตำบลบ้านโตก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07714 โรงพยาบาลส่งเสริมสุขภาพตำบลสะเดียง ตำบลสะเดียง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07715 โรงพยาบาลส่งเสริมสุขภาพตำบลป่าแดง ตำบลป่าเลา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07716 โรงพยาบาลส่งเสริมสุขภาพตำบลบ้านพลำ ตำบลป่าเลา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07717 โรงพยาบาลส่งเสริมสุขภาพตำบลนางั่ว ตำบลนางั่ว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07718 โรงพยาบาลส่งเสริมสุขภาพตำบลท่าพล ตำบลท่าพล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07719 โรงพยาบาลส่งเสริมสุขภาพตำบลวังซอง ตำบลท่าพล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07720 โรงพยาบาลส่งเสริมสุขภาพตำบลดงมูลเหล็ก ตำบลดงมูลเหล็ก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07721 โรงพยาบาลส่งเสริมสุขภาพตำบลบ้านโคก ตำบลบ้านโคก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07722 โรงพยาบาลส่งเสริมสุขภาพตำบลกงกะยาง ตำบลบ้านโคก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07723 โรงพยาบาลส่งเสริมสุขภาพตำบลชอนไพร ตำบลชอนไพร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07724 โรงพยาบาลส่งเสริมสุขภาพตำบลนาป่า ตำบลนาป่า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07725 โรงพยาบาลส่งเสริมสุขภาพตำบลหนองผักบุ้ง ตำบลนายม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07726 โรงพยาบาลส่งเสริมสุขภาพตำบลถ้ำน้ำบัง ตำบลนายม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07727 โรงพยาบาลส่งเสริมสุขภาพตำบลวังชมภู ตำบลวังชมภู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07728 โรงพยาบาลส่งเสริมสุขภาพตำบลน้ำร้อน ตำบลน้ำร้อน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07729 โรงพยาบาลส่งเสริมสุขภาพตำบลห้วยสะแก ตำบลห้วยสะแก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07730 โรงพยาบาลส่งเสริมสุขภาพตำบลห้วยใหญ่ ตำบลห้วยใหญ่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07731 โรงพยาบาลส่งเสริมสุขภาพตำบลโป่งหว้า ตำบลห้วยใหญ่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07732 โรงพยาบาลส่งเสริมสุขภาพตำบลยางลาด ตำบลระวิง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07733 โรงพยาบาลส่งเสริมสุขภาพตำบลระวิง ตำบลระวิง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10727 โรงพยาบาลเพชรบูรณ์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11946 โรงพยาบาลค่ายพ่อขุนผาเมือง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99832 คลินิกหมอครอบครัวโรงพยาบาลเพชรบูรณ์ สาขาคลองศาลา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9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รวม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78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46.1538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4650" marB="0" marR="4650" marL="46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7" name="Google Shape;97;p3"/>
          <p:cNvSpPr txBox="1"/>
          <p:nvPr>
            <p:ph type="title"/>
          </p:nvPr>
        </p:nvSpPr>
        <p:spPr>
          <a:xfrm>
            <a:off x="687887" y="1871"/>
            <a:ext cx="1081100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arabun"/>
              <a:buNone/>
            </a:pPr>
            <a:r>
              <a:rPr b="1" lang="en-US">
                <a:latin typeface="Sarabun"/>
                <a:ea typeface="Sarabun"/>
                <a:cs typeface="Sarabun"/>
                <a:sym typeface="Sarabun"/>
              </a:rPr>
              <a:t>อำเภอเมืองเพชรบูรณ์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98" name="Google Shape;98;p3"/>
          <p:cNvSpPr txBox="1"/>
          <p:nvPr/>
        </p:nvSpPr>
        <p:spPr>
          <a:xfrm>
            <a:off x="838198" y="6443535"/>
            <a:ext cx="1051560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>
                <a:solidFill>
                  <a:srgbClr val="333333"/>
                </a:solidFill>
                <a:latin typeface="Sarabun"/>
                <a:ea typeface="Sarabun"/>
                <a:cs typeface="Sarabun"/>
                <a:sym typeface="Sarabun"/>
              </a:rPr>
              <a:t>* หมายเหตุ ข้อมูลเดือน สะสมเดือนเฉพาะเดือน ตุลาคม – ธันวาคม 2565 วันที่ประมวลผล :: 26 กุมภาพันธ์ 2566</a:t>
            </a:r>
            <a:endParaRPr b="1" sz="1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687887" y="1871"/>
            <a:ext cx="1081100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arabun"/>
              <a:buNone/>
            </a:pPr>
            <a:r>
              <a:rPr b="1" lang="en-US">
                <a:latin typeface="Sarabun"/>
                <a:ea typeface="Sarabun"/>
                <a:cs typeface="Sarabun"/>
                <a:sym typeface="Sarabun"/>
              </a:rPr>
              <a:t>อำเภอชนแดน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graphicFrame>
        <p:nvGraphicFramePr>
          <p:cNvPr id="104" name="Google Shape;104;p4"/>
          <p:cNvGraphicFramePr/>
          <p:nvPr/>
        </p:nvGraphicFramePr>
        <p:xfrm>
          <a:off x="1589150" y="119770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{309D6C9E-D40F-494C-9F99-3447661F7D8C}</a:tableStyleId>
              </a:tblPr>
              <a:tblGrid>
                <a:gridCol w="2985675"/>
                <a:gridCol w="816350"/>
                <a:gridCol w="1770475"/>
                <a:gridCol w="2129750"/>
                <a:gridCol w="653125"/>
                <a:gridCol w="653125"/>
              </a:tblGrid>
              <a:tr h="2563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หน่วยบริการ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จำนวนหน่วยบริการ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จำนวนเดือนที่คำนวนคูณจำนวนสถานบริการ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จำนวนเดือนที่ส่งข้อมูลทันเวลาคูณจำนวนสถานบริการ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ร้อยละ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ถ่ายโอน อบจ.</a:t>
                      </a:r>
                      <a:endParaRPr/>
                    </a:p>
                  </a:txBody>
                  <a:tcPr marT="7500" marB="0" marR="7500" marL="7500" anchor="ctr"/>
                </a:tc>
              </a:tr>
              <a:tr h="263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07734 โรงพยาบาลส่งเสริมสุขภาพตำบลบุ่งคล้า ตำบลดงขุย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</a:tr>
              <a:tr h="263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07735 โรงพยาบาลส่งเสริมสุขภาพตำบลหนองโก ตำบลท่าข้าม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</a:tr>
              <a:tr h="263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07736 สถานีอนามัยเฉลิมพระเกียรติ 2530 น้ำลัด ตำบลพุทธบาท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</a:tr>
              <a:tr h="263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07737 โรงพยาบาลส่งเสริมสุขภาพตำบลห้วยงาช้าง ตำบลพุทธบาท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</a:tr>
              <a:tr h="263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07738 โรงพยาบาลส่งเสริมสุขภาพตำบลเขาแม่แก่ ตำบลลาดแค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</a:tr>
              <a:tr h="263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07739 โรงพยาบาลส่งเสริมสุขภาพตำบลลาดแค ตำบลลาดแค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</a:tr>
              <a:tr h="263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07740 โรงพยาบาลส่งเสริมสุขภาพตำบลหนองใหญ่ ตำบลลาดแค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</a:tr>
              <a:tr h="263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07741 โรงพยาบาลส่งเสริมสุขภาพตำบลโคกสำราญ ตำบลบ้านกล้วย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</a:tr>
              <a:tr h="263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07742 โรงพยาบาลส่งเสริมสุขภาพตำบลซับพุทรา ตำบลซับพุทรา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</a:tr>
              <a:tr h="263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07743 โรงพยาบาลส่งเสริมสุขภาพตำบลตะกุดไร ตำบลตะกุดไร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</a:tr>
              <a:tr h="263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07744 โรงพยาบาลส่งเสริมสุขภาพตำบลศาลาลาย ตำบลศาลาลาย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</a:tr>
              <a:tr h="1916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11264 โรงพยาบาลชนแดน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</a:tr>
              <a:tr h="392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14066 สถานีอนามัยเฉลิมพระเกียรติสมเด็จพระศรีนครินทราบรมราชชนนี(เอิบจิตต์ ยศสุนทร อุทิศ)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</a:tr>
              <a:tr h="263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21982 โรงพยาบาลส่งเสริมสุขภาพตำบลโป่งนกแก้ว ตำบลตะกุดไร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</a:tr>
              <a:tr h="263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41703 สถานบริการสาธารณสุขชุมชนบ้านล่องเข้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</a:tr>
              <a:tr h="191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รวม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44.4444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7500" marB="0" marR="7500" marL="7500" anchor="b"/>
                </a:tc>
              </a:tr>
            </a:tbl>
          </a:graphicData>
        </a:graphic>
      </p:graphicFrame>
      <p:sp>
        <p:nvSpPr>
          <p:cNvPr id="105" name="Google Shape;105;p4"/>
          <p:cNvSpPr txBox="1"/>
          <p:nvPr/>
        </p:nvSpPr>
        <p:spPr>
          <a:xfrm>
            <a:off x="838198" y="6443535"/>
            <a:ext cx="1051560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>
                <a:solidFill>
                  <a:srgbClr val="333333"/>
                </a:solidFill>
                <a:latin typeface="Sarabun"/>
                <a:ea typeface="Sarabun"/>
                <a:cs typeface="Sarabun"/>
                <a:sym typeface="Sarabun"/>
              </a:rPr>
              <a:t>* หมายเหตุ ข้อมูลเดือน สะสมเดือนเฉพาะเดือน ตุลาคม – ธันวาคม 2565 วันที่ประมวลผล :: 26 กุมภาพันธ์ 2566</a:t>
            </a:r>
            <a:endParaRPr b="1" sz="1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>
            <p:ph type="title"/>
          </p:nvPr>
        </p:nvSpPr>
        <p:spPr>
          <a:xfrm>
            <a:off x="687887" y="-74331"/>
            <a:ext cx="10811005" cy="5966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arabun"/>
              <a:buNone/>
            </a:pPr>
            <a:r>
              <a:rPr b="1" lang="en-US" sz="3600">
                <a:latin typeface="Sarabun"/>
                <a:ea typeface="Sarabun"/>
                <a:cs typeface="Sarabun"/>
                <a:sym typeface="Sarabun"/>
              </a:rPr>
              <a:t>อำเภอหล่มสัก</a:t>
            </a:r>
            <a:endParaRPr b="1" sz="3600">
              <a:latin typeface="Sarabun"/>
              <a:ea typeface="Sarabun"/>
              <a:cs typeface="Sarabun"/>
              <a:sym typeface="Sarabun"/>
            </a:endParaRPr>
          </a:p>
        </p:txBody>
      </p:sp>
      <p:graphicFrame>
        <p:nvGraphicFramePr>
          <p:cNvPr id="111" name="Google Shape;111;p5"/>
          <p:cNvGraphicFramePr/>
          <p:nvPr/>
        </p:nvGraphicFramePr>
        <p:xfrm>
          <a:off x="1255222" y="36990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{309D6C9E-D40F-494C-9F99-3447661F7D8C}</a:tableStyleId>
              </a:tblPr>
              <a:tblGrid>
                <a:gridCol w="2752900"/>
                <a:gridCol w="837850"/>
                <a:gridCol w="1826950"/>
                <a:gridCol w="2199400"/>
                <a:gridCol w="842950"/>
                <a:gridCol w="842950"/>
              </a:tblGrid>
              <a:tr h="65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หน่วยบริการ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จำนวนหน่วยบริการ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จำนวนเดือนที่คำนวนคูณจำนวนสถานบริการ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จำนวนเดือนที่ส่งข้อมูลทันเวลาคูณจำนวนสถานบริการ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ร้อยละ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ถ่ายโอน อบจ.</a:t>
                      </a:r>
                      <a:endParaRPr/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07745 โรงพยาบาลส่งเสริมสุขภาพตำบลท่ามะกล้วย ตำบลวัดป่า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07746 โรงพยาบาลส่งเสริมสุขภาพตำบลท่าช้าง ตำบลตาลเดี่ยว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07747 โรงพยาบาลส่งเสริมสุขภาพตำบลฝายนาแซง ตำบลฝายนาแซง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07748 โรงพยาบาลส่งเสริมสุขภาพตำบลหนองสว่าง ตำบลหนองสว่าง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07749 โรงพยาบาลส่งเสริมสุขภาพตำบลน้ำเฮี้ย ตำบลน้ำเฮี้ย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07750 โรงพยาบาลส่งเสริมสุขภาพตำบลหนองบัว ตำบลสักหลง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07751 โรงพยาบาลส่งเสริมสุขภาพตำบลวังมล ตำบลท่าอิบุญ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07752 โรงพยาบาลส่งเสริมสุขภาพตำบลบ้านโสก ตำบลบ้านโสก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07753 โรงพยาบาลส่งเสริมสุขภาพตำบลกกเดื่อ ตำบลบ้านติ้ว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07754 โรงพยาบาลส่งเสริมสุขภาพตำบลบ้านติ้ว ตำบลบ้านติ้ว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07755 โรงพยาบาลส่งเสริมสุขภาพตำบลวังร่อง ตำบลห้วยไร่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07756 โรงพยาบาลส่งเสริมสุขภาพตำบลน้ำก้อ ตำบลน้ำก้อ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07757 โรงพยาบาลส่งเสริมสุขภาพตำบลน้ำดุก ตำบลปากช่อง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07758 โรงพยาบาลส่งเสริมสุขภาพตำบลวังยาว ตำบลปากช่อง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07759 โรงพยาบาลส่งเสริมสุขภาพตำบลห้วยระหงษ์ ตำบลปากช่อง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07760 โรงพยาบาลส่งเสริมสุขภาพตำบลน้ำชุนใหญ่ ตำบลน้ำชุน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07761 โรงพยาบาลส่งเสริมสุขภาพตำบลดงขวาง ตำบลน้ำชุน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07762 โรงพยาบาลส่งเสริมสุขภาพตำบลหนองไขว่ ตำบลหนองไขว่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07763 โรงพยาบาลส่งเสริมสุขภาพตำบลลานบ่า ตำบลลานบ่า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07764 โรงพยาบาลส่งเสริมสุขภาพตำบลบ้านหัวนา ตำบลบุ่งคล้า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07765 โรงพยาบาลส่งเสริมสุขภาพตำบลหนองคัน ตำบลบุ่งคล้า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07766 โรงพยาบาลส่งเสริมสุขภาพตำบลบุ่งน้ำเต้า ตำบลบุ่งน้ำเต้า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07767 โรงพยาบาลส่งเสริมสุขภาพตำบลธารทิพย์ ตำบลบุ่งน้ำเต้า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07768 โรงพยาบาลส่งเสริมสุขภาพตำบลบ้านกลาง ตำบลบ้านกลาง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07769 โรงพยาบาลส่งเสริมสุขภาพตำบลช้างตะลูด ตำบลช้างตะลูด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07770 โรงพยาบาลส่งเสริมสุขภาพตำบลดงน้อย ตำบลช้างตะลูด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07771 โรงพยาบาลส่งเสริมสุขภาพตำบลบ้านไร่ ตำบลบ้านไร่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07772 โรงพยาบาลส่งเสริมสุขภาพตำบลปากดุก ตำบลปากดุก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65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11265 โรงพยาบาลหล่มสัก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14067 โรงพยาบาลส่งเสริมสุขภาพตำบลปากช่อง ตำบลปากช่อง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14068 โรงพยาบาลส่งเสริมสุขภาพตำบลห้วยโปร่ง ตำบลบ้านหวาย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130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14991 สถานีอนามัยเฉลิมพระเกียรติ 60 พรรษา นวมินทราชินี จ.เพชรบูรณ์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65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41308 โรงพยาบาลส่งเสริมสุขภาพตำบลบ้านน้ำพุ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65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77614 ศูนย์สุขภาพชุมชนเทศบาลเมืองหล่มสัก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  <a:tr h="65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รวม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34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102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34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</a:t>
                      </a:r>
                      <a:endParaRPr b="1" i="0" sz="11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3100" marB="0" marR="3100" marL="3100" anchor="ctr"/>
                </a:tc>
              </a:tr>
            </a:tbl>
          </a:graphicData>
        </a:graphic>
      </p:graphicFrame>
      <p:sp>
        <p:nvSpPr>
          <p:cNvPr id="112" name="Google Shape;112;p5"/>
          <p:cNvSpPr txBox="1"/>
          <p:nvPr/>
        </p:nvSpPr>
        <p:spPr>
          <a:xfrm>
            <a:off x="630380" y="6651354"/>
            <a:ext cx="10515601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>
                <a:solidFill>
                  <a:srgbClr val="333333"/>
                </a:solidFill>
                <a:latin typeface="Sarabun"/>
                <a:ea typeface="Sarabun"/>
                <a:cs typeface="Sarabun"/>
                <a:sym typeface="Sarabun"/>
              </a:rPr>
              <a:t>* หมายเหตุ ข้อมูลเดือน สะสมเดือนเฉพาะเดือน ตุลาคม – ธันวาคม 2565 วันที่ประมวลผล :: 26 กุมภาพันธ์ 2566</a:t>
            </a:r>
            <a:endParaRPr b="1" sz="11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/>
          <p:nvPr>
            <p:ph type="title"/>
          </p:nvPr>
        </p:nvSpPr>
        <p:spPr>
          <a:xfrm>
            <a:off x="687886" y="334381"/>
            <a:ext cx="10811005" cy="74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arabun"/>
              <a:buNone/>
            </a:pPr>
            <a:r>
              <a:rPr b="1" lang="en-US">
                <a:latin typeface="Sarabun"/>
                <a:ea typeface="Sarabun"/>
                <a:cs typeface="Sarabun"/>
                <a:sym typeface="Sarabun"/>
              </a:rPr>
              <a:t>อำเภอหล่มเก่า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graphicFrame>
        <p:nvGraphicFramePr>
          <p:cNvPr id="118" name="Google Shape;118;p6"/>
          <p:cNvGraphicFramePr/>
          <p:nvPr/>
        </p:nvGraphicFramePr>
        <p:xfrm>
          <a:off x="1638082" y="13051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{309D6C9E-D40F-494C-9F99-3447661F7D8C}</a:tableStyleId>
              </a:tblPr>
              <a:tblGrid>
                <a:gridCol w="3069050"/>
                <a:gridCol w="948450"/>
                <a:gridCol w="1811000"/>
                <a:gridCol w="2178700"/>
                <a:gridCol w="451700"/>
                <a:gridCol w="451700"/>
              </a:tblGrid>
              <a:tr h="145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หน่วยบริการ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จำนวนหน่วยบริการ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จำนวนเดือนที่คำนวนคูณจำนวนสถานบริการ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จำนวนเดือนที่ส่งข้อมูลทันเวลาคูณจำนวนสถานบริการ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ร้อยละ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ถ่ายโอน อบจ.</a:t>
                      </a:r>
                      <a:endParaRPr/>
                    </a:p>
                  </a:txBody>
                  <a:tcPr marT="6900" marB="0" marR="6900" marL="6900" anchor="ctr"/>
                </a:tc>
              </a:tr>
              <a:tr h="145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07773 โรงพยาบาลส่งเสริมสุขภาพตำบลนาซำ ตำบลนาซำ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07774 โรงพยาบาลส่งเสริมสุขภาพตำบลหนองยาว ตำบลหินฮาว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07775 โรงพยาบาลส่งเสริมสุขภาพตำบลหินฮาว ตำบลหินฮาว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07776 โรงพยาบาลส่งเสริมสุขภาพตำบลท่าผู ตำบลหินฮาว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07777 โรงพยาบาลส่งเสริมสุขภาพตำบลบ้านเนิน ตำบลบ้านเนิน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07778 โรงพยาบาลส่งเสริมสุขภาพตำบลอุ่มกะทาด ตำบลศิลา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07779 โรงพยาบาลส่งเสริมสุขภาพตำบลสงเปลือย ตำบลศิลา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07780 โรงพยาบาลส่งเสริมสุขภาพตำบลห้วยมะยม ตำบลนาแซง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07781 โรงพยาบาลส่งเสริมสุขภาพตำบลวังบาล ตำบลวังบาล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07782 โรงพยาบาลส่งเสริมสุขภาพตำบลห้วยหอย ตำบลวังบาล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07783 โรงพยาบาลส่งเสริมสุขภาพตำบลทับเบิก ตำบลวังบาล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07784 โรงพยาบาลส่งเสริมสุขภาพตำบลนาเกาะ ตำบลนาเกาะ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07785 โรงพยาบาลส่งเสริมสุขภาพตำบลวังขอน ตำบลตาดกลอย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</a:tr>
              <a:tr h="290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07786 โรงพยาบาลส่งเสริมสุขภาพตำบลตาดกลอย ตำบลตาดกลอย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</a:tr>
              <a:tr h="145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11457 โรงพยาบาลสมเด็จพระยุพราชหล่มเก่า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</a:tr>
              <a:tr h="145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รวม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9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900" marB="0" marR="6900" marL="6900" anchor="ctr"/>
                </a:tc>
              </a:tr>
            </a:tbl>
          </a:graphicData>
        </a:graphic>
      </p:graphicFrame>
      <p:sp>
        <p:nvSpPr>
          <p:cNvPr id="119" name="Google Shape;119;p6"/>
          <p:cNvSpPr txBox="1"/>
          <p:nvPr/>
        </p:nvSpPr>
        <p:spPr>
          <a:xfrm>
            <a:off x="838198" y="6443535"/>
            <a:ext cx="1051560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>
                <a:solidFill>
                  <a:srgbClr val="333333"/>
                </a:solidFill>
                <a:latin typeface="Sarabun"/>
                <a:ea typeface="Sarabun"/>
                <a:cs typeface="Sarabun"/>
                <a:sym typeface="Sarabun"/>
              </a:rPr>
              <a:t>* หมายเหตุ ข้อมูลเดือน สะสมเดือนเฉพาะเดือน ตุลาคม – ธันวาคม 2565 วันที่ประมวลผล :: 26 กุมภาพันธ์ 2566</a:t>
            </a:r>
            <a:endParaRPr b="1" sz="1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>
            <p:ph type="title"/>
          </p:nvPr>
        </p:nvSpPr>
        <p:spPr>
          <a:xfrm>
            <a:off x="687886" y="334381"/>
            <a:ext cx="10811005" cy="74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arabun"/>
              <a:buNone/>
            </a:pPr>
            <a:r>
              <a:rPr b="1" lang="en-US">
                <a:latin typeface="Sarabun"/>
                <a:ea typeface="Sarabun"/>
                <a:cs typeface="Sarabun"/>
                <a:sym typeface="Sarabun"/>
              </a:rPr>
              <a:t>อำเภอวิเชียรบุรี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graphicFrame>
        <p:nvGraphicFramePr>
          <p:cNvPr id="125" name="Google Shape;125;p7"/>
          <p:cNvGraphicFramePr/>
          <p:nvPr/>
        </p:nvGraphicFramePr>
        <p:xfrm>
          <a:off x="1936344" y="130192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{309D6C9E-D40F-494C-9F99-3447661F7D8C}</a:tableStyleId>
              </a:tblPr>
              <a:tblGrid>
                <a:gridCol w="2680750"/>
                <a:gridCol w="836475"/>
                <a:gridCol w="1815900"/>
                <a:gridCol w="2184700"/>
                <a:gridCol w="398125"/>
                <a:gridCol w="398125"/>
              </a:tblGrid>
              <a:tr h="226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หน่วยบริการ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จำนวนหน่วยบริการ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จำนวนเดือนที่คำนวนคูณจำนวนสถานบริการ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จำนวนเดือนที่ส่งข้อมูลทันเวลาคูณจำนวนสถานบริการ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ร้อยละ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ถ่ายโอน อบจ.</a:t>
                      </a:r>
                      <a:endParaRPr/>
                    </a:p>
                  </a:txBody>
                  <a:tcPr marT="6675" marB="0" marR="6675" marL="6675" anchor="ctr"/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07787 โรงพยาบาลส่งเสริมสุขภาพตำบลนาไร่เดียว ตำบลท่าโรง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07788 โรงพยาบาลส่งเสริมสุขภาพตำบลท่าโรง ตำบลท่าโรง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07789 โรงพยาบาลส่งเสริมสุขภาพตำบลแก่งหินปูน ตำบลสามแยก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07790 โรงพยาบาลส่งเสริมสุขภาพตำบลโคกปรง ตำบลโคกปรง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07791 โรงพยาบาลส่งเสริมสุขภาพตำบลน้ำร้อน ตำบลน้ำร้อน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07792 โรงพยาบาลส่งเสริมสุขภาพตำบลบ่อรัง ตำบลบ่อรัง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1EFD8"/>
                    </a:solidFill>
                  </a:tcPr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07793 โรงพยาบาลส่งเสริมสุขภาพตำบลวังไผ่ ตำบลบ่อรัง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1EFD8"/>
                    </a:solidFill>
                  </a:tcPr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07794 โรงพยาบาลส่งเสริมสุขภาพตำบลพุเตย ตำบลพุเตย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1EF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1EFD8"/>
                    </a:solidFill>
                  </a:tcPr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07795 โรงพยาบาลส่งเสริมสุขภาพตำบลพุขาม ตำบลพุขาม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07796 โรงพยาบาลส่งเสริมสุขภาพตำบลรวมทรัพย์ ตำบลภูน้ำหยด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07797 โรงพยาบาลส่งเสริมสุขภาพตำบลยางจ่า ตำบลภูน้ำหยด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07798 โรงพยาบาลส่งเสริมสุขภาพตำบลโพทะเล ตำบลซับสมบูรณ์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07799 โรงพยาบาลส่งเสริมสุขภาพตำบลบึงกระจับ ตำบลบึงกระจับ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07800 โรงพยาบาลส่งเสริมสุขภาพตำบลวังใหญ่ ตำบลวังใหญ่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07801 โรงพยาบาลส่งเสริมสุขภาพตำบลโนนสง่า ตำบลยางสาว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07802 โรงพยาบาลส่งเสริมสุขภาพตำบลซับน้อย ตำบลซับน้อย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</a:tr>
              <a:tr h="1334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11266 โรงพยาบาลวิเชียรบุรี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>
                    <a:solidFill>
                      <a:srgbClr val="E2F0D9"/>
                    </a:solidFill>
                  </a:tcPr>
                </a:tc>
              </a:tr>
              <a:tr h="226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14069 โรงพยาบาลส่งเสริมสุขภาพตำบลวังวัด ตำบลยางสาว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</a:tr>
              <a:tr h="133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รวม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55.5556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675" marB="0" marR="6675" marL="6675" anchor="b"/>
                </a:tc>
              </a:tr>
            </a:tbl>
          </a:graphicData>
        </a:graphic>
      </p:graphicFrame>
      <p:sp>
        <p:nvSpPr>
          <p:cNvPr id="126" name="Google Shape;126;p7"/>
          <p:cNvSpPr txBox="1"/>
          <p:nvPr/>
        </p:nvSpPr>
        <p:spPr>
          <a:xfrm>
            <a:off x="838198" y="6443535"/>
            <a:ext cx="1051560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>
                <a:solidFill>
                  <a:srgbClr val="333333"/>
                </a:solidFill>
                <a:latin typeface="Sarabun"/>
                <a:ea typeface="Sarabun"/>
                <a:cs typeface="Sarabun"/>
                <a:sym typeface="Sarabun"/>
              </a:rPr>
              <a:t>* หมายเหตุ ข้อมูลเดือน สะสมเดือนเฉพาะเดือน ตุลาคม – ธันวาคม 2565 วันที่ประมวลผล :: 26 กุมภาพันธ์ 2566</a:t>
            </a:r>
            <a:endParaRPr b="1" sz="1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/>
          <p:nvPr>
            <p:ph type="title"/>
          </p:nvPr>
        </p:nvSpPr>
        <p:spPr>
          <a:xfrm>
            <a:off x="687886" y="334381"/>
            <a:ext cx="10811005" cy="74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arabun"/>
              <a:buNone/>
            </a:pPr>
            <a:r>
              <a:rPr b="1" lang="en-US">
                <a:latin typeface="Sarabun"/>
                <a:ea typeface="Sarabun"/>
                <a:cs typeface="Sarabun"/>
                <a:sym typeface="Sarabun"/>
              </a:rPr>
              <a:t>อำเภอศรีเทพ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graphicFrame>
        <p:nvGraphicFramePr>
          <p:cNvPr id="132" name="Google Shape;132;p8"/>
          <p:cNvGraphicFramePr/>
          <p:nvPr/>
        </p:nvGraphicFramePr>
        <p:xfrm>
          <a:off x="1584888" y="124389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{309D6C9E-D40F-494C-9F99-3447661F7D8C}</a:tableStyleId>
              </a:tblPr>
              <a:tblGrid>
                <a:gridCol w="2302225"/>
                <a:gridCol w="1103150"/>
                <a:gridCol w="2302225"/>
                <a:gridCol w="2302225"/>
                <a:gridCol w="503600"/>
                <a:gridCol w="503600"/>
              </a:tblGrid>
              <a:tr h="323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หน่วยบริการ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จำนวนหน่วยบริการ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จำนวนเดือนที่คำนวนคูณจำนวนสถานบริการ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จำนวนเดือนที่ส่งข้อมูลทันเวลาคูณจำนวนสถานบริการ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ร้อยละ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ถ่ายโอน อบจ.</a:t>
                      </a:r>
                      <a:endParaRPr/>
                    </a:p>
                  </a:txBody>
                  <a:tcPr marT="9525" marB="0" marR="9525" marL="9525" anchor="ctr"/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07803 โรงพยาบาลส่งเสริมสุขภาพตำบลนาตระกรุด ตำบลศรีเทพ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07804 โรงพยาบาลส่งเสริมสุขภาพตำบลทุ่งเศรษฐี ตำบลสระกรวด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07805 โรงพยาบาลส่งเสริมสุขภาพตำบลเกาะแก้ว ตำบลคลองกระจัง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07806 โรงพยาบาลส่งเสริมสุขภาพตำบลวังขอน ตำบลคลองกระจัง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07807 โรงพยาบาลส่งเสริมสุขภาพตำบลนาสนุ่น ตำบลนาสนุ่น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07808 โรงพยาบาลส่งเสริมสุขภาพตำบลนาน้ำโครม ตำบลนาน้ำโครม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07809 โรงพยาบาลส่งเสริมสุขภาพตำบลโคกสะอาด ตำบลโคกสะอาด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07810 โรงพยาบาลส่งเสริมสุขภาพตำบลหนองย่างทอย ตำบลหนองย่างทอย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07811 โรงพยาบาลส่งเสริมสุขภาพตำบลสันติธรรม ตำบลประดู่งาม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11267 โรงพยาบาลศรีเทพ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รวม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9525" marB="0" marR="9525" marL="9525" anchor="ctr"/>
                </a:tc>
              </a:tr>
            </a:tbl>
          </a:graphicData>
        </a:graphic>
      </p:graphicFrame>
      <p:sp>
        <p:nvSpPr>
          <p:cNvPr id="133" name="Google Shape;133;p8"/>
          <p:cNvSpPr txBox="1"/>
          <p:nvPr/>
        </p:nvSpPr>
        <p:spPr>
          <a:xfrm>
            <a:off x="838198" y="6443535"/>
            <a:ext cx="1051560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>
                <a:solidFill>
                  <a:srgbClr val="333333"/>
                </a:solidFill>
                <a:latin typeface="Sarabun"/>
                <a:ea typeface="Sarabun"/>
                <a:cs typeface="Sarabun"/>
                <a:sym typeface="Sarabun"/>
              </a:rPr>
              <a:t>* หมายเหตุ ข้อมูลเดือน สะสมเดือนเฉพาะเดือน ตุลาคม – ธันวาคม 2565 วันที่ประมวลผล :: 26 กุมภาพันธ์ 2566</a:t>
            </a:r>
            <a:endParaRPr b="1" sz="1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/>
          <p:nvPr>
            <p:ph type="title"/>
          </p:nvPr>
        </p:nvSpPr>
        <p:spPr>
          <a:xfrm>
            <a:off x="687886" y="334381"/>
            <a:ext cx="10811005" cy="746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Sarabun"/>
              <a:buNone/>
            </a:pPr>
            <a:r>
              <a:rPr b="1" lang="en-US">
                <a:latin typeface="Sarabun"/>
                <a:ea typeface="Sarabun"/>
                <a:cs typeface="Sarabun"/>
                <a:sym typeface="Sarabun"/>
              </a:rPr>
              <a:t>อำเภอหนองไผ่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graphicFrame>
        <p:nvGraphicFramePr>
          <p:cNvPr id="139" name="Google Shape;139;p9"/>
          <p:cNvGraphicFramePr/>
          <p:nvPr/>
        </p:nvGraphicFramePr>
        <p:xfrm>
          <a:off x="1894011" y="116738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{309D6C9E-D40F-494C-9F99-3447661F7D8C}</a:tableStyleId>
              </a:tblPr>
              <a:tblGrid>
                <a:gridCol w="2765950"/>
                <a:gridCol w="836200"/>
                <a:gridCol w="1816200"/>
                <a:gridCol w="2185200"/>
                <a:gridCol w="397600"/>
                <a:gridCol w="397600"/>
              </a:tblGrid>
              <a:tr h="254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หน่วยบริการ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จำนวนหน่วยบริการ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จำนวนเดือนที่คำนวนคูณจำนวนสถานบริการ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จำนวนเดือนที่ส่งข้อมูลทันเวลาคูณจำนวนสถานบริการ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ร้อยละ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ถ่ายโอน อบจ.</a:t>
                      </a:r>
                      <a:endParaRPr/>
                    </a:p>
                  </a:txBody>
                  <a:tcPr marT="6275" marB="0" marR="6275" marL="6275" anchor="ctr"/>
                </a:tc>
              </a:tr>
              <a:tr h="263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07812 โรงพยาบาลส่งเสริมสุขภาพตำบลกองทูล ตำบลกองทูล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</a:tr>
              <a:tr h="263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07813 โรงพยาบาลส่งเสริมสุขภาพตำบลนาเฉลียง ตำบลนาเฉลียง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</a:tr>
              <a:tr h="263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07814 โรงพยาบาลส่งเสริมสุขภาพตำบลบ้านโภชน์ ตำบลบ้านโภชน์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</a:tr>
              <a:tr h="263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07815 โรงพยาบาลส่งเสริมสุขภาพตำบลโคกสูง ตำบลท่าแดง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>
                    <a:solidFill>
                      <a:srgbClr val="E2F0D9"/>
                    </a:solidFill>
                  </a:tcPr>
                </a:tc>
              </a:tr>
              <a:tr h="263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07816 โรงพยาบาลส่งเสริมสุขภาพตำบลเพชรละคร ตำบลเพชรละคร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</a:tr>
              <a:tr h="263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07817 โรงพยาบาลส่งเสริมสุขภาพตำบลบ่อไทย ตำบลบ่อไทย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</a:tr>
              <a:tr h="263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07818 โรงพยาบาลส่งเสริมสุขภาพตำบลห้วยโป่ง ตำบลห้วยโป่ง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</a:tr>
              <a:tr h="263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07819 โรงพยาบาลส่งเสริมสุขภาพตำบลบ้านกลาง ตำบลวังท่าดี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100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>
                    <a:solidFill>
                      <a:srgbClr val="E2F0D9"/>
                    </a:solidFill>
                  </a:tcPr>
                </a:tc>
              </a:tr>
              <a:tr h="263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07820 โรงพยาบาลส่งเสริมสุขภาพตำบลบัววัฒนา ตำบลบัววัฒนา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</a:tr>
              <a:tr h="263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07821 โรงพยาบาลส่งเสริมสุขภาพตำบลอิสานสามัคคี ตำบลวังโบสถ์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</a:tr>
              <a:tr h="263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07822 โรงพยาบาลส่งเสริมสุขภาพตำบลยางงาม ตำบลยางงาม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</a:tr>
              <a:tr h="263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07823 โรงพยาบาลส่งเสริมสุขภาพตำบลท่าด้วง ตำบลท่าด้วง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</a:tr>
              <a:tr h="131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11268 โรงพยาบาลหนองไผ่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</a:tr>
              <a:tr h="263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11947 โรงพยาบาลส่งเสริมสุขภาพตำบลนาข้าวดอ ตำบลวังโบสถ์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33.3333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</a:tr>
              <a:tr h="263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14070 โรงพยาบาลส่งเสริมสุขภาพตำบลบ้านท่าเยี่ยม ตำบลท่าแดง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0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/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</a:tr>
              <a:tr h="263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14071 โรงพยาบาลส่งเสริมสุขภาพตำบลเกษมสุข ตำบลเพชรละคร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3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66.6667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</a:tr>
              <a:tr h="131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รวม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16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48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27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56.25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rgbClr val="000000"/>
                          </a:solidFill>
                          <a:latin typeface="Sarabun"/>
                          <a:ea typeface="Sarabun"/>
                          <a:cs typeface="Sarabun"/>
                          <a:sym typeface="Sarabun"/>
                        </a:rPr>
                        <a:t>5</a:t>
                      </a:r>
                      <a:endParaRPr b="1" i="0" sz="1200" u="none" cap="none" strike="noStrike">
                        <a:solidFill>
                          <a:srgbClr val="000000"/>
                        </a:solidFill>
                        <a:latin typeface="Sarabun"/>
                        <a:ea typeface="Sarabun"/>
                        <a:cs typeface="Sarabun"/>
                        <a:sym typeface="Sarabun"/>
                      </a:endParaRPr>
                    </a:p>
                  </a:txBody>
                  <a:tcPr marT="6275" marB="0" marR="6275" marL="6275" anchor="ctr"/>
                </a:tc>
              </a:tr>
            </a:tbl>
          </a:graphicData>
        </a:graphic>
      </p:graphicFrame>
      <p:sp>
        <p:nvSpPr>
          <p:cNvPr id="140" name="Google Shape;140;p9"/>
          <p:cNvSpPr txBox="1"/>
          <p:nvPr/>
        </p:nvSpPr>
        <p:spPr>
          <a:xfrm>
            <a:off x="838198" y="6443535"/>
            <a:ext cx="1051560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>
                <a:solidFill>
                  <a:srgbClr val="333333"/>
                </a:solidFill>
                <a:latin typeface="Sarabun"/>
                <a:ea typeface="Sarabun"/>
                <a:cs typeface="Sarabun"/>
                <a:sym typeface="Sarabun"/>
              </a:rPr>
              <a:t>* หมายเหตุ ข้อมูลเดือน สะสมเดือนเฉพาะเดือน ตุลาคม – ธันวาคม 2565 วันที่ประมวลผล :: 26 กุมภาพันธ์ 2566</a:t>
            </a:r>
            <a:endParaRPr b="1" sz="1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ธีมของ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2023-02-27T07:35:03Z</dcterms:created>
  <dc:creator>Wuttinan Tuptawee</dc:creator>
</cp:coreProperties>
</file>