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83" r:id="rId3"/>
    <p:sldId id="284" r:id="rId4"/>
    <p:sldId id="302" r:id="rId5"/>
    <p:sldId id="285" r:id="rId6"/>
    <p:sldId id="286" r:id="rId7"/>
    <p:sldId id="257" r:id="rId8"/>
    <p:sldId id="259" r:id="rId9"/>
    <p:sldId id="260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0.&#3611;&#3637;%202566\1.%20&#3619;&#3634;&#3618;&#3591;&#3634;&#3609;%20&#3619;&#3634;&#3618;&#3648;&#3604;&#3639;&#3629;&#3609;\&#3585;&#3619;&#3634;&#3615;&#3619;&#3634;&#3618;&#3650;&#3619;&#3588;%206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0.&#3611;&#3637;%202566\1.%20&#3619;&#3634;&#3618;&#3591;&#3634;&#3609;%20&#3619;&#3634;&#3618;&#3648;&#3604;&#3639;&#3629;&#3609;\&#3585;&#3619;&#3634;&#3615;&#3619;&#3634;&#3618;&#3650;&#3619;&#3588;%206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BDEEFF"/>
                </a:gs>
                <a:gs pos="73000">
                  <a:srgbClr val="43CEFF"/>
                </a:gs>
                <a:gs pos="100000">
                  <a:srgbClr val="00B0F0"/>
                </a:gs>
              </a:gsLst>
              <a:lin ang="5400000" scaled="1"/>
              <a:tileRect/>
            </a:gradFill>
            <a:ln w="31750" cap="flat" cmpd="sng" algn="ctr">
              <a:solidFill>
                <a:srgbClr val="0070C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Sheet2!$A$2:$A$6</c:f>
              <c:strCache>
                <c:ptCount val="5"/>
                <c:pt idx="0">
                  <c:v>อุจจาระร่วง</c:v>
                </c:pt>
                <c:pt idx="1">
                  <c:v>ปอดบวม</c:v>
                </c:pt>
                <c:pt idx="2">
                  <c:v>ไข้ไม่ทราบสาเหตุ</c:v>
                </c:pt>
                <c:pt idx="3">
                  <c:v>ไข้หวัดใหญ่</c:v>
                </c:pt>
                <c:pt idx="4">
                  <c:v>อาหาเป็นพิษ</c:v>
                </c:pt>
              </c:strCache>
            </c:strRef>
          </c:cat>
          <c:val>
            <c:numRef>
              <c:f>Sheet2!$B$2:$B$6</c:f>
              <c:numCache>
                <c:formatCode>0.0</c:formatCode>
                <c:ptCount val="5"/>
                <c:pt idx="0" formatCode="General">
                  <c:v>294.39999999999998</c:v>
                </c:pt>
                <c:pt idx="1">
                  <c:v>85.56</c:v>
                </c:pt>
                <c:pt idx="2" formatCode="General">
                  <c:v>72.92</c:v>
                </c:pt>
                <c:pt idx="3">
                  <c:v>63.6</c:v>
                </c:pt>
                <c:pt idx="4">
                  <c:v>21.97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B-4203-9C3C-3C9033531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208903552"/>
        <c:axId val="209130624"/>
      </c:barChart>
      <c:catAx>
        <c:axId val="2089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09130624"/>
        <c:crosses val="autoZero"/>
        <c:auto val="1"/>
        <c:lblAlgn val="ctr"/>
        <c:lblOffset val="100"/>
        <c:noMultiLvlLbl val="0"/>
      </c:catAx>
      <c:valAx>
        <c:axId val="20913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0890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4693289169708E-2"/>
          <c:y val="7.0806105160939298E-2"/>
          <c:w val="0.91950822600102644"/>
          <c:h val="0.73713451787801931"/>
        </c:manualLayout>
      </c:layout>
      <c:areaChart>
        <c:grouping val="stacked"/>
        <c:varyColors val="0"/>
        <c:ser>
          <c:idx val="1"/>
          <c:order val="1"/>
          <c:tx>
            <c:strRef>
              <c:f>Sheet2!$C$14</c:f>
              <c:strCache>
                <c:ptCount val="1"/>
                <c:pt idx="0">
                  <c:v>median</c:v>
                </c:pt>
              </c:strCache>
            </c:strRef>
          </c:tx>
          <c:spPr>
            <a:gradFill flip="none" rotWithShape="1">
              <a:gsLst>
                <a:gs pos="0">
                  <a:srgbClr val="00B0F0"/>
                </a:gs>
                <a:gs pos="67000">
                  <a:schemeClr val="accent5">
                    <a:lumMod val="60000"/>
                    <a:lumOff val="40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solidFill>
                <a:srgbClr val="FF0000"/>
              </a:solidFill>
              <a:prstDash val="sysDash"/>
            </a:ln>
            <a:effectLst/>
          </c:spPr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ไข้หวัดใหญ่</c:v>
                </c:pt>
                <c:pt idx="2">
                  <c:v>ไข้ไม่ทราบสาเหตุ</c:v>
                </c:pt>
                <c:pt idx="3">
                  <c:v>ปอดบวม</c:v>
                </c:pt>
                <c:pt idx="4">
                  <c:v>อาหารเป็นพิษ</c:v>
                </c:pt>
              </c:strCache>
            </c:strRef>
          </c:cat>
          <c:val>
            <c:numRef>
              <c:f>Sheet2!$C$15:$C$19</c:f>
              <c:numCache>
                <c:formatCode>General</c:formatCode>
                <c:ptCount val="5"/>
                <c:pt idx="0">
                  <c:v>104.3</c:v>
                </c:pt>
                <c:pt idx="1">
                  <c:v>3.7</c:v>
                </c:pt>
                <c:pt idx="2">
                  <c:v>38.1</c:v>
                </c:pt>
                <c:pt idx="3">
                  <c:v>41.6</c:v>
                </c:pt>
                <c:pt idx="4" formatCode="0.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E-4175-93CF-35803D050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87584"/>
        <c:axId val="209189120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Sheet2!$B$14</c:f>
              <c:strCache>
                <c:ptCount val="1"/>
                <c:pt idx="0">
                  <c:v>กุมภาพันธ์ 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rgbClr val="FF61FF"/>
                </a:gs>
                <a:gs pos="83000">
                  <a:srgbClr val="FF47FF"/>
                </a:gs>
                <a:gs pos="100000">
                  <a:srgbClr val="FF00FF"/>
                </a:gs>
              </a:gsLst>
              <a:lin ang="5400000" scaled="1"/>
              <a:tileRect/>
            </a:gradFill>
            <a:ln w="25400">
              <a:solidFill>
                <a:srgbClr val="FF00FF"/>
              </a:solidFill>
            </a:ln>
            <a:effectLst/>
          </c:spPr>
          <c:invertIfNegative val="0"/>
          <c:cat>
            <c:strRef>
              <c:f>Sheet2!$A$15:$A$19</c:f>
              <c:strCache>
                <c:ptCount val="5"/>
                <c:pt idx="0">
                  <c:v>อุจจาระร่วง</c:v>
                </c:pt>
                <c:pt idx="1">
                  <c:v>ไข้หวัดใหญ่</c:v>
                </c:pt>
                <c:pt idx="2">
                  <c:v>ไข้ไม่ทราบสาเหตุ</c:v>
                </c:pt>
                <c:pt idx="3">
                  <c:v>ปอดบวม</c:v>
                </c:pt>
                <c:pt idx="4">
                  <c:v>อาหารเป็นพิษ</c:v>
                </c:pt>
              </c:strCache>
            </c:strRef>
          </c:cat>
          <c:val>
            <c:numRef>
              <c:f>Sheet2!$B$15:$B$19</c:f>
              <c:numCache>
                <c:formatCode>General</c:formatCode>
                <c:ptCount val="5"/>
                <c:pt idx="0">
                  <c:v>56.1</c:v>
                </c:pt>
                <c:pt idx="1">
                  <c:v>16.100000000000001</c:v>
                </c:pt>
                <c:pt idx="2">
                  <c:v>15.9</c:v>
                </c:pt>
                <c:pt idx="3">
                  <c:v>14.9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7E-4175-93CF-35803D050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187584"/>
        <c:axId val="209189120"/>
      </c:barChart>
      <c:catAx>
        <c:axId val="20918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/>
            </a:pPr>
            <a:endParaRPr lang="th-TH"/>
          </a:p>
        </c:txPr>
        <c:crossAx val="209189120"/>
        <c:crosses val="autoZero"/>
        <c:auto val="1"/>
        <c:lblAlgn val="ctr"/>
        <c:lblOffset val="100"/>
        <c:noMultiLvlLbl val="0"/>
      </c:catAx>
      <c:valAx>
        <c:axId val="2091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th-TH"/>
          </a:p>
        </c:txPr>
        <c:crossAx val="20918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69886127367177"/>
          <c:y val="5.8978700047494746E-2"/>
          <c:w val="0.44296975246406356"/>
          <c:h val="0.1402096354419121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3200"/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5E58C-62AC-4DD7-B223-E55EB5C5908C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B504-0940-48D3-BB45-C09FE82BA34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368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39458" indent="-284407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37628" indent="-227526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2679" indent="-227526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47730" indent="-227526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4030C89A-C361-4376-A30F-B32478D64F03}" type="slidenum">
              <a:rPr lang="th-TH" sz="120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2</a:t>
            </a:fld>
            <a:endParaRPr 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92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39458" indent="-284407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37628" indent="-227526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592679" indent="-227526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47730" indent="-227526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02781" indent="-2275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57833" indent="-2275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12884" indent="-2275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67935" indent="-22752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11B96C65-922B-4EDB-9208-B05C570AAA35}" type="slidenum">
              <a:rPr lang="th-TH" sz="1200">
                <a:latin typeface="Calibri" panose="020F0502020204030204" pitchFamily="34" charset="0"/>
                <a:cs typeface="Cordia New" panose="020B0304020202020204" pitchFamily="34" charset="-34"/>
              </a:rPr>
              <a:pPr/>
              <a:t>3</a:t>
            </a:fld>
            <a:endParaRPr lang="th-TH" sz="120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909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D5B4-50A2-4D09-890C-CAD91E34347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4F3E1C-F157-A1C2-ECC2-2C8D7EA16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825B3D3-679B-638C-30F0-703C4E3D6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5EAE88A-24D9-4EB0-DB45-D1140689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A55A836-F488-5529-E99B-5934E141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4A57386-D24F-2794-FCF6-101C4861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110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E73CFE-E670-E7C6-7C77-0FE3855B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B9A1A80-BA4D-C10D-6EEF-51E3E0418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A4FFBC-D4D9-A744-FE25-D1D41C86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B48E2C-CEE9-BCFF-86D4-622E4ECB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60C326D-48DF-5C05-D943-F62788CF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40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AB7AA043-FC0B-B035-8BA7-222D48050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E827E71-DC3A-C940-9A1D-26D71DF12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D0FCECB-F962-24A7-53CE-779E6783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803A939-56DE-FA03-037B-81624ECA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8AE8183-16FC-BB59-90AE-D27926C5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6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DECB93-EACD-223F-AF9D-122D384E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96C2A14-0513-808B-4615-B9BC7877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CAA4683-64A4-B6FE-679D-5CFF3A51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6A37DD6-8B33-2A44-07A6-94791F77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A66E633-7AAE-0918-6642-D4E36E0A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501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A9AEBB-2B34-5BEE-3E2A-8C5B77F6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C2F982D-148E-EFF0-AC60-DA7F80E4C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BE81882-0952-18FA-EA06-5B378A81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7555CF-731C-339D-9D7B-CB63E5E5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1BCF30-74DD-3B10-FA52-2D1E0A06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448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8473A6-2204-BF8A-6D54-28299C13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526E62A-2453-6073-DE25-2D9FFAB23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9625EC-F3DA-5D77-428A-E49C10CDE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D331CA2-48AA-9B1A-8578-EE154B60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2F79A1E-0DBB-2790-9BC3-9A46751ED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3FA3203-9572-8613-7605-17FD7A4B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33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E73212-61D9-858B-DF6D-9D4D1EFA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0B88AD0-411B-043D-BCB4-C4E844487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849DB25-5CF6-9132-BF45-CD31998F3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CEABE6E-BF97-6D45-A19D-E13D065E8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202960E-3D45-F86D-0270-D4AF4A498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4A35660-3643-FBA3-BFA9-5E144360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312DBB1-2138-2E01-45ED-4597A0D4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E0623AE-2B9F-97F9-B4AA-E97038D2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55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1031FB-C003-2944-5722-6DBC92CF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1AB7A50-A1E6-3C7B-8D8D-DD056828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0227ADE-519F-CAD1-5B34-09C6E2E5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6032E6A-FBE0-C54B-351D-CC1CCD70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419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EDD49E2-50B9-11F4-EA21-408BE679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093AEDD-A1F3-1AB4-638A-7716D553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F12ABD5-0D5A-27DA-068D-A29D3AFC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383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4455DB-5313-1F0E-8BD0-1AE3B686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C4C6CF1-7409-6544-2A02-B6028BDD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F646CA6-752E-2447-3609-7C7490FC7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4A99862-08A6-3434-A750-5542F59B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A900DDA-7679-F7F8-5A9D-A789DBA4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89D09D6-37E4-5559-E3F5-32E3F795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284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C0B8C8-5CA1-010C-96E9-869122E9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B16CB71-8BF9-300C-1437-336E82D9A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566336F-1018-8B62-8453-A46B3D1AE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2BD9688-C423-12CB-94A3-2C2C4AD4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E9EE386-CE39-894A-DE80-F318CAA1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C94D386-5EEA-58A4-FAC4-4BFFA66D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762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8492C4E-6824-DF8D-C82E-A9B92D71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C765DB7-0105-D194-4DED-5EFCAF7FD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83D253-8976-BACD-0BF8-B49A570F1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583F-0AF6-48D6-9476-F4448B72A467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F58512B-74B4-C21A-B282-F2A0766A1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45D48B7-2D67-429F-C14E-2E21659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EA03-82D3-42E7-BC6C-A4B3A34700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36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chart" Target="../charts/chart2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279650" y="404813"/>
            <a:ext cx="8235950" cy="27670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สถานการณ์โรคที่ต้องเฝ้าระวัง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ประจำ เดือน 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มีนาคม 2566</a:t>
            </a:r>
            <a:b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จังหวัดเพชรบูรณ์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777162" cy="30972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งานระบาดวิทยา และ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SRRT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กลุ่มงานควบคุมโรคติดต่อ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สำนักงานสาธารณสุขจังหวัดเพชรบูรณ์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แหล่งข้อมูล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: Program R 506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ณ 25 มีนาคม 2566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10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r="-9477"/>
          <a:stretch/>
        </p:blipFill>
        <p:spPr bwMode="auto">
          <a:xfrm>
            <a:off x="162370" y="1584325"/>
            <a:ext cx="5074648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95" y="2563813"/>
            <a:ext cx="28543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342899" y="992777"/>
          <a:ext cx="11605261" cy="537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2138" y="-9525"/>
            <a:ext cx="10960100" cy="11953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โรคที่มีอัตราป่วยต่อแสน สูงสุด 5 ลำดับ ปี 2566 (รวม 3 เดือน )</a:t>
            </a:r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495300" y="711907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ต่อแสน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216934" y="4190574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2,935 คน</a:t>
            </a: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3417986" y="4761841"/>
            <a:ext cx="1404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853 คน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5669301" y="4884585"/>
            <a:ext cx="1227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727 คน</a:t>
            </a:r>
          </a:p>
        </p:txBody>
      </p:sp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7829894" y="5044761"/>
            <a:ext cx="13414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727 คน</a:t>
            </a:r>
          </a:p>
        </p:txBody>
      </p:sp>
      <p:sp>
        <p:nvSpPr>
          <p:cNvPr id="5129" name="TextBox 15"/>
          <p:cNvSpPr txBox="1">
            <a:spLocks noChangeArrowheads="1"/>
          </p:cNvSpPr>
          <p:nvPr/>
        </p:nvSpPr>
        <p:spPr bwMode="auto">
          <a:xfrm>
            <a:off x="10005013" y="5083747"/>
            <a:ext cx="1354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219 คน</a:t>
            </a:r>
          </a:p>
        </p:txBody>
      </p:sp>
      <p:pic>
        <p:nvPicPr>
          <p:cNvPr id="1028" name="Picture 4" descr="à¸à¸¥à¸à¸²à¸£à¸à¹à¸à¸«à¸²à¸£à¸¹à¸à¸ à¸²à¸à¸ªà¸³à¸«à¸£à¸±à¸ à¸à¸­à¸à¸à¸§à¸¡à¸à¸²à¸£à¹à¸à¸¹à¸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466" y="3044655"/>
            <a:ext cx="1286109" cy="124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31" name="Picture 10" descr="à¸à¸¥à¸à¸²à¸£à¸à¹à¸à¸«à¸²à¸£à¸¹à¸à¸ à¸²à¸à¸ªà¸³à¸«à¸£à¸±à¸ à¸à¸±à¸§à¸£à¹à¸­à¸à¸à¸²à¸£à¹à¸à¸¹à¸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577" y="3106832"/>
            <a:ext cx="1281183" cy="124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2" descr="à¸à¸¥à¸à¸²à¸£à¸à¹à¸à¸«à¸²à¸£à¸¹à¸à¸ à¸²à¸à¸ªà¸³à¸«à¸£à¸±à¸ à¸­à¸¸à¸à¸à¸²à¸£à¸°à¸£à¹à¸§à¸ à¸à¸²à¸£à¹à¸à¸¹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2734" y="2667426"/>
            <a:ext cx="1220539" cy="1289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34" name="TextBox 2"/>
          <p:cNvSpPr txBox="1">
            <a:spLocks noChangeArrowheads="1"/>
          </p:cNvSpPr>
          <p:nvPr/>
        </p:nvSpPr>
        <p:spPr bwMode="auto">
          <a:xfrm>
            <a:off x="9220200" y="6369050"/>
            <a:ext cx="282836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แหล่งข้อมูล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R506 25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มี.ค.66</a:t>
            </a:r>
          </a:p>
        </p:txBody>
      </p:sp>
      <p:pic>
        <p:nvPicPr>
          <p:cNvPr id="513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77" y="3747924"/>
            <a:ext cx="1331657" cy="1195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8" descr="วัณโรค&quot; อาการ การป้องกันและการรักษา | FASODSAI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2" descr="โรคไข้หวัดใหญ่... - สารพันปัญหาการเลี้ยงลูก">
            <a:extLst>
              <a:ext uri="{FF2B5EF4-FFF2-40B4-BE49-F238E27FC236}">
                <a16:creationId xmlns:a16="http://schemas.microsoft.com/office/drawing/2014/main" id="{049B3803-2CB9-31B4-A615-DD163BD48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92" y="3605732"/>
            <a:ext cx="1281183" cy="11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261938" y="1265239"/>
          <a:ext cx="11668124" cy="478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55856"/>
            <a:ext cx="105156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โรคที่มีอัตราป่วยต่อแสน สูงสุด 5 ลำดับ 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 มีนาคม 2566”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(1 – 25 มี.ค.66)</a:t>
            </a: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00332" y="804863"/>
            <a:ext cx="91413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</a:t>
            </a:r>
          </a:p>
        </p:txBody>
      </p:sp>
      <p:sp>
        <p:nvSpPr>
          <p:cNvPr id="7173" name="TextBox 22"/>
          <p:cNvSpPr txBox="1">
            <a:spLocks noChangeArrowheads="1"/>
          </p:cNvSpPr>
          <p:nvPr/>
        </p:nvSpPr>
        <p:spPr bwMode="auto">
          <a:xfrm>
            <a:off x="8255659" y="3291747"/>
            <a:ext cx="291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แหล่งข้อมูล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R506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 มี.ค.66</a:t>
            </a:r>
          </a:p>
        </p:txBody>
      </p:sp>
      <p:pic>
        <p:nvPicPr>
          <p:cNvPr id="7176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12" y="5730139"/>
            <a:ext cx="1017032" cy="934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/>
          </p:cNvSpPr>
          <p:nvPr/>
        </p:nvSpPr>
        <p:spPr bwMode="auto">
          <a:xfrm>
            <a:off x="6864300" y="1636732"/>
            <a:ext cx="5065762" cy="1446833"/>
          </a:xfrm>
          <a:prstGeom prst="rect">
            <a:avLst/>
          </a:prstGeom>
          <a:solidFill>
            <a:srgbClr val="F1F8EC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th-TH" sz="105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ctr"/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โรคที่มีผู้ป่วยมากการค่ามัธยฐาน  มีนาคม 2566</a:t>
            </a:r>
          </a:p>
          <a:p>
            <a:pPr lvl="0" algn="ctr"/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“พบโรคที่มีอัตราป่วยเกินค่ามัธยฐาน 1 โรค”</a:t>
            </a:r>
          </a:p>
          <a:p>
            <a:pPr lvl="0" algn="ctr">
              <a:tabLst>
                <a:tab pos="357188" algn="l"/>
              </a:tabLst>
            </a:pP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	ไข้หวัดใหญ่ 160 ราย (</a:t>
            </a:r>
            <a:r>
              <a:rPr lang="en-US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Median 37 </a:t>
            </a:r>
            <a:r>
              <a:rPr lang="th-TH" sz="2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ราย)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356152" y="4294323"/>
            <a:ext cx="136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559 คน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438083" y="4705729"/>
            <a:ext cx="1404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160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คน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5685558" y="4705729"/>
            <a:ext cx="1227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158 คน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7750658" y="4677909"/>
            <a:ext cx="13414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148 คน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0063493" y="4632440"/>
            <a:ext cx="1354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42 คน</a:t>
            </a:r>
          </a:p>
        </p:txBody>
      </p:sp>
      <p:pic>
        <p:nvPicPr>
          <p:cNvPr id="18" name="Picture 4" descr="à¸à¸¥à¸à¸²à¸£à¸à¹à¸à¸«à¸²à¸£à¸¹à¸à¸ à¸²à¸à¸ªà¸³à¸«à¸£à¸±à¸ à¸à¸­à¸à¸à¸§à¸¡à¸à¸²à¸£à¹à¸à¸¹à¸">
            <a:extLst>
              <a:ext uri="{FF2B5EF4-FFF2-40B4-BE49-F238E27FC236}">
                <a16:creationId xmlns:a16="http://schemas.microsoft.com/office/drawing/2014/main" id="{F82EF389-132E-490D-CBBD-1C9EA965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8727" y="5765314"/>
            <a:ext cx="992585" cy="958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0" descr="à¸à¸¥à¸à¸²à¸£à¸à¹à¸à¸«à¸²à¸£à¸¹à¸à¸ à¸²à¸à¸ªà¸³à¸«à¸£à¸±à¸ à¸à¸±à¸§à¸£à¹à¸­à¸à¸à¸²à¸£à¹à¸à¸¹à¸">
            <a:extLst>
              <a:ext uri="{FF2B5EF4-FFF2-40B4-BE49-F238E27FC236}">
                <a16:creationId xmlns:a16="http://schemas.microsoft.com/office/drawing/2014/main" id="{A074116A-E191-F3E3-A91F-A36B0B99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55" y="5638924"/>
            <a:ext cx="1163375" cy="10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โรคไข้หวัดใหญ่... - สารพันปัญหาการเลี้ยงลูก">
            <a:extLst>
              <a:ext uri="{FF2B5EF4-FFF2-40B4-BE49-F238E27FC236}">
                <a16:creationId xmlns:a16="http://schemas.microsoft.com/office/drawing/2014/main" id="{C7414F82-5C17-4EB2-51A5-6846F864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17" y="5690343"/>
            <a:ext cx="978265" cy="9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โรคอาหารเป็นพิษ... - สารพันปัญหาการเลี้ยงลูก">
            <a:extLst>
              <a:ext uri="{FF2B5EF4-FFF2-40B4-BE49-F238E27FC236}">
                <a16:creationId xmlns:a16="http://schemas.microsoft.com/office/drawing/2014/main" id="{8A2A5F35-5666-4AF4-2F83-021CE650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09" y="5743786"/>
            <a:ext cx="958358" cy="9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" y="1126543"/>
            <a:ext cx="12192000" cy="57295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8" rIns="91297" bIns="45648" rtlCol="0" anchor="ctr"/>
          <a:lstStyle/>
          <a:p>
            <a:pPr algn="ctr"/>
            <a:endParaRPr lang="en-US" sz="2798"/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3433785" y="5423001"/>
            <a:ext cx="6619564" cy="745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cmpd="dbl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257" tIns="45631" rIns="91257" bIns="45631" rtlCol="0" anchor="ctr"/>
          <a:lstStyle/>
          <a:p>
            <a:pPr algn="ctr" defTabSz="1170699"/>
            <a:endParaRPr lang="en-US" sz="2798" b="1" dirty="0">
              <a:solidFill>
                <a:prstClr val="white"/>
              </a:solidFill>
              <a:latin typeface="Chulabhorn Likit Text" pitchFamily="2" charset="-34"/>
              <a:cs typeface="Chulabhorn Likit Text" pitchFamily="2" charset="-34"/>
            </a:endParaRP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3433785" y="4508276"/>
            <a:ext cx="6619564" cy="7456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cmpd="dbl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257" tIns="45631" rIns="91257" bIns="45631" rtlCol="0" anchor="ctr"/>
          <a:lstStyle/>
          <a:p>
            <a:pPr algn="ctr" defTabSz="1170699"/>
            <a:endParaRPr lang="en-US" sz="2798" b="1" dirty="0">
              <a:solidFill>
                <a:prstClr val="white"/>
              </a:solidFill>
              <a:latin typeface="Chulabhorn Likit Text" pitchFamily="2" charset="-34"/>
              <a:cs typeface="Chulabhorn Likit Text" pitchFamily="2" charset="-34"/>
            </a:endParaRPr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3433785" y="3572905"/>
            <a:ext cx="6619564" cy="7456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cmpd="dbl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257" tIns="45631" rIns="91257" bIns="45631" rtlCol="0" anchor="ctr"/>
          <a:lstStyle/>
          <a:p>
            <a:pPr algn="ctr" defTabSz="1170699"/>
            <a:endParaRPr lang="en-US" sz="2798" b="1" dirty="0">
              <a:solidFill>
                <a:prstClr val="white"/>
              </a:solidFill>
              <a:latin typeface="Chulabhorn Likit Text" pitchFamily="2" charset="-34"/>
              <a:cs typeface="Chulabhorn Likit Text" pitchFamily="2" charset="-34"/>
            </a:endParaRPr>
          </a:p>
        </p:txBody>
      </p:sp>
      <p:sp>
        <p:nvSpPr>
          <p:cNvPr id="38" name="สี่เหลี่ยมผืนผ้ามุมมน 37"/>
          <p:cNvSpPr/>
          <p:nvPr/>
        </p:nvSpPr>
        <p:spPr>
          <a:xfrm>
            <a:off x="3433785" y="2637531"/>
            <a:ext cx="6619564" cy="7456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cmpd="dbl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257" tIns="45631" rIns="91257" bIns="45631" rtlCol="0" anchor="ctr"/>
          <a:lstStyle/>
          <a:p>
            <a:pPr algn="ctr" defTabSz="1170699"/>
            <a:endParaRPr lang="en-US" sz="2798" b="1" dirty="0">
              <a:solidFill>
                <a:prstClr val="white"/>
              </a:solidFill>
              <a:latin typeface="Chulabhorn Likit Text" pitchFamily="2" charset="-34"/>
              <a:cs typeface="Chulabhorn Likit Text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25" b="98389" l="15723" r="88477">
                        <a14:foregroundMark x1="69190" y1="68986" x2="69190" y2="68986"/>
                        <a14:foregroundMark x1="68792" y1="76541" x2="68792" y2="76541"/>
                        <a14:foregroundMark x1="61222" y1="79523" x2="61222" y2="79523"/>
                        <a14:foregroundMark x1="52855" y1="73559" x2="52855" y2="73559"/>
                        <a14:foregroundMark x1="59363" y1="66402" x2="59363" y2="66402"/>
                        <a14:foregroundMark x1="69190" y1="86481" x2="69190" y2="86481"/>
                        <a14:foregroundMark x1="70784" y1="91849" x2="70784" y2="91849"/>
                        <a14:foregroundMark x1="73174" y1="91849" x2="73174" y2="91849"/>
                        <a14:foregroundMark x1="74635" y1="92247" x2="74635" y2="92247"/>
                        <a14:foregroundMark x1="70120" y1="92048" x2="70120" y2="92048"/>
                        <a14:foregroundMark x1="69057" y1="75746" x2="69057" y2="75746"/>
                        <a14:foregroundMark x1="69057" y1="71173" x2="69057" y2="71173"/>
                        <a14:foregroundMark x1="60956" y1="43141" x2="60956" y2="43141"/>
                        <a14:foregroundMark x1="40106" y1="38767" x2="40106" y2="38767"/>
                        <a14:foregroundMark x1="70983" y1="87612" x2="70983" y2="87612"/>
                        <a14:foregroundMark x1="75180" y1="75404" x2="75180" y2="75404"/>
                        <a14:foregroundMark x1="72662" y1="56194" x2="72662" y2="56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8" t="35200" r="10987" b="2793"/>
          <a:stretch/>
        </p:blipFill>
        <p:spPr>
          <a:xfrm>
            <a:off x="337814" y="1147559"/>
            <a:ext cx="2592310" cy="143323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3002073" y="1270448"/>
            <a:ext cx="8706166" cy="1112936"/>
          </a:xfrm>
          <a:prstGeom prst="roundRect">
            <a:avLst/>
          </a:prstGeom>
          <a:solidFill>
            <a:schemeClr val="tx2">
              <a:lumMod val="75000"/>
            </a:schemeClr>
          </a:solidFill>
          <a:ln cmpd="dbl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257" tIns="45631" rIns="91257" bIns="45631" rtlCol="0" anchor="ctr"/>
          <a:lstStyle/>
          <a:p>
            <a:pPr algn="ctr" defTabSz="1170699"/>
            <a:endParaRPr lang="en-US" sz="2798" b="1" dirty="0">
              <a:solidFill>
                <a:prstClr val="white"/>
              </a:solidFill>
              <a:latin typeface="Chulabhorn Likit Text" pitchFamily="2" charset="-34"/>
              <a:cs typeface="Chulabhorn Likit Text" pitchFamily="2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" y="-24679"/>
            <a:ext cx="12192000" cy="1142373"/>
          </a:xfr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5995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สรุปการให้บริการฉีดวัคซีน </a:t>
            </a:r>
            <a:r>
              <a:rPr lang="en-US" sz="5995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COVID-19</a:t>
            </a:r>
            <a:r>
              <a:rPr lang="th-TH" sz="5995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จังหวัดเพชรบูรณ์</a:t>
            </a:r>
            <a:endParaRPr lang="en-US" sz="5995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4025" y="1270447"/>
            <a:ext cx="8562263" cy="1107024"/>
          </a:xfrm>
          <a:prstGeom prst="rect">
            <a:avLst/>
          </a:prstGeom>
          <a:noFill/>
        </p:spPr>
        <p:txBody>
          <a:bodyPr wrap="square" lIns="91257" tIns="45631" rIns="91257" bIns="45631" rtlCol="0">
            <a:spAutoFit/>
          </a:bodyPr>
          <a:lstStyle/>
          <a:p>
            <a:pPr algn="ctr" defTabSz="1170699"/>
            <a:r>
              <a:rPr lang="th-TH" sz="6595" b="1" dirty="0">
                <a:solidFill>
                  <a:prstClr val="white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ผลงานฉีดสะสม  </a:t>
            </a:r>
            <a:r>
              <a:rPr lang="en-US" sz="6595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1,</a:t>
            </a:r>
            <a:r>
              <a:rPr lang="th-TH" sz="6595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613</a:t>
            </a:r>
            <a:r>
              <a:rPr lang="en-US" sz="6595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,</a:t>
            </a:r>
            <a:r>
              <a:rPr lang="th-TH" sz="6595" b="1" dirty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939  </a:t>
            </a:r>
            <a:r>
              <a:rPr lang="th-TH" sz="6595" b="1" dirty="0" err="1">
                <a:solidFill>
                  <a:prstClr val="white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โดส</a:t>
            </a:r>
            <a:r>
              <a:rPr lang="th-TH" sz="6595" b="1" dirty="0">
                <a:solidFill>
                  <a:prstClr val="white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en-US" sz="6595" b="1" dirty="0">
              <a:solidFill>
                <a:prstClr val="white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1" y="6235120"/>
            <a:ext cx="6043949" cy="584212"/>
          </a:xfrm>
          <a:prstGeom prst="rect">
            <a:avLst/>
          </a:prstGeom>
          <a:noFill/>
        </p:spPr>
        <p:txBody>
          <a:bodyPr wrap="square" lIns="91257" tIns="45631" rIns="91257" bIns="45631" rtlCol="0">
            <a:spAutoFit/>
          </a:bodyPr>
          <a:lstStyle/>
          <a:p>
            <a:pPr defTabSz="1170699"/>
            <a:r>
              <a:rPr lang="th-TH" sz="1599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ความครอบคลุมการได้รับวัคซีน คิดจากประชากรตามสิทธิ์รักษา (</a:t>
            </a:r>
            <a:r>
              <a:rPr lang="en-US" sz="1599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HDC</a:t>
            </a:r>
            <a:r>
              <a:rPr lang="th-TH" sz="1599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) จ.เพชรบูรณ์ 863</a:t>
            </a:r>
            <a:r>
              <a:rPr lang="en-US" sz="1599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,</a:t>
            </a:r>
            <a:r>
              <a:rPr lang="th-TH" sz="1599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657 คน </a:t>
            </a:r>
          </a:p>
          <a:p>
            <a:pPr defTabSz="1170699"/>
            <a:r>
              <a:rPr lang="th-TH" sz="1599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2.ข้อมูลจาก </a:t>
            </a:r>
            <a:r>
              <a:rPr lang="en-US" sz="1599" b="1" dirty="0" err="1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moph</a:t>
            </a:r>
            <a:r>
              <a:rPr lang="en-US" sz="1599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immunization center </a:t>
            </a:r>
            <a:r>
              <a:rPr lang="th-TH" sz="1599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สสจ.เพชรบูรณ์ วันที่ 24 มีนาคม 2565 เวลา 16.30 น.</a:t>
            </a:r>
            <a:endParaRPr lang="en-US" sz="1599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1643734" y="2637537"/>
            <a:ext cx="837141" cy="84051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1643734" y="3523862"/>
            <a:ext cx="837141" cy="840518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2062305" y="3523863"/>
            <a:ext cx="837141" cy="840518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1643734" y="4459234"/>
            <a:ext cx="837141" cy="840518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2062305" y="4459235"/>
            <a:ext cx="837141" cy="840518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2465880" y="4459236"/>
            <a:ext cx="837141" cy="84051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1658730" y="5382133"/>
            <a:ext cx="837141" cy="840518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2077302" y="5382134"/>
            <a:ext cx="837141" cy="840518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2480877" y="5382135"/>
            <a:ext cx="837141" cy="840518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1" t="23724" r="20547" b="20019"/>
          <a:stretch/>
        </p:blipFill>
        <p:spPr>
          <a:xfrm>
            <a:off x="2884452" y="5394608"/>
            <a:ext cx="837141" cy="8405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77687" y="2565579"/>
            <a:ext cx="6475662" cy="768733"/>
          </a:xfrm>
          <a:prstGeom prst="rect">
            <a:avLst/>
          </a:prstGeom>
          <a:noFill/>
        </p:spPr>
        <p:txBody>
          <a:bodyPr wrap="square" lIns="91257" tIns="45631" rIns="91257" bIns="45631" rtlCol="0" anchor="ctr">
            <a:spAutoFit/>
          </a:bodyPr>
          <a:lstStyle/>
          <a:p>
            <a:pPr defTabSz="1170699"/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657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,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072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r>
              <a:rPr lang="th-TH" sz="3197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โดส   ความครอบคลุม </a:t>
            </a:r>
            <a:r>
              <a:rPr lang="th-TH" sz="3597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7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6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.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08 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%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endParaRPr lang="en-US" sz="4396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77695" y="3433932"/>
            <a:ext cx="6403708" cy="768733"/>
          </a:xfrm>
          <a:prstGeom prst="rect">
            <a:avLst/>
          </a:prstGeom>
          <a:noFill/>
        </p:spPr>
        <p:txBody>
          <a:bodyPr wrap="square" lIns="91257" tIns="45631" rIns="91257" bIns="45631" rtlCol="0" anchor="ctr">
            <a:spAutoFit/>
          </a:bodyPr>
          <a:lstStyle/>
          <a:p>
            <a:pPr defTabSz="1170699"/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621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,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898 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r>
              <a:rPr lang="th-TH" sz="3197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โดส   ความครอบคลุม </a:t>
            </a:r>
            <a:r>
              <a:rPr lang="th-TH" sz="3597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	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71.01 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%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en-US" sz="4396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77695" y="4436325"/>
            <a:ext cx="6403708" cy="768733"/>
          </a:xfrm>
          <a:prstGeom prst="rect">
            <a:avLst/>
          </a:prstGeom>
          <a:noFill/>
        </p:spPr>
        <p:txBody>
          <a:bodyPr wrap="square" lIns="91257" tIns="45631" rIns="91257" bIns="45631" rtlCol="0" anchor="ctr">
            <a:spAutoFit/>
          </a:bodyPr>
          <a:lstStyle/>
          <a:p>
            <a:pPr defTabSz="1170699"/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293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,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469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</a:t>
            </a:r>
            <a:r>
              <a:rPr lang="th-TH" sz="3197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โดส   ความครอบคลุม    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33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.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98 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%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endParaRPr lang="en-US" sz="4396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7695" y="5322483"/>
            <a:ext cx="6403708" cy="768733"/>
          </a:xfrm>
          <a:prstGeom prst="rect">
            <a:avLst/>
          </a:prstGeom>
          <a:noFill/>
        </p:spPr>
        <p:txBody>
          <a:bodyPr wrap="square" lIns="91257" tIns="45631" rIns="91257" bIns="45631" rtlCol="0" anchor="ctr">
            <a:spAutoFit/>
          </a:bodyPr>
          <a:lstStyle/>
          <a:p>
            <a:pPr defTabSz="1170699"/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41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,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500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</a:t>
            </a:r>
            <a:r>
              <a:rPr lang="th-TH" sz="3197" b="1" dirty="0" err="1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โดส</a:t>
            </a:r>
            <a:r>
              <a:rPr lang="th-TH" sz="3197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ความครอบคลุม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	  4.81 </a:t>
            </a:r>
            <a:r>
              <a:rPr lang="en-US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%</a:t>
            </a:r>
            <a:r>
              <a:rPr lang="th-TH" sz="4396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endParaRPr lang="en-US" sz="4396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930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832B99A-B8A6-A2C2-D78B-17585736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824" y="3213462"/>
            <a:ext cx="3722338" cy="364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สกู๊ปหน้า 1…เตือน ระวัง 6 โรคที่เกิดในฤดูร้อน - Chiang Mai News">
            <a:extLst>
              <a:ext uri="{FF2B5EF4-FFF2-40B4-BE49-F238E27FC236}">
                <a16:creationId xmlns:a16="http://schemas.microsoft.com/office/drawing/2014/main" id="{E4C22378-9EC4-12DC-248B-168A0FEF1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2" y="190496"/>
            <a:ext cx="2874237" cy="338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E11399-BC72-779D-F5CD-93544831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063875"/>
          </a:xfrm>
        </p:spPr>
        <p:txBody>
          <a:bodyPr>
            <a:normAutofit/>
          </a:bodyPr>
          <a:lstStyle/>
          <a:p>
            <a:pPr algn="ctr"/>
            <a:r>
              <a:rPr lang="th-TH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โรคและภัยสุขภาพ</a:t>
            </a:r>
            <a:b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ที่ต้องเฝ้าระวังในช่วงหน้าร้อน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(มีนาคม ถึง พฤษภาคม 2566)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A9FF5D-B0F4-02DF-B6A9-2395713E2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87" y="3618090"/>
            <a:ext cx="105156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Heat Stroke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โรคลมแดด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โรคพิษสุนัขบ้า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โรคทางเดินอาหารและน้ำ(อุจจาระร่วง อาหารเป็นพิษ บิด ฯ)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ผลกระทบจากฝุ่น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 2.5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AutoShape 4" descr="เด็ก เบื่อพื้นหลังสภาพอากาศร้อนทะเลทรายไอคอนตกแต่ง-ไอคอนของเวกเตอร์-เวกเตอร์ฟรี  ดาวน์โหลดฟรี">
            <a:extLst>
              <a:ext uri="{FF2B5EF4-FFF2-40B4-BE49-F238E27FC236}">
                <a16:creationId xmlns:a16="http://schemas.microsoft.com/office/drawing/2014/main" id="{CDDBB5B2-AAE7-633F-5600-F988A04F50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69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F6E425-7C76-C552-D857-08FF9162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5" y="95795"/>
            <a:ext cx="10515600" cy="96665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Heat Stroke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โรคลมแดด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6C0147B-92F8-4D21-A7C7-4F02A7EC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38" y="881743"/>
            <a:ext cx="11563895" cy="5643154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กรมควบคุมโรค กระทรวงสาธารณสุข คาดการณ์ช่วงหน้าร้อนปีนี้จะมีผู้ป่วยโรคลมแดด หรือ</a:t>
            </a:r>
            <a:r>
              <a:rPr lang="th-TH" sz="3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ฮีท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สโตรก ประมาณ 150 ถึง 400 คนต่อเดือน และจะพบผู้ป่วยสูงสุดในช่วงเดือน เมษายน ถึงพฤษภาคม ของทุกปี</a:t>
            </a:r>
          </a:p>
          <a:p>
            <a:pPr marL="0" indent="0" algn="thaiDist">
              <a:buNone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สถานการณ์โรคลมแดด พบว่า 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ตั้งแต่ปี 2557–2559 มีรายงานผู้ป่วย 2,500–3,000 รายต่อปี </a:t>
            </a:r>
            <a:r>
              <a:rPr lang="th-TH" sz="3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สถิติมีแนวโน้มเพิ่มขึ้น พบผู้ป่วยสูงสุดในช่วงเดือนเมษายน–พฤษภาคมของทุกปี  ส่วนใหญ่เป็นกลุ่มวัยทำงานที่มีกิจกรรมกลางแจ้ง  อาชีพที่พบผู้ป่วยมากสุด คือ เกษตรกรรม รับจ้าง ทหาร เป็นต้น ผู้ป่วยมีอายุเฉลี่ยประมาณ 41 ปี ซึ่งเป็นวัยกลางคนและเป็นวัยทำงานนั่นเอง </a:t>
            </a:r>
          </a:p>
          <a:p>
            <a:pPr indent="0">
              <a:buNone/>
            </a:pPr>
            <a:r>
              <a:rPr lang="th-TH" sz="3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การป้องกันไม่ให้เป็นโรคลมแดดได้ง่ายๆ</a:t>
            </a:r>
            <a:r>
              <a:rPr lang="th-TH" sz="3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อาทิ </a:t>
            </a:r>
            <a:endParaRPr lang="en-US" sz="3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457200"/>
            <a:r>
              <a:rPr lang="th-TH" sz="3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สวมใส่เสื้อผ้าที่โปร่งสบายและบาง </a:t>
            </a:r>
            <a:endParaRPr lang="en-US" sz="3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457200"/>
            <a:r>
              <a:rPr lang="th-TH" sz="3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ดื่มน้ำให้มากๆ อย่างน้อย </a:t>
            </a:r>
            <a:r>
              <a:rPr lang="en-US" sz="3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8 </a:t>
            </a:r>
            <a:r>
              <a:rPr lang="th-TH" sz="3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แก้วต่อวัน </a:t>
            </a:r>
            <a:endParaRPr lang="en-US" sz="3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457200"/>
            <a:r>
              <a:rPr lang="th-TH" sz="3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ไม่ควรอยู่ในรถที่จอดกลางแดด ห้ามทิ้งเด็กไว้ในรถเด็ดขาด </a:t>
            </a:r>
            <a:endParaRPr lang="en-US" sz="3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457200"/>
            <a:r>
              <a:rPr lang="th-TH" sz="3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การออกกำลังกายควรออกเวลาที่เวลาเช้าหรือเย็นที่สุดของวัน</a:t>
            </a:r>
            <a:endParaRPr lang="en-US" sz="3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โรคลมแดด หรือโรคฮีท สโตรค(Heat Stroke)">
            <a:extLst>
              <a:ext uri="{FF2B5EF4-FFF2-40B4-BE49-F238E27FC236}">
                <a16:creationId xmlns:a16="http://schemas.microsoft.com/office/drawing/2014/main" id="{C8617A10-E4C8-14EE-8EB0-CC798889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8634" r="47377" b="20635"/>
          <a:stretch/>
        </p:blipFill>
        <p:spPr bwMode="auto">
          <a:xfrm>
            <a:off x="7872551" y="3192133"/>
            <a:ext cx="3718559" cy="34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ดวงอาทิตย์ ฤดูร้อน ความร้อน - กราฟิกแบบเวกเตอร์ฟรีบน Pixabay">
            <a:extLst>
              <a:ext uri="{FF2B5EF4-FFF2-40B4-BE49-F238E27FC236}">
                <a16:creationId xmlns:a16="http://schemas.microsoft.com/office/drawing/2014/main" id="{703BB1C2-69B9-C0CC-7825-7A0CF2CF9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3"/>
          <a:stretch/>
        </p:blipFill>
        <p:spPr bwMode="auto">
          <a:xfrm>
            <a:off x="82567" y="95795"/>
            <a:ext cx="1685435" cy="15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4C9F77E-AF17-088D-C499-373468BF61F3}"/>
              </a:ext>
            </a:extLst>
          </p:cNvPr>
          <p:cNvSpPr txBox="1"/>
          <p:nvPr/>
        </p:nvSpPr>
        <p:spPr>
          <a:xfrm>
            <a:off x="383177" y="6278880"/>
            <a:ext cx="7794172" cy="52322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หากพบว่ามีผู้เสียชีวิตจาก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Heat Stroke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ต้องมีการสอบสวนโรค “ทุกราย”</a:t>
            </a:r>
          </a:p>
        </p:txBody>
      </p:sp>
    </p:spTree>
    <p:extLst>
      <p:ext uri="{BB962C8B-B14F-4D97-AF65-F5344CB8AC3E}">
        <p14:creationId xmlns:p14="http://schemas.microsoft.com/office/powerpoint/2010/main" val="7423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A718DC-2AE0-DF72-5A28-9915AB39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846" y="49170"/>
            <a:ext cx="10515600" cy="7209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Rabie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โรคพิษสุนัขบ้า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F601DCA-6C85-E13E-815F-3A6BB2804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2953" r="14428" b="15175"/>
          <a:stretch/>
        </p:blipFill>
        <p:spPr>
          <a:xfrm>
            <a:off x="435427" y="856564"/>
            <a:ext cx="5460276" cy="281904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ตัวแทนเนื้อหา 4">
            <a:extLst>
              <a:ext uri="{FF2B5EF4-FFF2-40B4-BE49-F238E27FC236}">
                <a16:creationId xmlns:a16="http://schemas.microsoft.com/office/drawing/2014/main" id="{11BF01A8-2C38-9D0C-4B5B-ED5463F89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683" t="13281" r="18601" b="15069"/>
          <a:stretch/>
        </p:blipFill>
        <p:spPr>
          <a:xfrm>
            <a:off x="6590211" y="839148"/>
            <a:ext cx="5096692" cy="279232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1942854-F235-B215-1592-E8F55293A662}"/>
              </a:ext>
            </a:extLst>
          </p:cNvPr>
          <p:cNvSpPr txBox="1"/>
          <p:nvPr/>
        </p:nvSpPr>
        <p:spPr>
          <a:xfrm>
            <a:off x="600890" y="3762095"/>
            <a:ext cx="5129349" cy="83099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62-64 พบผู้เสียชีวิต 3,3,4 รายตามลำดับ</a:t>
            </a:r>
          </a:p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2564 จ.เพชรบูรณ์ พบผู้เสียชีวิด 1 ราย อ.ชนแดน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0EF6B70-CF35-13C3-D926-BDA75D7592C4}"/>
              </a:ext>
            </a:extLst>
          </p:cNvPr>
          <p:cNvSpPr txBox="1"/>
          <p:nvPr/>
        </p:nvSpPr>
        <p:spPr>
          <a:xfrm>
            <a:off x="6590211" y="3770804"/>
            <a:ext cx="5129349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 พบผู้เสียชีวิต 1 ราย จ. ชลบุรี</a:t>
            </a:r>
          </a:p>
        </p:txBody>
      </p:sp>
      <p:pic>
        <p:nvPicPr>
          <p:cNvPr id="10" name="ตัวแทนเนื้อหา 4">
            <a:extLst>
              <a:ext uri="{FF2B5EF4-FFF2-40B4-BE49-F238E27FC236}">
                <a16:creationId xmlns:a16="http://schemas.microsoft.com/office/drawing/2014/main" id="{6D7D6714-928E-F44D-1BDB-D051A702F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1" t="18486" r="11724" b="25477"/>
          <a:stretch/>
        </p:blipFill>
        <p:spPr>
          <a:xfrm>
            <a:off x="600890" y="4697001"/>
            <a:ext cx="5136271" cy="21118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0CDCB5EB-96D9-7BC7-D3A9-1C55D4099A2B}"/>
              </a:ext>
            </a:extLst>
          </p:cNvPr>
          <p:cNvSpPr txBox="1"/>
          <p:nvPr/>
        </p:nvSpPr>
        <p:spPr>
          <a:xfrm>
            <a:off x="6490957" y="4328260"/>
            <a:ext cx="5327855" cy="209288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จ.เพชรบูรณ์ พบซากสุนัขพบเชื้อพิษสุนัขบ้า จำนวน 1 ซาก ที่ ต.บ่อรัง อ.วิเชียรบุรี</a:t>
            </a:r>
          </a:p>
          <a:p>
            <a:pPr algn="ctr"/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พบผู้สัมผัส ทั้งหมด 16 ราย</a:t>
            </a:r>
          </a:p>
          <a:p>
            <a:pPr algn="ctr"/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สุนัขที่ติดเชื้อเป็นลูกสุนัขที่นำมาจากสมุทรปราการ</a:t>
            </a:r>
          </a:p>
          <a:p>
            <a:pPr algn="ctr"/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สุนัขไม่มีประวัติการได้รับวัคซีนฯ</a:t>
            </a:r>
          </a:p>
        </p:txBody>
      </p:sp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B5BE9C92-2D9B-C8D6-10B9-9227551695A6}"/>
              </a:ext>
            </a:extLst>
          </p:cNvPr>
          <p:cNvSpPr/>
          <p:nvPr/>
        </p:nvSpPr>
        <p:spPr>
          <a:xfrm>
            <a:off x="5808617" y="5294811"/>
            <a:ext cx="579907" cy="4963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AutoShape 2" descr="เรบีส์ (Rabies) โรคที่ไม่เคยหายไปจากสังคมไทย | Best Equipment Center Co.,  Ltd. (BEC)">
            <a:extLst>
              <a:ext uri="{FF2B5EF4-FFF2-40B4-BE49-F238E27FC236}">
                <a16:creationId xmlns:a16="http://schemas.microsoft.com/office/drawing/2014/main" id="{B082A8F9-B65E-8779-C07E-7D372B14F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3D9D0569-4C81-E845-790C-8D236F85C6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" b="100000" l="21570" r="88055">
                        <a14:foregroundMark x1="53652" y1="14667" x2="53652" y2="14667"/>
                        <a14:foregroundMark x1="51877" y1="22074" x2="51877" y2="22074"/>
                        <a14:foregroundMark x1="54744" y1="25630" x2="54744" y2="25630"/>
                        <a14:foregroundMark x1="55768" y1="31556" x2="55768" y2="31556"/>
                        <a14:foregroundMark x1="37747" y1="13037" x2="37747" y2="13037"/>
                        <a14:foregroundMark x1="47304" y1="71852" x2="47304" y2="71852"/>
                        <a14:foregroundMark x1="53584" y1="87407" x2="53584" y2="87407"/>
                        <a14:foregroundMark x1="33788" y1="50963" x2="33788" y2="50963"/>
                        <a14:foregroundMark x1="41980" y1="52889" x2="41980" y2="52889"/>
                        <a14:foregroundMark x1="51126" y1="43704" x2="51126" y2="43704"/>
                        <a14:foregroundMark x1="40956" y1="39704" x2="40956" y2="39704"/>
                        <a14:foregroundMark x1="41775" y1="40889" x2="41775" y2="40889"/>
                        <a14:foregroundMark x1="46485" y1="41926" x2="46485" y2="41926"/>
                        <a14:foregroundMark x1="43413" y1="59852" x2="43413" y2="59852"/>
                        <a14:foregroundMark x1="37611" y1="48148" x2="37611" y2="48148"/>
                        <a14:foregroundMark x1="40956" y1="73630" x2="40956" y2="73630"/>
                        <a14:foregroundMark x1="31399" y1="49333" x2="31399" y2="49333"/>
                        <a14:foregroundMark x1="40887" y1="17778" x2="40887" y2="17778"/>
                        <a14:foregroundMark x1="42867" y1="30370" x2="42867" y2="30370"/>
                        <a14:foregroundMark x1="45597" y1="55704" x2="45597" y2="55704"/>
                        <a14:foregroundMark x1="46485" y1="57926" x2="46485" y2="57926"/>
                        <a14:foregroundMark x1="46485" y1="59407" x2="46485" y2="59407"/>
                        <a14:foregroundMark x1="39386" y1="58222" x2="39386" y2="58222"/>
                      </a14:backgroundRemoval>
                    </a14:imgEffect>
                  </a14:imgLayer>
                </a14:imgProps>
              </a:ext>
            </a:extLst>
          </a:blip>
          <a:srcRect l="24000" t="2667" r="19857"/>
          <a:stretch/>
        </p:blipFill>
        <p:spPr>
          <a:xfrm>
            <a:off x="4298437" y="5062818"/>
            <a:ext cx="1144418" cy="914149"/>
          </a:xfrm>
          <a:prstGeom prst="rect">
            <a:avLst/>
          </a:prstGeom>
        </p:spPr>
      </p:pic>
      <p:pic>
        <p:nvPicPr>
          <p:cNvPr id="3076" name="Picture 4" descr="สุนัขป่วยการ์ตูนที่มีเทอร์โมมิเตอร์ในปากของเขา ภาพประกอบสต็อก -  ดาวน์โหลดรูปภาพตอนนี้ - การดูแลสุขภาพและการแพทย์, การออกกำลังกาย - กีฬา,  การ์ตูน - ผลิตภัณฑ์ศิลปะ - iStock">
            <a:extLst>
              <a:ext uri="{FF2B5EF4-FFF2-40B4-BE49-F238E27FC236}">
                <a16:creationId xmlns:a16="http://schemas.microsoft.com/office/drawing/2014/main" id="{39C9FE70-35CF-DF3A-95E0-1470410E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8" b="100000" l="4348" r="96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7336"/>
            <a:ext cx="619163" cy="7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E1F9F95-9F2A-A559-0FA7-23D2307255DE}"/>
              </a:ext>
            </a:extLst>
          </p:cNvPr>
          <p:cNvSpPr txBox="1"/>
          <p:nvPr/>
        </p:nvSpPr>
        <p:spPr>
          <a:xfrm>
            <a:off x="6374683" y="6429849"/>
            <a:ext cx="562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ข้อปฏิบัติ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เมื่อพบสุนัข/แมว ตายโดยไม่ทราบสาเหตุ ส่งตรวจหาเชื้อทุกกรณี</a:t>
            </a:r>
          </a:p>
        </p:txBody>
      </p:sp>
    </p:spTree>
    <p:extLst>
      <p:ext uri="{BB962C8B-B14F-4D97-AF65-F5344CB8AC3E}">
        <p14:creationId xmlns:p14="http://schemas.microsoft.com/office/powerpoint/2010/main" val="43474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C8651E-773D-EBE4-D76B-A2933B7C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90" y="69034"/>
            <a:ext cx="10515600" cy="793116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โรคทางเดินอาหารและน้ำ(อุจจาระร่วง อาหารเป็นพิษ บิด ฯ)</a:t>
            </a:r>
          </a:p>
        </p:txBody>
      </p:sp>
      <p:pic>
        <p:nvPicPr>
          <p:cNvPr id="11" name="ตัวแทนเนื้อหา 8">
            <a:extLst>
              <a:ext uri="{FF2B5EF4-FFF2-40B4-BE49-F238E27FC236}">
                <a16:creationId xmlns:a16="http://schemas.microsoft.com/office/drawing/2014/main" id="{C60ECC84-CFD8-78A0-F705-DB72D4163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86" t="4276" r="10711" b="21474"/>
          <a:stretch/>
        </p:blipFill>
        <p:spPr>
          <a:xfrm>
            <a:off x="400595" y="1010045"/>
            <a:ext cx="5982743" cy="320748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F189674-A2E7-78A7-12AC-F115C1201CB4}"/>
              </a:ext>
            </a:extLst>
          </p:cNvPr>
          <p:cNvSpPr txBox="1"/>
          <p:nvPr/>
        </p:nvSpPr>
        <p:spPr>
          <a:xfrm>
            <a:off x="6723026" y="706176"/>
            <a:ext cx="48942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 แดดร้อนๆ อุณหภูมิ เหมาะกับการเจริญเติบโตของเชื้อแบคทีเรียบางชนิด โดยเฉพาะเชื้อแบคทีเรียที่เป็นสาเหตุกับโรคทางเดินอาหาร</a:t>
            </a:r>
            <a:endParaRPr lang="th-TH" dirty="0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824F996F-C964-DD24-EFBE-BCC6F82E0030}"/>
              </a:ext>
            </a:extLst>
          </p:cNvPr>
          <p:cNvSpPr txBox="1"/>
          <p:nvPr/>
        </p:nvSpPr>
        <p:spPr>
          <a:xfrm>
            <a:off x="1341120" y="1863634"/>
            <a:ext cx="53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1,255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65C25BA7-2F6F-5156-B03E-F7F52DA473EF}"/>
              </a:ext>
            </a:extLst>
          </p:cNvPr>
          <p:cNvSpPr txBox="1"/>
          <p:nvPr/>
        </p:nvSpPr>
        <p:spPr>
          <a:xfrm>
            <a:off x="1955074" y="2056486"/>
            <a:ext cx="53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1,121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2013F4A1-6606-086E-90BC-5E0257142247}"/>
              </a:ext>
            </a:extLst>
          </p:cNvPr>
          <p:cNvSpPr txBox="1"/>
          <p:nvPr/>
        </p:nvSpPr>
        <p:spPr>
          <a:xfrm>
            <a:off x="2555972" y="2613789"/>
            <a:ext cx="53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663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0C7B87E5-EFEA-CEFE-48F1-33F07BFB49C1}"/>
              </a:ext>
            </a:extLst>
          </p:cNvPr>
          <p:cNvSpPr txBox="1"/>
          <p:nvPr/>
        </p:nvSpPr>
        <p:spPr>
          <a:xfrm>
            <a:off x="4027714" y="3322319"/>
            <a:ext cx="53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95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F0E096F8-3033-168D-A5F1-8A1DFE0FE5E7}"/>
              </a:ext>
            </a:extLst>
          </p:cNvPr>
          <p:cNvSpPr txBox="1"/>
          <p:nvPr/>
        </p:nvSpPr>
        <p:spPr>
          <a:xfrm>
            <a:off x="4665591" y="3334150"/>
            <a:ext cx="53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82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E9FB68A-216F-7781-FE8A-9AC6F0C85114}"/>
              </a:ext>
            </a:extLst>
          </p:cNvPr>
          <p:cNvSpPr txBox="1"/>
          <p:nvPr/>
        </p:nvSpPr>
        <p:spPr>
          <a:xfrm>
            <a:off x="5219660" y="3412531"/>
            <a:ext cx="53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6EB14394-DA25-3EFB-8B18-DEF4074B57F5}"/>
              </a:ext>
            </a:extLst>
          </p:cNvPr>
          <p:cNvSpPr txBox="1"/>
          <p:nvPr/>
        </p:nvSpPr>
        <p:spPr>
          <a:xfrm>
            <a:off x="6723026" y="2056486"/>
            <a:ext cx="506837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มาตรการป้องกันโดยใช้กฎหลัก  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 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ประการ ในการเตรียมอาหารที่ปลอดภัย ดังนี้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เลือกอาหารที่ผ่านการเตรียมเป็นอย่างดี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ปรุงอาหารที่สุก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ควรกินอาหารที่สุกใหม่ๆ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ระมัดระวังอาหารที่ปรุงสุกแล้วอย่าให้มีการปนเปื้อน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อาหารที่ค้างมื้อต้องทำให้สุกใหม่ก่อนรับประทาน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แยกอาหารดิบและอาหารสุก ให้ระมัดระวังการปนเปื้อน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ล้างมือก่อนจับต้องอาหารเข้าสู่ปาก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ให้พิถีพิถันเรื่องความสะอาดของห้องครัว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เก็บอาหารให้ปลอดภัยจากแมลง  หนู  หรือสัตว์ อื่นๆ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ใช้น้ำสะอาด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AutoShape 2" descr="อาหารเป็นพิษ อร่อยปาก ลำบากกาย - โรงพยาบาลศิครินทร์">
            <a:extLst>
              <a:ext uri="{FF2B5EF4-FFF2-40B4-BE49-F238E27FC236}">
                <a16:creationId xmlns:a16="http://schemas.microsoft.com/office/drawing/2014/main" id="{E269257A-6DDB-5D26-4515-DB79025421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3" name="AutoShape 4" descr="อาหารเป็นพิษ อร่อยปาก ลำบากกาย - โรงพยาบาลศิครินทร์">
            <a:extLst>
              <a:ext uri="{FF2B5EF4-FFF2-40B4-BE49-F238E27FC236}">
                <a16:creationId xmlns:a16="http://schemas.microsoft.com/office/drawing/2014/main" id="{7E23DE0F-AFF9-7D79-D02F-972C801F0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191D4F97-C57A-C9D1-4D0B-AB4D67C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72" y="4388079"/>
            <a:ext cx="3362869" cy="1776738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E2A150D-45F1-B2CE-8230-7C7291E19E62}"/>
              </a:ext>
            </a:extLst>
          </p:cNvPr>
          <p:cNvSpPr txBox="1"/>
          <p:nvPr/>
        </p:nvSpPr>
        <p:spPr>
          <a:xfrm>
            <a:off x="169794" y="6282381"/>
            <a:ext cx="644434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ต้องดำเนินงานสอบสวนโรค กรณี พบผู้ป่วยในเหตุการณ์เดียวกัน 3-5 รายขึ้นไป</a:t>
            </a:r>
          </a:p>
        </p:txBody>
      </p:sp>
      <p:sp>
        <p:nvSpPr>
          <p:cNvPr id="26" name="AutoShape 6" descr="การ์ตูนปวดท้อง 30,457 รายการ ภาพ ภาพสต็อกและเวกเตอร์ | Shutterstock">
            <a:extLst>
              <a:ext uri="{FF2B5EF4-FFF2-40B4-BE49-F238E27FC236}">
                <a16:creationId xmlns:a16="http://schemas.microsoft.com/office/drawing/2014/main" id="{89C9D021-A21A-E99C-9881-2D336212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3220485A-F690-9261-43F6-3F5960039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8571" l="6952" r="100000">
                        <a14:foregroundMark x1="14439" y1="45714" x2="14439" y2="45714"/>
                        <a14:foregroundMark x1="34759" y1="39643" x2="34759" y2="39643"/>
                        <a14:foregroundMark x1="28877" y1="57143" x2="28877" y2="57143"/>
                      </a14:backgroundRemoval>
                    </a14:imgEffect>
                  </a14:imgLayer>
                </a14:imgProps>
              </a:ext>
            </a:extLst>
          </a:blip>
          <a:srcRect b="7796"/>
          <a:stretch/>
        </p:blipFill>
        <p:spPr>
          <a:xfrm>
            <a:off x="11068884" y="17790"/>
            <a:ext cx="1003187" cy="13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FE229C-FE73-3863-03CF-F19C8955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4"/>
            <a:ext cx="10515600" cy="706029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ผลกระทบจากฝุ่น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PM 2.5</a:t>
            </a: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ตัวแทนเนื้อหา 12">
            <a:extLst>
              <a:ext uri="{FF2B5EF4-FFF2-40B4-BE49-F238E27FC236}">
                <a16:creationId xmlns:a16="http://schemas.microsoft.com/office/drawing/2014/main" id="{16BD98A8-BE30-5E35-52F2-2334CE879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10"/>
          <a:stretch/>
        </p:blipFill>
        <p:spPr>
          <a:xfrm>
            <a:off x="349534" y="792480"/>
            <a:ext cx="4919152" cy="3526971"/>
          </a:xfrm>
        </p:spPr>
      </p:pic>
      <p:pic>
        <p:nvPicPr>
          <p:cNvPr id="14" name="ตัวแทนเนื้อหา 12">
            <a:extLst>
              <a:ext uri="{FF2B5EF4-FFF2-40B4-BE49-F238E27FC236}">
                <a16:creationId xmlns:a16="http://schemas.microsoft.com/office/drawing/2014/main" id="{EAB3F617-E7EE-CE11-A221-39A9AC3E4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1" b="5669"/>
          <a:stretch/>
        </p:blipFill>
        <p:spPr>
          <a:xfrm>
            <a:off x="5501642" y="714103"/>
            <a:ext cx="6516218" cy="352697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D8138CA-8444-DC9E-95AE-2D5471CD7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9" b="51365"/>
          <a:stretch/>
        </p:blipFill>
        <p:spPr>
          <a:xfrm>
            <a:off x="349534" y="4319451"/>
            <a:ext cx="4906125" cy="2360023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605780E2-A131-2ABF-84ED-5189C820D47C}"/>
              </a:ext>
            </a:extLst>
          </p:cNvPr>
          <p:cNvSpPr txBox="1"/>
          <p:nvPr/>
        </p:nvSpPr>
        <p:spPr>
          <a:xfrm>
            <a:off x="5947954" y="4354191"/>
            <a:ext cx="5843451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 สถานการณ์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PM.2.5 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ในระดับ </a:t>
            </a:r>
          </a:p>
          <a:p>
            <a:pPr algn="ctr"/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“เริ่มมีผลกระทบต่อสุขภาพ”</a:t>
            </a:r>
          </a:p>
          <a:p>
            <a:pPr algn="ctr"/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ข้อควรปฏิบัติ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8F1034B-B01F-0B02-5CB6-9FE763C7E8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29" t="52952" r="47643" b="34223"/>
          <a:stretch/>
        </p:blipFill>
        <p:spPr>
          <a:xfrm>
            <a:off x="5501642" y="5665727"/>
            <a:ext cx="6523652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0209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774</Words>
  <Application>Microsoft Office PowerPoint</Application>
  <PresentationFormat>แบบจอกว้าง</PresentationFormat>
  <Paragraphs>83</Paragraphs>
  <Slides>9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Chulabhorn Likit Text</vt:lpstr>
      <vt:lpstr>TH Sarabun New</vt:lpstr>
      <vt:lpstr>TH SarabunPSK</vt:lpstr>
      <vt:lpstr>ธีมของ Office</vt:lpstr>
      <vt:lpstr>สถานการณ์โรคที่ต้องเฝ้าระวัง ประจำ เดือน มีนาคม 2566 จังหวัดเพชรบูรณ์</vt:lpstr>
      <vt:lpstr>โรคที่มีอัตราป่วยต่อแสน สูงสุด 5 ลำดับ ปี 2566 (รวม 3 เดือน )</vt:lpstr>
      <vt:lpstr>โรคที่มีอัตราป่วยต่อแสน สูงสุด 5 ลำดับ  “เดือน มีนาคม 2566” (1 – 25 มี.ค.66)</vt:lpstr>
      <vt:lpstr>สรุปการให้บริการฉีดวัคซีน COVID-19 จังหวัดเพชรบูรณ์</vt:lpstr>
      <vt:lpstr>โรคและภัยสุขภาพ ที่ต้องเฝ้าระวังในช่วงหน้าร้อน (มีนาคม ถึง พฤษภาคม 2566)</vt:lpstr>
      <vt:lpstr>1. Heat Stroke หรือ โรคลมแดด</vt:lpstr>
      <vt:lpstr>2. Rabie หรือ โรคพิษสุนัขบ้า </vt:lpstr>
      <vt:lpstr>3. โรคทางเดินอาหารและน้ำ(อุจจาระร่วง อาหารเป็นพิษ บิด ฯ)</vt:lpstr>
      <vt:lpstr>4. ผลกระทบจากฝุ่น PM 2.5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สถานการณ์โรคที่ต้องเฝ้าระวัง ประจำ เดือน มีนาคม 2566 จังหวัดเพชรบูรณ์</dc:title>
  <dc:creator>SSJ-SRRT_PC</dc:creator>
  <cp:lastModifiedBy>SSJ-Witchuda</cp:lastModifiedBy>
  <cp:revision>2</cp:revision>
  <dcterms:created xsi:type="dcterms:W3CDTF">2023-03-27T04:41:05Z</dcterms:created>
  <dcterms:modified xsi:type="dcterms:W3CDTF">2023-03-28T01:56:54Z</dcterms:modified>
</cp:coreProperties>
</file>