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handoutMasterIdLst>
    <p:handoutMasterId r:id="rId13"/>
  </p:handoutMasterIdLst>
  <p:sldIdLst>
    <p:sldId id="459" r:id="rId2"/>
    <p:sldId id="475" r:id="rId3"/>
    <p:sldId id="474" r:id="rId4"/>
    <p:sldId id="486" r:id="rId5"/>
    <p:sldId id="491" r:id="rId6"/>
    <p:sldId id="492" r:id="rId7"/>
    <p:sldId id="487" r:id="rId8"/>
    <p:sldId id="488" r:id="rId9"/>
    <p:sldId id="490" r:id="rId10"/>
    <p:sldId id="472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5E1"/>
    <a:srgbClr val="CCFF99"/>
    <a:srgbClr val="FFCCFF"/>
    <a:srgbClr val="FFFF66"/>
    <a:srgbClr val="FF99CC"/>
    <a:srgbClr val="99FF66"/>
    <a:srgbClr val="66FF66"/>
    <a:srgbClr val="33CCFF"/>
    <a:srgbClr val="CC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สไตล์สีปานกลาง 3 - 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2" autoAdjust="0"/>
    <p:restoredTop sz="89706" autoAdjust="0"/>
  </p:normalViewPr>
  <p:slideViewPr>
    <p:cSldViewPr snapToGrid="0">
      <p:cViewPr varScale="1">
        <p:scale>
          <a:sx n="112" d="100"/>
          <a:sy n="112" d="100"/>
        </p:scale>
        <p:origin x="12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ไตรมาสที่ 2 ผ่านที่ 45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endParaRPr lang="th-TH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82788973603987837"/>
          <c:y val="1.60371691912931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805520675536631E-2"/>
          <c:y val="0.14879226526876105"/>
          <c:w val="0.89110406979324797"/>
          <c:h val="0.6309554120106244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CFF99"/>
              </a:solidFill>
            </c:spPr>
            <c:extLst>
              <c:ext xmlns:c16="http://schemas.microsoft.com/office/drawing/2014/chart" uri="{C3380CC4-5D6E-409C-BE32-E72D297353CC}">
                <c16:uniqueId val="{00000002-EAEB-43F2-9255-297EB99B8824}"/>
              </c:ext>
            </c:extLst>
          </c:dPt>
          <c:dPt>
            <c:idx val="2"/>
            <c:invertIfNegative val="0"/>
            <c:bubble3D val="0"/>
            <c:spPr>
              <a:solidFill>
                <a:srgbClr val="CCFF99"/>
              </a:solidFill>
            </c:spPr>
            <c:extLst>
              <c:ext xmlns:c16="http://schemas.microsoft.com/office/drawing/2014/chart" uri="{C3380CC4-5D6E-409C-BE32-E72D297353CC}">
                <c16:uniqueId val="{00000003-EAEB-43F2-9255-297EB99B8824}"/>
              </c:ext>
            </c:extLst>
          </c:dPt>
          <c:dPt>
            <c:idx val="3"/>
            <c:invertIfNegative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9-EAEB-43F2-9255-297EB99B8824}"/>
              </c:ext>
            </c:extLst>
          </c:dPt>
          <c:dPt>
            <c:idx val="4"/>
            <c:invertIfNegative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5-EAEB-43F2-9255-297EB99B882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4-EAEB-43F2-9255-297EB99B8824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8-EAEB-43F2-9255-297EB99B8824}"/>
              </c:ext>
            </c:extLst>
          </c:dPt>
          <c:dPt>
            <c:idx val="7"/>
            <c:invertIfNegative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7-EAEB-43F2-9255-297EB99B8824}"/>
              </c:ext>
            </c:extLst>
          </c:dPt>
          <c:dPt>
            <c:idx val="8"/>
            <c:invertIfNegative val="0"/>
            <c:bubble3D val="0"/>
            <c:spPr>
              <a:solidFill>
                <a:srgbClr val="CCFF99"/>
              </a:solidFill>
            </c:spPr>
            <c:extLst>
              <c:ext xmlns:c16="http://schemas.microsoft.com/office/drawing/2014/chart" uri="{C3380CC4-5D6E-409C-BE32-E72D297353CC}">
                <c16:uniqueId val="{00000001-EAEB-43F2-9255-297EB99B8824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6-EAEB-43F2-9255-297EB99B8824}"/>
              </c:ext>
            </c:extLst>
          </c:dPt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th-TH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AEB-43F2-9255-297EB99B8824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'treathment cov.'!$D$1:$Q$1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'treathment cov.'!$D$6:$Q$6</c:f>
              <c:numCache>
                <c:formatCode>0.00</c:formatCode>
                <c:ptCount val="12"/>
                <c:pt idx="0">
                  <c:v>30.136986301369863</c:v>
                </c:pt>
                <c:pt idx="1">
                  <c:v>12.844036697247706</c:v>
                </c:pt>
                <c:pt idx="2">
                  <c:v>30.18018018018018</c:v>
                </c:pt>
                <c:pt idx="3">
                  <c:v>21.276595744680851</c:v>
                </c:pt>
                <c:pt idx="4">
                  <c:v>29.189189189189189</c:v>
                </c:pt>
                <c:pt idx="5">
                  <c:v>28</c:v>
                </c:pt>
                <c:pt idx="6">
                  <c:v>22.784810126582279</c:v>
                </c:pt>
                <c:pt idx="7">
                  <c:v>24.509803921568629</c:v>
                </c:pt>
                <c:pt idx="8">
                  <c:v>37.037037037037038</c:v>
                </c:pt>
                <c:pt idx="9">
                  <c:v>13.725490196078431</c:v>
                </c:pt>
                <c:pt idx="10">
                  <c:v>13.559322033898304</c:v>
                </c:pt>
                <c:pt idx="11">
                  <c:v>25.518227305218012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B-43F2-9255-297EB99B8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5785088"/>
        <c:axId val="45786624"/>
      </c:barChart>
      <c:catAx>
        <c:axId val="4578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45786624"/>
        <c:crosses val="autoZero"/>
        <c:auto val="1"/>
        <c:lblAlgn val="ctr"/>
        <c:lblOffset val="100"/>
        <c:noMultiLvlLbl val="0"/>
      </c:catAx>
      <c:valAx>
        <c:axId val="45786624"/>
        <c:scaling>
          <c:orientation val="minMax"/>
          <c:max val="40"/>
        </c:scaling>
        <c:delete val="0"/>
        <c:axPos val="l"/>
        <c:numFmt formatCode="#,##0" sourceLinked="0"/>
        <c:majorTickMark val="none"/>
        <c:minorTickMark val="none"/>
        <c:tickLblPos val="nextTo"/>
        <c:crossAx val="45785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7881898258598E-2"/>
          <c:y val="5.1502082314407241E-3"/>
          <c:w val="0.87455303381194993"/>
          <c:h val="0.796365178193689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PA!$B$15</c:f>
              <c:strCache>
                <c:ptCount val="1"/>
                <c:pt idx="0">
                  <c:v>สำเร็จ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PA!$A$16:$A$27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PA!$B$16:$B$27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4-414F-8140-C8AD41A3D9E4}"/>
            </c:ext>
          </c:extLst>
        </c:ser>
        <c:ser>
          <c:idx val="1"/>
          <c:order val="1"/>
          <c:tx>
            <c:strRef>
              <c:f>PA!$C$15</c:f>
              <c:strCache>
                <c:ptCount val="1"/>
              </c:strCache>
            </c:strRef>
          </c:tx>
          <c:invertIfNegative val="0"/>
          <c:cat>
            <c:strRef>
              <c:f>PA!$A$16:$A$27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PA!$C$16:$C$27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BBE4-414F-8140-C8AD41A3D9E4}"/>
            </c:ext>
          </c:extLst>
        </c:ser>
        <c:ser>
          <c:idx val="2"/>
          <c:order val="2"/>
          <c:tx>
            <c:strRef>
              <c:f>PA!$D$15</c:f>
              <c:strCache>
                <c:ptCount val="1"/>
                <c:pt idx="0">
                  <c:v>ตาย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6771B1-4DD8-4EA2-9E6A-0B01A92A27DB}" type="VALUE">
                      <a:rPr lang="en-US" smtClean="0"/>
                      <a:pPr/>
                      <a:t>[VALUE]</a:t>
                    </a:fld>
                    <a:r>
                      <a:rPr lang="en-US"/>
                      <a:t>( 8 )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BBE4-414F-8140-C8AD41A3D9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BC03092-EAA6-4318-B0EB-CEF0ABE3586D}" type="VALUE">
                      <a:rPr lang="en-US" smtClean="0"/>
                      <a:pPr/>
                      <a:t>[VALUE]</a:t>
                    </a:fld>
                    <a:r>
                      <a:rPr lang="en-US"/>
                      <a:t>(</a:t>
                    </a:r>
                    <a:r>
                      <a:rPr lang="en-US" baseline="0"/>
                      <a:t> 8 )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BE4-414F-8140-C8AD41A3D9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48FB79C-9FB0-4D8C-B2BE-8909CC1E0C9D}" type="VALUE">
                      <a:rPr lang="en-US" smtClean="0"/>
                      <a:pPr/>
                      <a:t>[VALUE]</a:t>
                    </a:fld>
                    <a:r>
                      <a:rPr lang="en-US"/>
                      <a:t>(</a:t>
                    </a:r>
                    <a:r>
                      <a:rPr lang="en-US" baseline="0"/>
                      <a:t> 3 )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BBE4-414F-8140-C8AD41A3D9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53A5A62-0403-4E01-B187-F0128C6C52B4}" type="VALUE">
                      <a:rPr lang="en-US" smtClean="0"/>
                      <a:pPr/>
                      <a:t>[VALUE]</a:t>
                    </a:fld>
                    <a:r>
                      <a:rPr lang="en-US"/>
                      <a:t>( 5 )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BE4-414F-8140-C8AD41A3D9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0CAD20B-8F5B-4859-A75E-A3ACF7C1F8A9}" type="VALUE">
                      <a:rPr lang="en-US" smtClean="0"/>
                      <a:pPr/>
                      <a:t>[VALUE]</a:t>
                    </a:fld>
                    <a:r>
                      <a:rPr lang="en-US"/>
                      <a:t>( 2 )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BBE4-414F-8140-C8AD41A3D9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43C396D-F922-4D49-8131-58CE52A09F80}" type="VALUE">
                      <a:rPr lang="en-US" smtClean="0"/>
                      <a:pPr/>
                      <a:t>[VALUE]</a:t>
                    </a:fld>
                    <a:r>
                      <a:rPr lang="en-US"/>
                      <a:t>(</a:t>
                    </a:r>
                    <a:r>
                      <a:rPr lang="en-US" baseline="0"/>
                      <a:t> 1 )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BE4-414F-8140-C8AD41A3D9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544CB3C-FC77-4594-8F56-04402EB3EC91}" type="VALUE">
                      <a:rPr lang="en-US" smtClean="0"/>
                      <a:pPr/>
                      <a:t>[VALUE]</a:t>
                    </a:fld>
                    <a:r>
                      <a:rPr lang="en-US"/>
                      <a:t>(5</a:t>
                    </a:r>
                    <a:r>
                      <a:rPr lang="en-US" baseline="0"/>
                      <a:t> 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BBE4-414F-8140-C8AD41A3D9E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6E6683A-30B5-41AF-8EB8-242D15C2FB9C}" type="VALUE">
                      <a:rPr lang="en-US" smtClean="0"/>
                      <a:pPr/>
                      <a:t>[VALUE]</a:t>
                    </a:fld>
                    <a:r>
                      <a:rPr lang="en-US"/>
                      <a:t> (</a:t>
                    </a:r>
                    <a:r>
                      <a:rPr lang="en-US" baseline="0"/>
                      <a:t> 1 )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BE4-414F-8140-C8AD41A3D9E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FCE7F41-DEE2-4C74-81D4-F514A07EB1A8}" type="VALUE">
                      <a:rPr lang="en-US" smtClean="0"/>
                      <a:pPr/>
                      <a:t>[VALUE]</a:t>
                    </a:fld>
                    <a:r>
                      <a:rPr lang="en-US"/>
                      <a:t>(</a:t>
                    </a:r>
                    <a:r>
                      <a:rPr lang="en-US" baseline="0"/>
                      <a:t> 1 )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BE4-414F-8140-C8AD41A3D9E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3EB63DF-EE8F-4980-BA91-4FD83303E1ED}" type="VALUE">
                      <a:rPr lang="th-TH" smtClean="0"/>
                      <a:pPr/>
                      <a:t>[VALUE]</a:t>
                    </a:fld>
                    <a:r>
                      <a:rPr lang="th-TH"/>
                      <a:t> ( 21 ราย)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BE4-414F-8140-C8AD41A3D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PA!$A$16:$A$27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PA!$D$16:$D$27</c:f>
              <c:numCache>
                <c:formatCode>0.0</c:formatCode>
                <c:ptCount val="12"/>
                <c:pt idx="0">
                  <c:v>9.09</c:v>
                </c:pt>
                <c:pt idx="1">
                  <c:v>0</c:v>
                </c:pt>
                <c:pt idx="2">
                  <c:v>9.52</c:v>
                </c:pt>
                <c:pt idx="3">
                  <c:v>27.27</c:v>
                </c:pt>
                <c:pt idx="4">
                  <c:v>16.63</c:v>
                </c:pt>
                <c:pt idx="5">
                  <c:v>14.28</c:v>
                </c:pt>
                <c:pt idx="6">
                  <c:v>6.66</c:v>
                </c:pt>
                <c:pt idx="7">
                  <c:v>18.18</c:v>
                </c:pt>
                <c:pt idx="8">
                  <c:v>0</c:v>
                </c:pt>
                <c:pt idx="9">
                  <c:v>25</c:v>
                </c:pt>
                <c:pt idx="10">
                  <c:v>33.33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E4-414F-8140-C8AD41A3D9E4}"/>
            </c:ext>
          </c:extLst>
        </c:ser>
        <c:ser>
          <c:idx val="3"/>
          <c:order val="3"/>
          <c:tx>
            <c:strRef>
              <c:f>PA!$E$15</c:f>
              <c:strCache>
                <c:ptCount val="1"/>
                <c:pt idx="0">
                  <c:v>ขาดยา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E4-414F-8140-C8AD41A3D9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BE4-414F-8140-C8AD41A3D9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BE4-414F-8140-C8AD41A3D9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BE4-414F-8140-C8AD41A3D9E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BE4-414F-8140-C8AD41A3D9E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BE4-414F-8140-C8AD41A3D9E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BE4-414F-8140-C8AD41A3D9E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BE4-414F-8140-C8AD41A3D9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PA!$A$16:$A$27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PA!$E$16:$E$27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2.38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E4-414F-8140-C8AD41A3D9E4}"/>
            </c:ext>
          </c:extLst>
        </c:ser>
        <c:ser>
          <c:idx val="4"/>
          <c:order val="4"/>
          <c:tx>
            <c:strRef>
              <c:f>PA!$F$15</c:f>
              <c:strCache>
                <c:ptCount val="1"/>
                <c:pt idx="0">
                  <c:v>โอนออก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E4-414F-8140-C8AD41A3D9E4}"/>
                </c:ext>
              </c:extLst>
            </c:dLbl>
            <c:dLbl>
              <c:idx val="4"/>
              <c:layout>
                <c:manualLayout>
                  <c:x val="1.6877637130801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E4-414F-8140-C8AD41A3D9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E4-414F-8140-C8AD41A3D9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E4-414F-8140-C8AD41A3D9E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E4-414F-8140-C8AD41A3D9E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E4-414F-8140-C8AD41A3D9E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E4-414F-8140-C8AD41A3D9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PA!$A$16:$A$27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PA!$F$16:$F$27</c:f>
              <c:numCache>
                <c:formatCode>0.0</c:formatCode>
                <c:ptCount val="12"/>
                <c:pt idx="0">
                  <c:v>2.27</c:v>
                </c:pt>
                <c:pt idx="1">
                  <c:v>16.66</c:v>
                </c:pt>
                <c:pt idx="2">
                  <c:v>7.12</c:v>
                </c:pt>
                <c:pt idx="3">
                  <c:v>0</c:v>
                </c:pt>
                <c:pt idx="4">
                  <c:v>4.54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3.33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E4-414F-8140-C8AD41A3D9E4}"/>
            </c:ext>
          </c:extLst>
        </c:ser>
        <c:ser>
          <c:idx val="5"/>
          <c:order val="5"/>
          <c:tx>
            <c:strRef>
              <c:f>PA!$G$15</c:f>
              <c:strCache>
                <c:ptCount val="1"/>
                <c:pt idx="0">
                  <c:v>กำลังรักษา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PA!$A$16:$A$27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PA!$G$16:$G$27</c:f>
              <c:numCache>
                <c:formatCode>0.0</c:formatCode>
                <c:ptCount val="12"/>
                <c:pt idx="0">
                  <c:v>86.36</c:v>
                </c:pt>
                <c:pt idx="1">
                  <c:v>83.33</c:v>
                </c:pt>
                <c:pt idx="2">
                  <c:v>80.900000000000006</c:v>
                </c:pt>
                <c:pt idx="3">
                  <c:v>72.72</c:v>
                </c:pt>
                <c:pt idx="4">
                  <c:v>81.81</c:v>
                </c:pt>
                <c:pt idx="5">
                  <c:v>78.569999999999993</c:v>
                </c:pt>
                <c:pt idx="6">
                  <c:v>86.66</c:v>
                </c:pt>
                <c:pt idx="7">
                  <c:v>81.81</c:v>
                </c:pt>
                <c:pt idx="8">
                  <c:v>100</c:v>
                </c:pt>
                <c:pt idx="9">
                  <c:v>75</c:v>
                </c:pt>
                <c:pt idx="10">
                  <c:v>33.33</c:v>
                </c:pt>
                <c:pt idx="11">
                  <c:v>81.709999999999994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E4-414F-8140-C8AD41A3D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955392"/>
        <c:axId val="48956928"/>
        <c:axId val="0"/>
      </c:bar3DChart>
      <c:catAx>
        <c:axId val="48955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8956928"/>
        <c:crosses val="autoZero"/>
        <c:auto val="1"/>
        <c:lblAlgn val="ctr"/>
        <c:lblOffset val="100"/>
        <c:noMultiLvlLbl val="0"/>
      </c:catAx>
      <c:valAx>
        <c:axId val="4895692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4895539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2.8152501157943492E-2"/>
          <c:y val="0.91030869114726565"/>
          <c:w val="0.93851416550872313"/>
          <c:h val="7.975952490398111E-2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2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655115671280607E-3"/>
          <c:y val="0.13132648335720429"/>
          <c:w val="0.73733289588801398"/>
          <c:h val="0.86111111111111116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Sheet8!$A$25:$A$35</c:f>
              <c:strCache>
                <c:ptCount val="8"/>
                <c:pt idx="0">
                  <c:v>TB</c:v>
                </c:pt>
                <c:pt idx="1">
                  <c:v>ไม่ทราบ</c:v>
                </c:pt>
                <c:pt idx="2">
                  <c:v>HIV</c:v>
                </c:pt>
                <c:pt idx="3">
                  <c:v>มะเร็ง</c:v>
                </c:pt>
                <c:pt idx="4">
                  <c:v>อื่นๆ</c:v>
                </c:pt>
                <c:pt idx="5">
                  <c:v>COPD</c:v>
                </c:pt>
                <c:pt idx="6">
                  <c:v>HT</c:v>
                </c:pt>
                <c:pt idx="7">
                  <c:v>เสียชิวิตก่อนรักษา</c:v>
                </c:pt>
              </c:strCache>
            </c:strRef>
          </c:cat>
          <c:val>
            <c:numRef>
              <c:f>Sheet8!$B$25:$B$35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9-4569-8B9C-12320F26C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75679629271125737"/>
          <c:y val="7.1963412570012639E-2"/>
          <c:w val="0.22476405962636728"/>
          <c:h val="0.85607317485997469"/>
        </c:manualLayout>
      </c:layout>
      <c:overlay val="0"/>
      <c:txPr>
        <a:bodyPr/>
        <a:lstStyle/>
        <a:p>
          <a:pPr>
            <a:defRPr sz="1050" b="1">
              <a:latin typeface="TH SarabunPSK" panose="020B0500040200020003" pitchFamily="34" charset="-34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01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01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C7A3960C-9569-41D2-815C-F7DED68031C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626"/>
            <a:ext cx="2945659" cy="49601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626"/>
            <a:ext cx="2945659" cy="49601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A8DDDB83-64F7-448E-88D3-22CC3DFE5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B5AA178E-8ED1-4541-B5B3-03A330968FF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3E8A962B-80AC-41D2-BE27-C6D5BB027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1B03ED-4DB5-49EA-B4A6-0CBA383F6C3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C75CD-4766-4D04-96AE-FB899B78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82E1E-4C91-42F5-9950-56D0C92A0F59}"/>
              </a:ext>
            </a:extLst>
          </p:cNvPr>
          <p:cNvSpPr txBox="1"/>
          <p:nvPr/>
        </p:nvSpPr>
        <p:spPr>
          <a:xfrm>
            <a:off x="1093432" y="551168"/>
            <a:ext cx="10198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149774" y="284166"/>
            <a:ext cx="10142621" cy="2410907"/>
          </a:xfrm>
          <a:prstGeom prst="rect">
            <a:avLst/>
          </a:prstGeom>
          <a:solidFill>
            <a:srgbClr val="C8E8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th-TH" sz="4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6000" b="1" dirty="0">
                <a:solidFill>
                  <a:schemeClr val="accent2">
                    <a:lumMod val="50000"/>
                  </a:schemeClr>
                </a:solidFill>
                <a:latin typeface="TH NiramitIT๙ " pitchFamily="2" charset="-34"/>
                <a:cs typeface="TH NiramitIT๙ " pitchFamily="2" charset="-34"/>
              </a:rPr>
              <a:t>ความก้าวหน้าผลการดำเนินงานวัณโรค </a:t>
            </a:r>
            <a:br>
              <a:rPr lang="th-TH" sz="6000" b="1" dirty="0">
                <a:solidFill>
                  <a:schemeClr val="accent2">
                    <a:lumMod val="50000"/>
                  </a:schemeClr>
                </a:solidFill>
                <a:latin typeface="TH NiramitIT๙ " pitchFamily="2" charset="-34"/>
                <a:cs typeface="TH NiramitIT๙ " pitchFamily="2" charset="-34"/>
              </a:rPr>
            </a:br>
            <a:r>
              <a:rPr lang="th-TH" sz="6000" b="1" dirty="0">
                <a:solidFill>
                  <a:schemeClr val="accent2">
                    <a:lumMod val="50000"/>
                  </a:schemeClr>
                </a:solidFill>
                <a:latin typeface="TH NiramitIT๙ " pitchFamily="2" charset="-34"/>
                <a:cs typeface="TH NiramitIT๙ " pitchFamily="2" charset="-34"/>
              </a:rPr>
              <a:t>จังหวัดเพชรบูรณ์ </a:t>
            </a:r>
            <a:b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TH NiramitIT๙ " pitchFamily="2" charset="-34"/>
                <a:cs typeface="TH NiramitIT๙ " pitchFamily="2" charset="-34"/>
              </a:rPr>
            </a:br>
            <a:endParaRPr lang="th-TH" sz="4800" b="1" dirty="0">
              <a:solidFill>
                <a:schemeClr val="accent2">
                  <a:lumMod val="50000"/>
                </a:schemeClr>
              </a:solidFill>
              <a:latin typeface="TH NiramitIT๙ " pitchFamily="2" charset="-34"/>
              <a:cs typeface="TH NiramitIT๙ " pitchFamily="2" charset="-34"/>
            </a:endParaRPr>
          </a:p>
          <a:p>
            <a:pPr algn="ctr"/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7676146" y="4556520"/>
            <a:ext cx="4391527" cy="1952563"/>
          </a:xfrm>
          <a:prstGeom prst="rect">
            <a:avLst/>
          </a:prstGeom>
          <a:solidFill>
            <a:srgbClr val="C8E8F0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TH Chakra Petch" pitchFamily="2" charset="-34"/>
                <a:cs typeface="TH Chakra Petch" pitchFamily="2" charset="-34"/>
              </a:rPr>
              <a:t>สำนักงานสาธารณสุขจังหวัดเพชรบูรณ์</a:t>
            </a:r>
          </a:p>
          <a:p>
            <a:pPr algn="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TH Chakra Petch" pitchFamily="2" charset="-34"/>
                <a:cs typeface="TH Chakra Petch" pitchFamily="2" charset="-34"/>
              </a:rPr>
              <a:t>วันที่ 28 กุมภาพันธ์ 2566</a:t>
            </a:r>
          </a:p>
          <a:p>
            <a:pPr algn="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TH Chakra Petch" pitchFamily="2" charset="-34"/>
                <a:cs typeface="TH Chakra Petch" pitchFamily="2" charset="-34"/>
              </a:rPr>
              <a:t>ณ ห้องประชุมพ่อขุนผาเมือง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3" y="3099841"/>
            <a:ext cx="3212430" cy="3241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5378115" y="3249798"/>
            <a:ext cx="3609474" cy="9470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B0F0"/>
                </a:solidFill>
                <a:latin typeface="2005_iannnnnMTV" pitchFamily="2" charset="0"/>
                <a:cs typeface="2005_iannnnnMTV" pitchFamily="2" charset="0"/>
              </a:rPr>
              <a:t>เริ่มด้วยพบ จบด้วยหาย</a:t>
            </a:r>
            <a:endParaRPr lang="en-US" sz="3600" b="1" dirty="0">
              <a:solidFill>
                <a:srgbClr val="00B0F0"/>
              </a:solidFill>
              <a:latin typeface="2005_iannnnnMTV" pitchFamily="2" charset="0"/>
              <a:cs typeface="2005_iannnnnMTV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17" y="3550410"/>
            <a:ext cx="1487488" cy="1169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25"/>
            <a:ext cx="1938878" cy="164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2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0"/>
            <a:ext cx="10804357" cy="64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54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1130968" y="96086"/>
            <a:ext cx="10106526" cy="517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b="1" dirty="0">
                <a:solidFill>
                  <a:prstClr val="black"/>
                </a:solidFill>
                <a:latin typeface="EucrosiaUPC" pitchFamily="18" charset="-34"/>
                <a:cs typeface="EucrosiaUPC" pitchFamily="18" charset="-34"/>
              </a:rPr>
              <a:t>ผลการคัดกรองกลุ่มเสี่ยงวัณโรค ด้วยการเอกซเรย์ แยกรายอำเภอ จังหวัดเพชรบูรณ์ ปี 2565</a:t>
            </a:r>
            <a:endParaRPr lang="th-TH" sz="30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899" y="6455551"/>
            <a:ext cx="2719917" cy="369332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r>
              <a:rPr lang="th-TH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วันที่ 25 ก.พ. 66</a:t>
            </a: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01942"/>
              </p:ext>
            </p:extLst>
          </p:nvPr>
        </p:nvGraphicFramePr>
        <p:xfrm>
          <a:off x="477669" y="627449"/>
          <a:ext cx="11132804" cy="5697996"/>
        </p:xfrm>
        <a:graphic>
          <a:graphicData uri="http://schemas.openxmlformats.org/drawingml/2006/table">
            <a:tbl>
              <a:tblPr/>
              <a:tblGrid>
                <a:gridCol w="147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7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5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97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9216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อำเภอ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ผู้สัมผัส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ผู้ป่วย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HIV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DM A1C &gt;7 ,CKD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60&gt; ปีที่สูบบุหรี่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DM,COPD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ร่วม 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จนท.สธ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.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ประชากรข้ามชาติ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เรือนจำ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ผู้ใช้สารเสพติด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รวม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เมือง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68.38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ชนแดน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70.23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96.19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หล่มสัก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39.75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หล่มเก่า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127.53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วิเชียรบุรี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209.41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ศรีเทพ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หนองไผ่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บึงสามพัน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93.46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น้ำหนาว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93.94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52.96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วังโป่ง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76.78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67.36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เขาค้อ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131.74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89.09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82.50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/>
                          <a:cs typeface="+mj-cs"/>
                        </a:rPr>
                        <a:t>รวม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8594555" y="446428"/>
            <a:ext cx="3015919" cy="360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เป้าหมายการคัดกรองทั้งปี 90 </a:t>
            </a:r>
            <a:r>
              <a:rPr lang="en-US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385211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673768" y="0"/>
            <a:ext cx="10457849" cy="902368"/>
          </a:xfrm>
          <a:solidFill>
            <a:srgbClr val="C8E8F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H SarabunPSK" pitchFamily="34" charset="-34"/>
                <a:cs typeface="TH SarabunPSK" pitchFamily="34" charset="-34"/>
              </a:rPr>
              <a:t>ผลดำเนินงานความครอบคลุมการขึ้นทะเบียนรักษา (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H SarabunPSK" pitchFamily="34" charset="-34"/>
                <a:cs typeface="TH SarabunPSK" pitchFamily="34" charset="-34"/>
              </a:rPr>
              <a:t>Treatment Coverage) </a:t>
            </a:r>
            <a:b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H SarabunPSK" pitchFamily="34" charset="-34"/>
                <a:cs typeface="TH SarabunPSK" pitchFamily="34" charset="-34"/>
              </a:rPr>
              <a:t>ผู้ป่วยวัณโรครายใหม่และกลับเป็นซ้ำ จังหวัดเพชรบูรณ์ จำแนกรายอำเภอ ปี 2566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8055480"/>
              </p:ext>
            </p:extLst>
          </p:nvPr>
        </p:nvGraphicFramePr>
        <p:xfrm>
          <a:off x="733925" y="879068"/>
          <a:ext cx="10732170" cy="5882680"/>
        </p:xfrm>
        <a:graphic>
          <a:graphicData uri="http://schemas.openxmlformats.org/drawingml/2006/table">
            <a:tbl>
              <a:tblPr firstRow="1" bandRow="1"/>
              <a:tblGrid>
                <a:gridCol w="111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3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อำเภอ</a:t>
                      </a: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จำนวนประชากรกลางปี 2564</a:t>
                      </a:r>
                    </a:p>
                  </a:txBody>
                  <a:tcPr marL="158411" marR="158411" marT="46810" marB="4681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90%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ของ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143 ต่อแสนประชากร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ผลงาน</a:t>
                      </a: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เสียชีวิต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แล้ว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ขาดยาแล้ว</a:t>
                      </a:r>
                    </a:p>
                  </a:txBody>
                  <a:tcPr marL="158411" marR="158411" marT="46810" marB="468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baseline="0" dirty="0">
                          <a:latin typeface="Angsana New" pitchFamily="18" charset="-34"/>
                          <a:cs typeface="Angsana New" pitchFamily="18" charset="-34"/>
                        </a:rPr>
                        <a:t> เมือง 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204,509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263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88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30.14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ชนแดน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76,484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98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11.01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หล่มสัก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155,437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200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67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30.18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หล่มเก่า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65,459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94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19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20.21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วิเชียรบุรี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129,590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167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48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25.95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ศรีเทพ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69,854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26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26.00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หนองไผ่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110,480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142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34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21.52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latin typeface="Angsana New" pitchFamily="18" charset="-34"/>
                          <a:cs typeface="Angsana New" pitchFamily="18" charset="-34"/>
                        </a:rPr>
                        <a:t>บึงสามพัน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Angsana New" pitchFamily="18" charset="-34"/>
                          <a:cs typeface="Angsana New" pitchFamily="18" charset="-34"/>
                        </a:rPr>
                        <a:t>71,327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92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24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23.53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น้ำหนาว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18,667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24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33.33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วังโป่ง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35,569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46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15.69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เขาค้อ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40,996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53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11.86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ค่ายฯ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marL="158411" marR="158411" marT="46810" marB="4681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978,372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1,321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344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24.59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F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33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158411" marR="158411" marT="46810" marB="4681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05745"/>
            <a:ext cx="2304256" cy="338554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วันที่ 25 ก.พ. 2566</a:t>
            </a:r>
          </a:p>
        </p:txBody>
      </p:sp>
    </p:spTree>
    <p:extLst>
      <p:ext uri="{BB962C8B-B14F-4D97-AF65-F5344CB8AC3E}">
        <p14:creationId xmlns:p14="http://schemas.microsoft.com/office/powerpoint/2010/main" val="141287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8174" y="171566"/>
            <a:ext cx="10017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ผลดำเนินงานความครอบคลุมการขึ้นทะเบียนรักษา (</a:t>
            </a: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Treatment Coverage) </a:t>
            </a:r>
            <a:b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</a:br>
            <a:r>
              <a:rPr lang="th-TH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ผู้ป่วยวัณโรครายใหม่และกลับเป็นซ้ำ จังหวัดเพชรบูรณ์ จำแนกรายอำเภอ ปี 2566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0126"/>
            <a:ext cx="2402006" cy="338554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วันที่ 25 ก.พ. 2566</a:t>
            </a:r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315068"/>
              </p:ext>
            </p:extLst>
          </p:nvPr>
        </p:nvGraphicFramePr>
        <p:xfrm>
          <a:off x="658027" y="1333144"/>
          <a:ext cx="10613876" cy="475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71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E4DF6B-9027-4F97-9A68-7C40BD2CFC49}"/>
              </a:ext>
            </a:extLst>
          </p:cNvPr>
          <p:cNvSpPr txBox="1">
            <a:spLocks/>
          </p:cNvSpPr>
          <p:nvPr/>
        </p:nvSpPr>
        <p:spPr>
          <a:xfrm>
            <a:off x="631663" y="345658"/>
            <a:ext cx="10820847" cy="813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อัตราผลสำเร็จการรักษาผู้ป่วยวัณโรคปอดรายใหม่ </a:t>
            </a: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Success rate)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ปี 2566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60" y="6345879"/>
            <a:ext cx="2402006" cy="338554"/>
          </a:xfrm>
          <a:prstGeom prst="rect">
            <a:avLst/>
          </a:prstGeom>
          <a:solidFill>
            <a:srgbClr val="E9E25D"/>
          </a:solidFill>
        </p:spPr>
        <p:txBody>
          <a:bodyPr wrap="square" rtlCol="0">
            <a:spAutoFit/>
          </a:bodyPr>
          <a:lstStyle/>
          <a:p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en-US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NTIP </a:t>
            </a:r>
            <a:r>
              <a:rPr lang="th-TH" sz="16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25 ก.พ. 2566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29652D9-3150-47DC-80D3-298A012D12A1}"/>
              </a:ext>
            </a:extLst>
          </p:cNvPr>
          <p:cNvSpPr/>
          <p:nvPr/>
        </p:nvSpPr>
        <p:spPr>
          <a:xfrm>
            <a:off x="9432522" y="660754"/>
            <a:ext cx="2222666" cy="430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ร้อยละ 88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9" y="-42854"/>
            <a:ext cx="1418751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แผนภูมิ 9">
            <a:extLst>
              <a:ext uri="{FF2B5EF4-FFF2-40B4-BE49-F238E27FC236}">
                <a16:creationId xmlns:a16="http://schemas.microsoft.com/office/drawing/2014/main" id="{81CB9F0B-CB69-468B-8F88-0DAE6A4FE4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658423"/>
              </p:ext>
            </p:extLst>
          </p:nvPr>
        </p:nvGraphicFramePr>
        <p:xfrm>
          <a:off x="245662" y="1091217"/>
          <a:ext cx="8078940" cy="374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648473B5-271E-4F78-B5AF-B9B245DD9F85}"/>
              </a:ext>
            </a:extLst>
          </p:cNvPr>
          <p:cNvSpPr/>
          <p:nvPr/>
        </p:nvSpPr>
        <p:spPr>
          <a:xfrm>
            <a:off x="8713102" y="1426127"/>
            <a:ext cx="3435231" cy="2392216"/>
          </a:xfrm>
          <a:prstGeom prst="roundRect">
            <a:avLst/>
          </a:prstGeom>
          <a:solidFill>
            <a:srgbClr val="973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อัตราผลสำเร็จของการรักษาผู้ป่วยวัณโรครายใหม่ 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 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ปัญหาของจังหวัดเพชรบูรณ์ คือ การเสียชีวิตสูงถึง21 ราย หรือคิดเป็นร้อยละ 12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และมีผู้ป่วยขาดยา 1 ราย ที่อำเภอหล่มสัก คิดเป็นร้อยละ 2.4 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ทำให้อัตราการรักษาสำเร็จจะไม่ถึงเป้าหมาย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88 ที่กำหนด</a:t>
            </a:r>
          </a:p>
          <a:p>
            <a:pPr algn="ctr"/>
            <a:endParaRPr lang="th-TH" dirty="0"/>
          </a:p>
          <a:p>
            <a:pPr algn="ctr"/>
            <a:endParaRPr lang="th-TH" dirty="0"/>
          </a:p>
        </p:txBody>
      </p:sp>
      <p:graphicFrame>
        <p:nvGraphicFramePr>
          <p:cNvPr id="12" name="แผนภูมิ 11">
            <a:extLst>
              <a:ext uri="{FF2B5EF4-FFF2-40B4-BE49-F238E27FC236}">
                <a16:creationId xmlns:a16="http://schemas.microsoft.com/office/drawing/2014/main" id="{00000000-0008-0000-08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209692"/>
              </p:ext>
            </p:extLst>
          </p:nvPr>
        </p:nvGraphicFramePr>
        <p:xfrm>
          <a:off x="7409204" y="4546363"/>
          <a:ext cx="4607730" cy="224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FFEAC9DD-6065-4B3F-A5E0-31917DB289B0}"/>
              </a:ext>
            </a:extLst>
          </p:cNvPr>
          <p:cNvSpPr/>
          <p:nvPr/>
        </p:nvSpPr>
        <p:spPr>
          <a:xfrm>
            <a:off x="9193940" y="4153256"/>
            <a:ext cx="2388156" cy="393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</a:rPr>
              <a:t>สาเหตุการเสียชีวิต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242995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12AA64C-C6E2-41D3-80F2-141563EBB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0" y="196554"/>
            <a:ext cx="11964112" cy="63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4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Placeholder 22">
            <a:extLst>
              <a:ext uri="{FF2B5EF4-FFF2-40B4-BE49-F238E27FC236}">
                <a16:creationId xmlns:a16="http://schemas.microsoft.com/office/drawing/2014/main" id="{E07393DC-5B01-4321-9053-74B76B5BA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 b="14747"/>
          <a:stretch>
            <a:fillRect/>
          </a:stretch>
        </p:blipFill>
        <p:spPr>
          <a:xfrm>
            <a:off x="1446663" y="718935"/>
            <a:ext cx="9348628" cy="351060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08243" y="5086780"/>
            <a:ext cx="12083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แนวทางการดำเนินงานแผนงานป้องกันควบคุมวัณโรค  ปี 2566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7594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90932" y="514782"/>
            <a:ext cx="10764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แนวทางการดำเนินงานแผนงานป้องกันควบคุมวัณโรค  ปี 2566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6BCF3B-275E-479E-865B-67C03C3FB00A}"/>
              </a:ext>
            </a:extLst>
          </p:cNvPr>
          <p:cNvSpPr/>
          <p:nvPr/>
        </p:nvSpPr>
        <p:spPr>
          <a:xfrm>
            <a:off x="0" y="2039499"/>
            <a:ext cx="12192000" cy="9120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(Goals) 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อุบัติการณ์วัณโรคของกระทรวงสาธารณสุข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23330" y="3206929"/>
            <a:ext cx="1057701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อัตราความครอบคลุมการค้นพบและขึ้นทะเบียนรักษาวัณโรครายใหม่และกลับเป็นซ้ำ              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ร้อยละ 90</a:t>
            </a:r>
          </a:p>
          <a:p>
            <a:pPr marL="514350" indent="-514350">
              <a:buAutoNum type="arabicPeriod"/>
            </a:pP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อัตราผลสำเร็จการรักษาผู้ป่วยวัณโรคปอดรายใหม่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 ร้อยละ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88</a:t>
            </a:r>
            <a:endParaRPr lang="th-TH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855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49826"/>
      </p:ext>
    </p:extLst>
  </p:cSld>
  <p:clrMapOvr>
    <a:masterClrMapping/>
  </p:clrMapOvr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14365</TotalTime>
  <Words>637</Words>
  <Application>Microsoft Office PowerPoint</Application>
  <PresentationFormat>แบบจอกว้าง</PresentationFormat>
  <Paragraphs>278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23" baseType="lpstr">
      <vt:lpstr>2005_iannnnnMTV</vt:lpstr>
      <vt:lpstr>Angsana New</vt:lpstr>
      <vt:lpstr>AngsanaUPC</vt:lpstr>
      <vt:lpstr>Calibri</vt:lpstr>
      <vt:lpstr>Cordia New</vt:lpstr>
      <vt:lpstr>EucrosiaUPC</vt:lpstr>
      <vt:lpstr>Georgia</vt:lpstr>
      <vt:lpstr>TH Chakra Petch</vt:lpstr>
      <vt:lpstr>TH NiramitIT๙ </vt:lpstr>
      <vt:lpstr>TH Sarabun New</vt:lpstr>
      <vt:lpstr>TH SarabunPSK</vt:lpstr>
      <vt:lpstr>Trebuchet MS</vt:lpstr>
      <vt:lpstr>สลิปสตรีม</vt:lpstr>
      <vt:lpstr>งานนำเสนอ PowerPoint</vt:lpstr>
      <vt:lpstr>งานนำเสนอ PowerPoint</vt:lpstr>
      <vt:lpstr>ผลดำเนินงานความครอบคลุมการขึ้นทะเบียนรักษา (Treatment Coverage)  ผู้ป่วยวัณโรครายใหม่และกลับเป็นซ้ำ จังหวัดเพชรบูรณ์ จำแนกรายอำเภอ ปี 2566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Thanyarat wongchana</dc:creator>
  <cp:lastModifiedBy>SSJ-Witchuda</cp:lastModifiedBy>
  <cp:revision>312</cp:revision>
  <cp:lastPrinted>2022-08-29T08:19:05Z</cp:lastPrinted>
  <dcterms:created xsi:type="dcterms:W3CDTF">2021-09-25T01:50:14Z</dcterms:created>
  <dcterms:modified xsi:type="dcterms:W3CDTF">2023-02-27T08:20:57Z</dcterms:modified>
</cp:coreProperties>
</file>