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  <p:sldMasterId id="214748367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</p:sldIdLst>
  <p:sldSz cy="5143500" cx="9144000"/>
  <p:notesSz cx="6735750" cy="9866300"/>
  <p:embeddedFontLst>
    <p:embeddedFont>
      <p:font typeface="Sarabun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2c+QrkMHmJ+VZu3TUFBA4cZ6/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0079D65-ED06-458F-904F-345CD6A1AD03}">
  <a:tblStyle styleId="{10079D65-ED06-458F-904F-345CD6A1AD0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15" Type="http://schemas.openxmlformats.org/officeDocument/2006/relationships/font" Target="fonts/Sarabun-regular.fntdata"/><Relationship Id="rId14" Type="http://schemas.openxmlformats.org/officeDocument/2006/relationships/slide" Target="slides/slide6.xml"/><Relationship Id="rId17" Type="http://schemas.openxmlformats.org/officeDocument/2006/relationships/font" Target="fonts/Sarabun-italic.fntdata"/><Relationship Id="rId16" Type="http://schemas.openxmlformats.org/officeDocument/2006/relationships/font" Target="fonts/Sarabun-bold.fntdata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slideMaster" Target="slideMasters/slideMaster2.xml"/><Relationship Id="rId18" Type="http://schemas.openxmlformats.org/officeDocument/2006/relationships/font" Target="fonts/Sarabun-boldItalic.fntdata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4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5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:notes"/>
          <p:cNvSpPr txBox="1"/>
          <p:nvPr>
            <p:ph idx="1" type="body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6:notes"/>
          <p:cNvSpPr/>
          <p:nvPr>
            <p:ph idx="2" type="sldImg"/>
          </p:nvPr>
        </p:nvSpPr>
        <p:spPr>
          <a:xfrm>
            <a:off x="1122825" y="739950"/>
            <a:ext cx="4490700" cy="3699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ภาพนิ่งชื่อเรื่อ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ข้อความแนวตั้ง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ข้อความและชื่อเรื่องแนวตั้ง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3" name="Google Shape;93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2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8" name="Google Shape;118;p27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27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0" name="Google Shape;120;p27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9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9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p2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เนื้อหา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0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0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p3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1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2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ภาพนิ่งชื่อเรื่อง" type="title">
  <p:cSld name="TITL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type="ctrTitle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3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4" name="Google Shape;164;p1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เนื้อหา" type="obj">
  <p:cSld name="OBJEC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่วนหัวของส่วน" type="secHead">
  <p:cSld name="SECTION_HEADER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6" name="Google Shape;176;p34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4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34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 2 ส่วน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5"/>
          <p:cNvSpPr txBox="1"/>
          <p:nvPr>
            <p:ph idx="1" type="body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82" name="Google Shape;182;p35"/>
          <p:cNvSpPr txBox="1"/>
          <p:nvPr>
            <p:ph idx="2" type="body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83" name="Google Shape;183;p35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35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5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การเปรียบเทียบ" type="twoTxTwoObj">
  <p:cSld name="TWO_OBJECTS_WITH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3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90" name="Google Shape;190;p36"/>
          <p:cNvSpPr txBox="1"/>
          <p:nvPr>
            <p:ph idx="3" type="body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1" name="Google Shape;191;p36"/>
          <p:cNvSpPr txBox="1"/>
          <p:nvPr>
            <p:ph idx="4" type="body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92" name="Google Shape;192;p36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36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36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ฉพาะชื่อเรื่อง" type="titleOnly">
  <p:cSld name="TITLE_ONLY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37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7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7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ว่างเปล่า" type="blank">
  <p:cSld name="BLANK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38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38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่วนหัวของส่วน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พร้อมคำอธิบายภาพ" type="objTx">
  <p:cSld name="OBJECT_WITH_CAPTION_TEXT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/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39"/>
          <p:cNvSpPr txBox="1"/>
          <p:nvPr>
            <p:ph idx="1" type="body"/>
          </p:nvPr>
        </p:nvSpPr>
        <p:spPr>
          <a:xfrm>
            <a:off x="3575050" y="204792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7" name="Google Shape;207;p39"/>
          <p:cNvSpPr txBox="1"/>
          <p:nvPr>
            <p:ph idx="2" type="body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08" name="Google Shape;208;p3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3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3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รูปภาพพร้อมคำอธิบายภาพ" type="picTx">
  <p:cSld name="PICTURE_WITH_CAPTION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214" name="Google Shape;214;p40"/>
          <p:cNvSpPr txBox="1"/>
          <p:nvPr>
            <p:ph idx="1" type="body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15" name="Google Shape;215;p4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4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4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ข้อความแนวตั้ง" type="vertTx">
  <p:cSld name="VERTICAL_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4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1" name="Google Shape;221;p4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4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4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ข้อความและชื่อเรื่องแนวตั้ง" type="vertTitleAndTx">
  <p:cSld name="VERTICAL_TITLE_AND_VERTICAL_TEXT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2"/>
          <p:cNvSpPr txBox="1"/>
          <p:nvPr>
            <p:ph type="title"/>
          </p:nvPr>
        </p:nvSpPr>
        <p:spPr>
          <a:xfrm rot="5400000">
            <a:off x="6012656" y="771527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42"/>
          <p:cNvSpPr txBox="1"/>
          <p:nvPr>
            <p:ph idx="1" type="body"/>
          </p:nvPr>
        </p:nvSpPr>
        <p:spPr>
          <a:xfrm rot="5400000">
            <a:off x="1821656" y="-1209673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7" name="Google Shape;227;p4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4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4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 2 ส่วน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การเปรียบเทียบ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ฉพาะชื่อเรื่อง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ว่างเปล่า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พร้อมคำอธิบายภาพ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รูปภาพพร้อมคำอธิบายภาพ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0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7" name="Google Shape;157;p12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1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9" name="Google Shape;159;p1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0" name="Google Shape;160;p1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"/>
          <p:cNvSpPr txBox="1"/>
          <p:nvPr>
            <p:ph type="ctrTitle"/>
          </p:nvPr>
        </p:nvSpPr>
        <p:spPr>
          <a:xfrm>
            <a:off x="609600" y="914400"/>
            <a:ext cx="7772400" cy="1423988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th-TH">
                <a:solidFill>
                  <a:schemeClr val="lt1"/>
                </a:solidFill>
              </a:rPr>
              <a:t>ติดตามการดำเนินงานการจัดการปัญหา</a:t>
            </a:r>
            <a:br>
              <a:rPr lang="th-TH">
                <a:solidFill>
                  <a:schemeClr val="lt1"/>
                </a:solidFill>
              </a:rPr>
            </a:br>
            <a:r>
              <a:rPr lang="th-TH">
                <a:solidFill>
                  <a:schemeClr val="lt1"/>
                </a:solidFill>
              </a:rPr>
              <a:t>ไวรัสตับอักเสบ ซี จังหวัดเพชรบูรณ์</a:t>
            </a:r>
            <a:endParaRPr/>
          </a:p>
        </p:txBody>
      </p:sp>
      <p:sp>
        <p:nvSpPr>
          <p:cNvPr id="235" name="Google Shape;235;p1"/>
          <p:cNvSpPr txBox="1"/>
          <p:nvPr>
            <p:ph idx="1" type="subTitle"/>
          </p:nvPr>
        </p:nvSpPr>
        <p:spPr>
          <a:xfrm>
            <a:off x="1371600" y="26479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th-TH">
                <a:solidFill>
                  <a:schemeClr val="dk1"/>
                </a:solidFill>
              </a:rPr>
              <a:t>โดย กลุ่มงานควบคุมโรคไม่ติดต่อฯ</a:t>
            </a:r>
            <a:endParaRPr/>
          </a:p>
          <a:p>
            <a:pPr indent="0" lvl="0" marL="0" rtl="0" algn="ctr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th-TH">
                <a:solidFill>
                  <a:schemeClr val="dk1"/>
                </a:solidFill>
              </a:rPr>
              <a:t>สำนักงานสาธารณสุขจังหวัดเพชรบูรณ์ </a:t>
            </a:r>
            <a:endParaRPr/>
          </a:p>
          <a:p>
            <a:pPr indent="0" lvl="0" marL="0" rtl="0" algn="ctr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th-TH">
                <a:solidFill>
                  <a:schemeClr val="dk1"/>
                </a:solidFill>
              </a:rPr>
              <a:t>(วันที่ 28 กุมภาพันธ์ 2566)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"/>
          <p:cNvSpPr/>
          <p:nvPr/>
        </p:nvSpPr>
        <p:spPr>
          <a:xfrm>
            <a:off x="266700" y="0"/>
            <a:ext cx="8534400" cy="457200"/>
          </a:xfrm>
          <a:prstGeom prst="rect">
            <a:avLst/>
          </a:prstGeom>
          <a:solidFill>
            <a:srgbClr val="205867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ngsana New"/>
              <a:buNone/>
            </a:pPr>
            <a:r>
              <a:rPr b="1" i="0" lang="th-TH" sz="2800" u="none" cap="none" strike="noStrike">
                <a:solidFill>
                  <a:srgbClr val="FFFFFF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การดำเนินงานคัดกรองไวรับตับอักเสบบี และซี แยกรายอำเภอ </a:t>
            </a:r>
            <a:endParaRPr/>
          </a:p>
        </p:txBody>
      </p:sp>
      <p:sp>
        <p:nvSpPr>
          <p:cNvPr id="241" name="Google Shape;241;p2"/>
          <p:cNvSpPr txBox="1"/>
          <p:nvPr/>
        </p:nvSpPr>
        <p:spPr>
          <a:xfrm>
            <a:off x="5181600" y="4679373"/>
            <a:ext cx="38862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ngsana New"/>
              <a:buNone/>
            </a:pPr>
            <a:r>
              <a:rPr b="0" i="0" lang="th-TH" sz="16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ข้อมูลคัดกรองสะสม ณ วันที่ 24 กุมภาพันธ์ 2566 </a:t>
            </a:r>
            <a:endParaRPr/>
          </a:p>
        </p:txBody>
      </p:sp>
      <p:pic>
        <p:nvPicPr>
          <p:cNvPr id="242" name="Google Shape;24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07" y="590550"/>
            <a:ext cx="8968893" cy="4088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"/>
          <p:cNvSpPr/>
          <p:nvPr/>
        </p:nvSpPr>
        <p:spPr>
          <a:xfrm>
            <a:off x="249382" y="0"/>
            <a:ext cx="8610600" cy="361950"/>
          </a:xfrm>
          <a:prstGeom prst="rect">
            <a:avLst/>
          </a:prstGeom>
          <a:solidFill>
            <a:srgbClr val="205867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ngsana New"/>
              <a:buNone/>
            </a:pPr>
            <a:r>
              <a:rPr b="1" i="0" lang="th-TH" sz="2800" u="none" cap="none" strike="noStrike">
                <a:solidFill>
                  <a:srgbClr val="FFFFFF"/>
                </a:solidFill>
                <a:latin typeface="Angsana New"/>
                <a:ea typeface="Angsana New"/>
                <a:cs typeface="Angsana New"/>
                <a:sym typeface="Angsana New"/>
              </a:rPr>
              <a:t>ผลการติดตามการตรวจยืนยัน HCV แยกรายอำเภอ </a:t>
            </a:r>
            <a:endParaRPr/>
          </a:p>
        </p:txBody>
      </p:sp>
      <p:sp>
        <p:nvSpPr>
          <p:cNvPr id="248" name="Google Shape;248;p3"/>
          <p:cNvSpPr txBox="1"/>
          <p:nvPr/>
        </p:nvSpPr>
        <p:spPr>
          <a:xfrm>
            <a:off x="5486400" y="4804627"/>
            <a:ext cx="36576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ngsana New"/>
              <a:buNone/>
            </a:pPr>
            <a:r>
              <a:rPr b="0" i="0" lang="th-TH" sz="1200" u="none" cap="none" strike="noStrik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ข้อมูลสะสมตั้งแต่เริ่มดำเนินการเดือนพฤศจิกายน 2563 ถึงวันที่ 24 กุมภาพันธ์ 2566</a:t>
            </a:r>
            <a:endParaRPr/>
          </a:p>
        </p:txBody>
      </p:sp>
      <p:graphicFrame>
        <p:nvGraphicFramePr>
          <p:cNvPr id="249" name="Google Shape;249;p3"/>
          <p:cNvGraphicFramePr/>
          <p:nvPr/>
        </p:nvGraphicFramePr>
        <p:xfrm>
          <a:off x="76200" y="4182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{10079D65-ED06-458F-904F-345CD6A1AD03}</a:tableStyleId>
              </a:tblPr>
              <a:tblGrid>
                <a:gridCol w="701875"/>
                <a:gridCol w="561500"/>
                <a:gridCol w="714425"/>
                <a:gridCol w="615300"/>
                <a:gridCol w="705650"/>
                <a:gridCol w="772050"/>
                <a:gridCol w="772050"/>
                <a:gridCol w="842225"/>
                <a:gridCol w="701875"/>
                <a:gridCol w="1198425"/>
                <a:gridCol w="1330025"/>
              </a:tblGrid>
              <a:tr h="39917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อำเภอ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เป้าหมาย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ยอดคัดกรอง (คน)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ร้อยละการคัดกรอง 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HCV (positive Strip test)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HCV-RNA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จำนวนที่รอตรวจ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Confirm (คน)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หมายเหตุ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1550"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จำนวน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ร้อยละ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จำนวนตัวอย่าง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Positive Confirmed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ร้อยละ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 vMerge="1"/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เพชรบูรณ์ 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72,227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43,336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60.00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2,202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5.08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858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525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61.19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1,344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โซนกลาง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จำนวนรอ Confirm    </a:t>
                      </a:r>
                      <a:b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</a:b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รวม  3,056  คน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หนองไผ่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33,745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26,420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78.29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1,613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6.11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455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349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76.70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1,158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ชนแดน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21,929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17,412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79.40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390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2.24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180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    115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63.89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210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วังโป่ง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11,207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10,150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90.57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268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2.64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69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57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82.61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199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เขาค้อ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11,403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7,539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66.11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277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3.67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132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95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71.97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 145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หล่มสัก 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55,641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50,419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90.61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4,403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8.73 </a:t>
                      </a:r>
                      <a:endParaRPr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2,424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      1,940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  80.03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1,894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โซนเหนือ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จำนวนรอ Confirm    </a:t>
                      </a:r>
                      <a:b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</a:b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รวม  2,600  คน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หล่มเก่า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27,580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20,011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72.56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2,001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10.00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1,337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1,065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79.66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 664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น้ำหนาว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5,988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5,606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93.62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459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8.19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417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292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72.03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 42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วิเชียรบุรี 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44,226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38,292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86.58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756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1.97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651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506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77.73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105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ngsana New"/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โซนใต้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ngsana New"/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จำนวนรอ Confirm    </a:t>
                      </a:r>
                      <a:b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</a:b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รวม  289  คน</a:t>
                      </a:r>
                      <a:endParaRPr/>
                    </a:p>
                  </a:txBody>
                  <a:tcPr marT="6950" marB="0" marR="6950" marL="69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ศรีเทพ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21,165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19,505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92.16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169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0.87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129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108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83.72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 *35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บึงสามพัน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19,805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17,584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88.79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296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1..68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147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124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84.35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  149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273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รวม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324,916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252,816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77.81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12,749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5.04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6,786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5,176 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76.26</a:t>
                      </a:r>
                      <a:endParaRPr/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              5,945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6950" marB="0" marR="6950" marL="69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0" name="Google Shape;250;p3"/>
          <p:cNvSpPr/>
          <p:nvPr/>
        </p:nvSpPr>
        <p:spPr>
          <a:xfrm>
            <a:off x="76200" y="4773689"/>
            <a:ext cx="3200400" cy="3388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h-TH" sz="1600" u="none" cap="none" strike="noStrik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หมายเหตุ: * ติดตามแล้วปฏิเสธรับการตรวจยืนยัน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Google Shape;255;p4"/>
          <p:cNvGraphicFramePr/>
          <p:nvPr/>
        </p:nvGraphicFramePr>
        <p:xfrm>
          <a:off x="129686" y="3368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{10079D65-ED06-458F-904F-345CD6A1AD03}</a:tableStyleId>
              </a:tblPr>
              <a:tblGrid>
                <a:gridCol w="3167200"/>
                <a:gridCol w="1006275"/>
                <a:gridCol w="1006275"/>
                <a:gridCol w="1006275"/>
                <a:gridCol w="1006275"/>
                <a:gridCol w="813575"/>
                <a:gridCol w="945650"/>
              </a:tblGrid>
              <a:tr h="2505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ข้อมูล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โรงพยาบาลที่เป็นหน่วยรักษา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hMerge="1"/>
                <a:tc hMerge="1"/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รวม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</a:tr>
              <a:tr h="2755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เพชรบูรณ์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วิเชียรบุรี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หล่มสัก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หล่มเก่า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หนองไผ่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vMerge="1"/>
              </a:tr>
              <a:tr h="157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จำนวนผู้ติดเชื้อที่ได้รับยารักษาครบ 3 เดือน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291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61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514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201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45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1,112</a:t>
                      </a:r>
                      <a:endParaRPr/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50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จำนวนผู้ติดเชื้อที่รักษาหาย 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118/121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(97.52%)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25/35</a:t>
                      </a:r>
                      <a:b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</a:br>
                      <a:r>
                        <a:rPr b="1" lang="th-TH" sz="1600" u="none" cap="none" strike="noStrike">
                          <a:solidFill>
                            <a:srgbClr val="FF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(71.43%)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506/514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(98.44%)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156/163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(95.71%)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28/30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(93.33)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833/863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(96.52%)</a:t>
                      </a:r>
                      <a:endParaRPr b="1"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50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จำนวนผู้ติดเชื้อที่รักษาไม่หาย 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3/121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(2.48%)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10/35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FF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(28.57%)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8/514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(1.56%)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7/163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(4.29%)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2/30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(6.67)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30/863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(3.48%)</a:t>
                      </a:r>
                      <a:endParaRPr/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159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จำนวนผู้ติดเชื้อที่มีปัญหาต้องหยุดยา 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</a:t>
                      </a:r>
                      <a:endParaRPr/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31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ครบระยะติดตามแต่ยังไม่มา FU Lab และรอ Lab 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26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37</a:t>
                      </a:r>
                      <a:endParaRPr/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8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73</a:t>
                      </a:r>
                      <a:endParaRPr b="1"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7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เสียชีวิต</a:t>
                      </a:r>
                      <a:endParaRPr b="1"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dk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</a:t>
                      </a:r>
                      <a:endParaRPr/>
                    </a:p>
                  </a:txBody>
                  <a:tcPr marT="11425" marB="11425" marR="17150" marL="1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</a:tbl>
          </a:graphicData>
        </a:graphic>
      </p:graphicFrame>
      <p:sp>
        <p:nvSpPr>
          <p:cNvPr id="256" name="Google Shape;256;p4"/>
          <p:cNvSpPr txBox="1"/>
          <p:nvPr/>
        </p:nvSpPr>
        <p:spPr>
          <a:xfrm>
            <a:off x="914400" y="-19548"/>
            <a:ext cx="7391400" cy="3462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ผลการดำเนินงานด้านติดตามการรักษาไวรัสตับอักเสบ ซี ปีงบประมาณ 2565</a:t>
            </a:r>
            <a:endParaRPr/>
          </a:p>
        </p:txBody>
      </p:sp>
      <p:sp>
        <p:nvSpPr>
          <p:cNvPr id="257" name="Google Shape;257;p4"/>
          <p:cNvSpPr txBox="1"/>
          <p:nvPr/>
        </p:nvSpPr>
        <p:spPr>
          <a:xfrm>
            <a:off x="1181100" y="3047804"/>
            <a:ext cx="6858000" cy="3462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ผลการดำเนินงานด้านติดตามการรักษาไวรัสตับอักเสบซี ปีงบประมาณ 2566 (เดือน ต.ค. –ก.พ.2566)</a:t>
            </a:r>
            <a:endParaRPr/>
          </a:p>
        </p:txBody>
      </p:sp>
      <p:graphicFrame>
        <p:nvGraphicFramePr>
          <p:cNvPr id="258" name="Google Shape;258;p4"/>
          <p:cNvGraphicFramePr/>
          <p:nvPr/>
        </p:nvGraphicFramePr>
        <p:xfrm>
          <a:off x="134352" y="33581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{10079D65-ED06-458F-904F-345CD6A1AD03}</a:tableStyleId>
              </a:tblPr>
              <a:tblGrid>
                <a:gridCol w="3044950"/>
                <a:gridCol w="762000"/>
                <a:gridCol w="838200"/>
                <a:gridCol w="762000"/>
                <a:gridCol w="762000"/>
                <a:gridCol w="762000"/>
                <a:gridCol w="762000"/>
                <a:gridCol w="533400"/>
                <a:gridCol w="724950"/>
              </a:tblGrid>
              <a:tr h="1798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ข้อมูล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โรงพยาบาลที่เป็นหน่วยรักษา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รวม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</a:tr>
              <a:tr h="2673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เพชรบูรณ์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วิเชียรบุรี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หล่มสัก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หล่มเก่า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หนองไผ่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น้ำหนาว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chemeClr val="lt1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เขาค้อ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25252"/>
                    </a:solidFill>
                  </a:tcPr>
                </a:tc>
                <a:tc vMerge="1"/>
              </a:tr>
              <a:tr h="202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จำนวนผู้ติดเชื้อที่ได้รับยารักษา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112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116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169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52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21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521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solidFill>
                            <a:srgbClr val="000000"/>
                          </a:solidFill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จำนวนผู้ติดเชื้อที่ได้รับยาครบ 3 เดือน </a:t>
                      </a:r>
                      <a:endParaRPr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37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68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14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16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14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149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จำนวนผู้ติดเชื้อครบระยะติดตามหลังการรักษา</a:t>
                      </a:r>
                      <a:endParaRPr b="1" sz="1600" u="none" cap="none" strike="noStrike">
                        <a:latin typeface="Angsana New"/>
                        <a:ea typeface="Angsana New"/>
                        <a:cs typeface="Angsana New"/>
                        <a:sym typeface="Angsana New"/>
                      </a:endParaRPr>
                    </a:p>
                  </a:txBody>
                  <a:tcPr marT="0" marB="0" marR="48950" marL="489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th-TH" sz="1600" u="none" cap="none" strike="noStrike">
                          <a:latin typeface="Angsana New"/>
                          <a:ea typeface="Angsana New"/>
                          <a:cs typeface="Angsana New"/>
                          <a:sym typeface="Angsana New"/>
                        </a:rPr>
                        <a:t>0</a:t>
                      </a:r>
                      <a:endParaRPr/>
                    </a:p>
                  </a:txBody>
                  <a:tcPr marT="11425" marB="11425" marR="17150" marL="171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</a:tbl>
          </a:graphicData>
        </a:graphic>
      </p:graphicFrame>
      <p:sp>
        <p:nvSpPr>
          <p:cNvPr id="259" name="Google Shape;259;p4"/>
          <p:cNvSpPr txBox="1"/>
          <p:nvPr/>
        </p:nvSpPr>
        <p:spPr>
          <a:xfrm>
            <a:off x="5112909" y="4790961"/>
            <a:ext cx="4041199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200">
                <a:solidFill>
                  <a:srgbClr val="7F7F7F"/>
                </a:solidFill>
                <a:latin typeface="Angsana New"/>
                <a:ea typeface="Angsana New"/>
                <a:cs typeface="Angsana New"/>
                <a:sym typeface="Angsana New"/>
              </a:rPr>
              <a:t>ที่มา: ข้อมูลรายงานผลติดตามการรักษาของหน่วยบริการ  ณ วันที่ 22 กุมภาพันธ์ 2566</a:t>
            </a:r>
            <a:endParaRPr/>
          </a:p>
        </p:txBody>
      </p:sp>
      <p:sp>
        <p:nvSpPr>
          <p:cNvPr id="260" name="Google Shape;260;p4"/>
          <p:cNvSpPr/>
          <p:nvPr/>
        </p:nvSpPr>
        <p:spPr>
          <a:xfrm>
            <a:off x="152400" y="4790961"/>
            <a:ext cx="5181600" cy="3525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18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ผู้ติดเชื้อ HCV ที่ได้ยารักษา ปี 65-66 จำนวน 1,633 ราย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"/>
          <p:cNvSpPr/>
          <p:nvPr/>
        </p:nvSpPr>
        <p:spPr>
          <a:xfrm>
            <a:off x="914400" y="69591"/>
            <a:ext cx="7239000" cy="742950"/>
          </a:xfrm>
          <a:prstGeom prst="rect">
            <a:avLst/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0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ข้อสรุปจากการประชุมติดตามการดำเนินงานจัดการปัญหาไวรัสตับอักเสบซี จังหวัดเพชรบูรณ์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0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(วันที่ 23 กุมภาพันธ์ 2566)</a:t>
            </a:r>
            <a:endParaRPr/>
          </a:p>
        </p:txBody>
      </p:sp>
      <p:sp>
        <p:nvSpPr>
          <p:cNvPr id="266" name="Google Shape;266;p5"/>
          <p:cNvSpPr txBox="1"/>
          <p:nvPr/>
        </p:nvSpPr>
        <p:spPr>
          <a:xfrm>
            <a:off x="304800" y="819150"/>
            <a:ext cx="8305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เร่งรัดการตรวจยืนยันในผู้ที่คัดกรองพบ HCV strip test positive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pic>
        <p:nvPicPr>
          <p:cNvPr descr="C:\Users\ssj-saranya\Desktop\1677300549125.jpg" id="267" name="Google Shape;26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295620"/>
            <a:ext cx="6981825" cy="17333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8" name="Google Shape;268;p5"/>
          <p:cNvCxnSpPr/>
          <p:nvPr/>
        </p:nvCxnSpPr>
        <p:spPr>
          <a:xfrm>
            <a:off x="3162300" y="2162285"/>
            <a:ext cx="2781300" cy="0"/>
          </a:xfrm>
          <a:prstGeom prst="straightConnector1">
            <a:avLst/>
          </a:prstGeom>
          <a:noFill/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9" name="Google Shape;269;p5"/>
          <p:cNvCxnSpPr/>
          <p:nvPr/>
        </p:nvCxnSpPr>
        <p:spPr>
          <a:xfrm>
            <a:off x="3162300" y="2724150"/>
            <a:ext cx="2781300" cy="0"/>
          </a:xfrm>
          <a:prstGeom prst="straightConnector1">
            <a:avLst/>
          </a:prstGeom>
          <a:noFill/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0" name="Google Shape;270;p5"/>
          <p:cNvSpPr txBox="1"/>
          <p:nvPr/>
        </p:nvSpPr>
        <p:spPr>
          <a:xfrm>
            <a:off x="304800" y="3181350"/>
            <a:ext cx="84582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การตรวจหลังการรักษา จากเดิมที่เราให้เจาะ HCV viral load เปลี่ยนเป็น HCV qualitative </a:t>
            </a:r>
            <a:endParaRPr b="1" sz="24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- ถ้า negative ให้แลบรายงาน  ว่า &lt;15 iu/ml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- ถ้า positive ให้เลือดเจาะ 3 tube  ส่งอาจารย์ ยงเพื่อตรวจ viral load และ genotype </a:t>
            </a:r>
            <a:b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</a:br>
            <a:r>
              <a:rPr b="1" lang="th-TH" sz="240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  (เพื่อประเมินว่าดื้อยา หรือ reinfection)</a:t>
            </a:r>
            <a:endParaRPr b="1" sz="240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09550"/>
            <a:ext cx="7086600" cy="4416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2023-02-09T15:33:52Z</dcterms:created>
  <dc:creator>Windows User</dc:creator>
</cp:coreProperties>
</file>