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3" r:id="rId6"/>
    <p:sldId id="261" r:id="rId7"/>
  </p:sldIdLst>
  <p:sldSz cx="9144000" cy="5143500" type="screen16x9"/>
  <p:notesSz cx="6888163" cy="10018713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140" d="100"/>
          <a:sy n="140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CE21-ECA8-4790-B416-B23A1DB3057D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26D4C-FFA6-404A-AA51-4FA1233F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76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61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93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884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11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5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622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54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66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633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617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C499-CD33-47C4-80B4-7CECA6971D40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5A93-3306-4AFD-A481-4EFB7FDDCC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1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55087" y="100304"/>
            <a:ext cx="8138627" cy="206634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2.โครงการคัดกรองมะเร็งเต้านมโดยเครื่องเอกเรย์เคลื่อนที่ (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Mammogram)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ในสตรีกลุ่มเสี่ยงและด้อยโอกาสเฉลิมพระเกียรติพระบาทสมเด็จพระเจ้าอยู่หัว</a:t>
            </a:r>
          </a:p>
        </p:txBody>
      </p:sp>
      <p:pic>
        <p:nvPicPr>
          <p:cNvPr id="1026" name="Picture 2" descr="C:\Users\ssj-saranya\Desktop\311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0" y="2335539"/>
            <a:ext cx="2545773" cy="18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j-saranya\Desktop\311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68" y="2336730"/>
            <a:ext cx="2590800" cy="18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sj-saranya\Desktop\311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35539"/>
            <a:ext cx="2590800" cy="18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5B841A-5BDB-D092-B7C8-9BB03DED19DA}"/>
              </a:ext>
            </a:extLst>
          </p:cNvPr>
          <p:cNvSpPr txBox="1"/>
          <p:nvPr/>
        </p:nvSpPr>
        <p:spPr>
          <a:xfrm>
            <a:off x="2506673" y="4279041"/>
            <a:ext cx="387687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h-TH" sz="27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 กลุ่มงานควบคุมโรคไม่ติดต่อฯ (วันที่ 29 มีนาคม 2566)</a:t>
            </a:r>
          </a:p>
        </p:txBody>
      </p:sp>
    </p:spTree>
    <p:extLst>
      <p:ext uri="{BB962C8B-B14F-4D97-AF65-F5344CB8AC3E}">
        <p14:creationId xmlns:p14="http://schemas.microsoft.com/office/powerpoint/2010/main" val="123799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E1A636-1B56-4F54-9BE1-AFBDAA4054D5}"/>
              </a:ext>
            </a:extLst>
          </p:cNvPr>
          <p:cNvSpPr/>
          <p:nvPr/>
        </p:nvSpPr>
        <p:spPr>
          <a:xfrm>
            <a:off x="228600" y="209550"/>
            <a:ext cx="2133600" cy="1524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CC9D0-B020-406E-B4E4-D703F915427A}"/>
              </a:ext>
            </a:extLst>
          </p:cNvPr>
          <p:cNvSpPr/>
          <p:nvPr/>
        </p:nvSpPr>
        <p:spPr>
          <a:xfrm>
            <a:off x="2655275" y="178288"/>
            <a:ext cx="62865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1.เพื่อเฉลิมพระเกียรติและน้อมเกล้าน้อมกระหม่อมถวายเป็นพระราชกุศล</a:t>
            </a:r>
            <a:b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แด่พระบาทสมเด็จพระ</a:t>
            </a:r>
            <a:r>
              <a:rPr lang="th-TH" sz="2000" b="1" dirty="0" err="1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วชิรเ</a:t>
            </a:r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กล้าเจ้าอยู่หัว เจริญพระชนมพรรษา 70 พรรษา </a:t>
            </a:r>
            <a:b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28 กรกฎาคม 2565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2FE960-29E9-4671-87D2-4C9F5F755D6D}"/>
              </a:ext>
            </a:extLst>
          </p:cNvPr>
          <p:cNvSpPr/>
          <p:nvPr/>
        </p:nvSpPr>
        <p:spPr>
          <a:xfrm>
            <a:off x="2624014" y="1581150"/>
            <a:ext cx="6286499" cy="1524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2.กระตุ้นเตือน ให้ความรู้เกี่ยวกับปัจจัยเสี่ยง อาการของโรค และการรักษาตลอดจนการสอนตรวจเต้านมด้วยตนเองให้กับประชาชนทั่วไป และคัดกรองค้นหาผู้ที่มีปัจจัยเสี่ยงต่อการเกิดโรคมะเร็งเต้านม ให้ความรู้และฝึกทักษะ</a:t>
            </a:r>
            <a:b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การตรวจเต้านมด้วยตนเอง และ</a:t>
            </a:r>
            <a:r>
              <a:rPr lang="th-TH" sz="2000" b="1" dirty="0" err="1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เอ็กซเรย์</a:t>
            </a:r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เต้านมโดยเครื่อง </a:t>
            </a:r>
            <a:r>
              <a:rPr lang="en-US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MMG</a:t>
            </a:r>
            <a:endParaRPr lang="th-TH" sz="20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CFFF6-54E8-4ADA-A677-3514C901B7C7}"/>
              </a:ext>
            </a:extLst>
          </p:cNvPr>
          <p:cNvSpPr/>
          <p:nvPr/>
        </p:nvSpPr>
        <p:spPr>
          <a:xfrm>
            <a:off x="2629876" y="3248025"/>
            <a:ext cx="6280637" cy="12001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th-TH" sz="20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3.รับเงินบริจาคเพื่อสนับสนุนการดำเนินงานของมูลนิธิกาญจนบารมี ตามกำลังศรัทธา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BC4DA-711A-45E8-8FE4-CA990BA5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8" y="2034348"/>
            <a:ext cx="2230562" cy="14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87482" y="69273"/>
            <a:ext cx="8704118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ผลการดำเนินงานคัดกรองมะเร็งเต้านมด้วย 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MMG 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ปี 2562-2565</a:t>
            </a:r>
            <a:endParaRPr lang="th-TH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966574"/>
              </p:ext>
            </p:extLst>
          </p:nvPr>
        </p:nvGraphicFramePr>
        <p:xfrm>
          <a:off x="256310" y="710045"/>
          <a:ext cx="8704119" cy="348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12">
                  <a:extLst>
                    <a:ext uri="{9D8B030D-6E8A-4147-A177-3AD203B41FA5}">
                      <a16:colId xmlns:a16="http://schemas.microsoft.com/office/drawing/2014/main" val="256444093"/>
                    </a:ext>
                  </a:extLst>
                </a:gridCol>
                <a:gridCol w="1206512">
                  <a:extLst>
                    <a:ext uri="{9D8B030D-6E8A-4147-A177-3AD203B41FA5}">
                      <a16:colId xmlns:a16="http://schemas.microsoft.com/office/drawing/2014/main" val="749299332"/>
                    </a:ext>
                  </a:extLst>
                </a:gridCol>
              </a:tblGrid>
              <a:tr h="37719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รายละเอียด</a:t>
                      </a:r>
                      <a:r>
                        <a:rPr lang="th-TH" sz="2000" b="1" baseline="0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2562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N=71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2563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N=99)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2565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N=216)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700" b="1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78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(คน)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(คน)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(คน)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BIRADs 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21.13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</a:t>
                      </a:r>
                      <a:r>
                        <a:rPr lang="en-US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28.28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22.69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BIRADs 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40.85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</a:t>
                      </a:r>
                      <a:r>
                        <a:rPr lang="th-TH" sz="2000" b="1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40.40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109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50.46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BIRADs 3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30.99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</a:t>
                      </a:r>
                      <a:r>
                        <a:rPr lang="en-US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21.21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15.74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BIRADs 4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2.82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en-US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2.02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7.40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BIRADs 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4.22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8.08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3.470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ผลติดตามพบ</a:t>
                      </a:r>
                      <a:b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CA Breast 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5.63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7.07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2.78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256310" y="4260030"/>
            <a:ext cx="8704119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914378"/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จังหวัดเพชรบูรณ์เริ่มดำเนินกิจกรรมในโครงการคัดกรองมะเร็งเต้านมโดยเครื่องเอ็กซเรย์เต้านมเคลื่อนที่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(MMG)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ตั้งแต่ปี 2557 จนถึงปัจจุบัน</a:t>
            </a:r>
            <a:b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2564 จากสถานการณ์การระบาดของ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COVID-19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จึงงดจัดกิจกรรม</a:t>
            </a:r>
          </a:p>
        </p:txBody>
      </p:sp>
    </p:spTree>
    <p:extLst>
      <p:ext uri="{BB962C8B-B14F-4D97-AF65-F5344CB8AC3E}">
        <p14:creationId xmlns:p14="http://schemas.microsoft.com/office/powerpoint/2010/main" val="91227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099388" y="0"/>
            <a:ext cx="4783282" cy="4509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r>
              <a:rPr lang="th-TH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พื้นที่เป้าหมายดำเนินการ ปี 2566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86686"/>
              </p:ext>
            </p:extLst>
          </p:nvPr>
        </p:nvGraphicFramePr>
        <p:xfrm>
          <a:off x="214603" y="467464"/>
          <a:ext cx="8789438" cy="2601468"/>
        </p:xfrm>
        <a:graphic>
          <a:graphicData uri="http://schemas.openxmlformats.org/drawingml/2006/table">
            <a:tbl>
              <a:tblPr firstRow="1" firstCol="1" bandRow="1"/>
              <a:tblGrid>
                <a:gridCol w="163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631">
                  <a:extLst>
                    <a:ext uri="{9D8B030D-6E8A-4147-A177-3AD203B41FA5}">
                      <a16:colId xmlns:a16="http://schemas.microsoft.com/office/drawing/2014/main" val="1404556027"/>
                    </a:ext>
                  </a:extLst>
                </a:gridCol>
                <a:gridCol w="2519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/>
                          <a:cs typeface="Angsana New" panose="02020603050405020304" pitchFamily="18" charset="-34"/>
                        </a:rPr>
                        <a:t>วันที่ เดือน ปี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/>
                        <a:cs typeface="Angsana New" panose="02020603050405020304" pitchFamily="18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อำเภอเป้าหมาย</a:t>
                      </a:r>
                    </a:p>
                  </a:txBody>
                  <a:tcPr marL="17145" marR="17145" marT="11430" marB="1143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/>
                          <a:cs typeface="Angsana New" panose="02020603050405020304" pitchFamily="18" charset="-34"/>
                        </a:rPr>
                        <a:t>สถานที่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/>
                        <a:cs typeface="Angsana New" panose="02020603050405020304" pitchFamily="18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/>
                          <a:cs typeface="Angsana New" panose="02020603050405020304" pitchFamily="18" charset="-34"/>
                        </a:rPr>
                        <a:t>เจ้าหน้าที่ผู้ประสานงาน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/>
                        <a:cs typeface="Angsana New" panose="02020603050405020304" pitchFamily="18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19,20 มิถุนายน 2566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อำเภอศรีเทพ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หอประชุมโรงเรียนศรีเทพประชาสรรค์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นางสาว</a:t>
                      </a:r>
                      <a:r>
                        <a:rPr lang="th-TH" sz="1800" b="1" dirty="0" err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ภัทสุ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ดา แสงเงิน นักวิชาการสาธารณสุข </a:t>
                      </a:r>
                      <a:b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เบอร์โทร 092-7899854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21,22,23 มิถุนายน 2566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อำเภอวิเชียรบุรี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อยู่ระหว่างพิจารณาโดยพื้นที่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นางเมสิรินท</a:t>
                      </a:r>
                      <a:r>
                        <a:rPr lang="th-TH" sz="1800" b="1" dirty="0" err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ร์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ศิริรัตนวล</a:t>
                      </a:r>
                      <a:r>
                        <a:rPr lang="th-TH" sz="1800" b="1" dirty="0" err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ัย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พยาบาลวิชาชีพชำนาญการ</a:t>
                      </a:r>
                      <a:b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เบอร์โทร 095-2242351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26,27 มิถุนายน 2566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อำเภอบึงสามพัน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ที่ว่าการอำเภอบึงสามพัน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นางช่อลัดดา อ่าวสมบัติกุล พยาบาลวิชาชีพชำนาญการ </a:t>
                      </a:r>
                      <a:b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เบอร์โทร 084-4915885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28,29,30 มิถุนายน 2566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อำเภอหนองไผ่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โรงเรียนหนองไผ่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นางสาวศิริพร โฉมวันดี เจ้าพนักงานสาธารณสุขปฏิบัติงาน เบอร์โทร 083-6229294</a:t>
                      </a:r>
                    </a:p>
                  </a:txBody>
                  <a:tcPr marL="17145" marR="17145" marT="11430" marB="11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095D84-723B-8157-5F7A-D8896A2478B9}"/>
              </a:ext>
            </a:extLst>
          </p:cNvPr>
          <p:cNvSpPr/>
          <p:nvPr/>
        </p:nvSpPr>
        <p:spPr>
          <a:xfrm>
            <a:off x="139959" y="3124916"/>
            <a:ext cx="5360437" cy="19528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342900" indent="-342900">
              <a:buAutoNum type="arabicPeriod"/>
            </a:pPr>
            <a:r>
              <a:rPr lang="th-TH" sz="1600" b="1" spc="-45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2566 มีรถ </a:t>
            </a:r>
            <a:r>
              <a:rPr lang="en-US" sz="1600" b="1" spc="-45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MMG 2 </a:t>
            </a:r>
            <a:r>
              <a:rPr lang="th-TH" sz="1600" b="1" spc="-45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คัน มีรังสีแพทย์ของทางมูลนิธิ 1 ท่าน และอีก 1 ท่านเป็นรังสีแพทย์</a:t>
            </a:r>
            <a:br>
              <a:rPr lang="th-TH" sz="1600" b="1" spc="-45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600" b="1" spc="-53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ภายในจังหวัด วางแผนดำเนินงานดังนี้ 3 อำเภอทางโซนใต้ ดำเนินการตรวจโดยรังสีแพทย์</a:t>
            </a:r>
            <a:br>
              <a:rPr lang="th-TH" sz="1600" b="1" spc="-53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 รพ.วิเชียรบุรี ส่วนอำเภอหนองไผ่ ดำเนินการตรวจโดยรังสีแพทย์จาก รพ.เพชรบูรณ์</a:t>
            </a:r>
          </a:p>
          <a:p>
            <a:pPr marL="342900" indent="-342900">
              <a:buAutoNum type="arabicPeriod"/>
            </a:pPr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 </a:t>
            </a:r>
            <a:r>
              <a:rPr lang="en-US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MMG </a:t>
            </a:r>
            <a:r>
              <a:rPr lang="th-TH" sz="1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สามารถทำได้สูงสุดประมาณ 60 ราย/วัน ให้พื้นที่ดำเนินการคัดกรองค้นหา</a:t>
            </a:r>
            <a:r>
              <a:rPr lang="th-TH" sz="1600" b="1" spc="-38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สตรีกลุ่มเสี่ยงและด้อยโอกาสที่ยังเข้าไม่ถึงการบริการคัดกรองด้วย </a:t>
            </a:r>
            <a:r>
              <a:rPr lang="en-US" sz="1600" b="1" spc="-38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MMG </a:t>
            </a:r>
            <a:r>
              <a:rPr lang="th-TH" sz="1600" b="1" spc="-38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เข้ารับการตรวจ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BA66F-6104-2686-C9AF-C12997A97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46" y="3124916"/>
            <a:ext cx="3470296" cy="1952804"/>
          </a:xfrm>
          <a:prstGeom prst="rect">
            <a:avLst/>
          </a:prstGeom>
        </p:spPr>
      </p:pic>
      <p:sp>
        <p:nvSpPr>
          <p:cNvPr id="13" name="Ribbon: Tilted Up 12">
            <a:extLst>
              <a:ext uri="{FF2B5EF4-FFF2-40B4-BE49-F238E27FC236}">
                <a16:creationId xmlns:a16="http://schemas.microsoft.com/office/drawing/2014/main" id="{AD24BD26-7E9F-BDF6-6101-13AFDD7D4202}"/>
              </a:ext>
            </a:extLst>
          </p:cNvPr>
          <p:cNvSpPr/>
          <p:nvPr/>
        </p:nvSpPr>
        <p:spPr>
          <a:xfrm>
            <a:off x="1539551" y="3124916"/>
            <a:ext cx="2561253" cy="335902"/>
          </a:xfrm>
          <a:prstGeom prst="ribbon2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ประเด็นสำคัญ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324788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638860-D24A-17E6-EA3F-F3F8B0611841}"/>
              </a:ext>
            </a:extLst>
          </p:cNvPr>
          <p:cNvSpPr/>
          <p:nvPr/>
        </p:nvSpPr>
        <p:spPr>
          <a:xfrm>
            <a:off x="912949" y="0"/>
            <a:ext cx="7389845" cy="46886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โครงการส่งเสริมการตรวจเต้านมด้วยตนเองในสตรีอายุ 30-70 ปี (งบสนับสนุน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PPA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139215-3791-22C9-07ED-C297A8609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69131"/>
              </p:ext>
            </p:extLst>
          </p:nvPr>
        </p:nvGraphicFramePr>
        <p:xfrm>
          <a:off x="124691" y="550258"/>
          <a:ext cx="5486400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904277">
                  <a:extLst>
                    <a:ext uri="{9D8B030D-6E8A-4147-A177-3AD203B41FA5}">
                      <a16:colId xmlns:a16="http://schemas.microsoft.com/office/drawing/2014/main" val="506619195"/>
                    </a:ext>
                  </a:extLst>
                </a:gridCol>
                <a:gridCol w="1229323">
                  <a:extLst>
                    <a:ext uri="{9D8B030D-6E8A-4147-A177-3AD203B41FA5}">
                      <a16:colId xmlns:a16="http://schemas.microsoft.com/office/drawing/2014/main" val="2881697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001223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9617753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ลำดับ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อำเภอ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จำนวนกลุ่มเป้าหมายจัดสรร (คน)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จำนวนเงินสนับสนุน</a:t>
                      </a:r>
                      <a:r>
                        <a:rPr lang="en-US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(บาท)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84741"/>
                  </a:ext>
                </a:extLst>
              </a:tr>
              <a:tr h="18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เมืองเพชรบูรณ์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200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26,000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286901"/>
                  </a:ext>
                </a:extLst>
              </a:tr>
              <a:tr h="176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2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ชนแดน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80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10,400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060325"/>
                  </a:ext>
                </a:extLst>
              </a:tr>
              <a:tr h="16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3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หล่มสัก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150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19,500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41882"/>
                  </a:ext>
                </a:extLst>
              </a:tr>
              <a:tr h="155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4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หล่มเก่า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11,700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60704"/>
                  </a:ext>
                </a:extLst>
              </a:tr>
              <a:tr h="144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วิเชียรบุรี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150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19,500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588024"/>
                  </a:ext>
                </a:extLst>
              </a:tr>
              <a:tr h="133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ศรีเทพ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9,100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779031"/>
                  </a:ext>
                </a:extLst>
              </a:tr>
              <a:tr h="19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หนองไผ่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13,000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752762"/>
                  </a:ext>
                </a:extLst>
              </a:tr>
              <a:tr h="36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8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บึงสามพัน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80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10,400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142896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9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น้ำหนาว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50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6,500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23146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วังโป่ง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7,800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6063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11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เขาค้อ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60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7,800</a:t>
                      </a:r>
                      <a:endParaRPr lang="en-US" sz="1800" b="1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099217"/>
                  </a:ext>
                </a:extLst>
              </a:tr>
              <a:tr h="3154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รวม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1,090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ea typeface="Calibri" panose="020F0502020204030204" pitchFamily="34" charset="0"/>
                          <a:cs typeface="Angsana New" panose="02020603050405020304" pitchFamily="18" charset="-34"/>
                        </a:rPr>
                        <a:t>141,700</a:t>
                      </a:r>
                      <a:endParaRPr lang="en-US" sz="1800" b="1" dirty="0"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47905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5638800" y="590550"/>
            <a:ext cx="3380509" cy="4038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สำนักงานสาธารณสุขจังหวัดเพชรบูรณ์ ได้รับโอนเงินสนับสนุนจาก </a:t>
            </a:r>
            <a:r>
              <a:rPr lang="th-TH" sz="1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.เขต 2 งวดที่ 1 </a:t>
            </a:r>
            <a:b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(ร้อยละ 50) และดำเนินการโอนเงินให้พื้นที่ดำเนินการ เมื่อส่งผลงานจึงจะได้รับเงินส่วนที่เหลือ จาก </a:t>
            </a:r>
            <a:r>
              <a:rPr lang="th-TH" sz="1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.เขต 2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ctr"/>
            <a:endPara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ibbon ลง 2"/>
          <p:cNvSpPr/>
          <p:nvPr/>
        </p:nvSpPr>
        <p:spPr>
          <a:xfrm>
            <a:off x="6096752" y="2206336"/>
            <a:ext cx="2464606" cy="533400"/>
          </a:xfrm>
          <a:prstGeom prst="ribb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ประเด็นสำคัญ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2709" y="2739736"/>
            <a:ext cx="3276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ให้พื้นที่ดำเนินการจัดกิจกรรมส่งเสริมการตรวจ</a:t>
            </a:r>
            <a:br>
              <a:rPr lang="th-TH" sz="1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เต้านมด้วยตนเอง โดยกลุ่มเป้าหมาย คือ สตรีไทย อายุ 30-70 ปี (เน้นสิทธิ 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UC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) จำนวนตามเป้าหมายจัดสรร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สรุปผลดำเนินการและส่งข้อมูลเป็น 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file excel </a:t>
            </a:r>
            <a:br>
              <a:rPr lang="th-TH" sz="1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1600" b="1" spc="-60" dirty="0">
                <a:latin typeface="Angsana New" pitchFamily="18" charset="-34"/>
                <a:cs typeface="Angsana New" pitchFamily="18" charset="-34"/>
              </a:rPr>
              <a:t>ให้ผู้ประสานงาน </a:t>
            </a:r>
            <a:r>
              <a:rPr lang="th-TH" sz="1600" b="1" spc="-60" dirty="0" err="1">
                <a:latin typeface="Angsana New" pitchFamily="18" charset="-34"/>
                <a:cs typeface="Angsana New" pitchFamily="18" charset="-34"/>
              </a:rPr>
              <a:t>สสจ</a:t>
            </a:r>
            <a:r>
              <a:rPr lang="th-TH" sz="1600" b="1" spc="-60" dirty="0">
                <a:latin typeface="Angsana New" pitchFamily="18" charset="-34"/>
                <a:cs typeface="Angsana New" pitchFamily="18" charset="-34"/>
              </a:rPr>
              <a:t>.  (ภายในวันที่ 10 กรกฎาคม 2566)</a:t>
            </a:r>
          </a:p>
        </p:txBody>
      </p:sp>
    </p:spTree>
    <p:extLst>
      <p:ext uri="{BB962C8B-B14F-4D97-AF65-F5344CB8AC3E}">
        <p14:creationId xmlns:p14="http://schemas.microsoft.com/office/powerpoint/2010/main" val="25709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673"/>
            <a:ext cx="7411408" cy="470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96821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691</Words>
  <Application>Microsoft Office PowerPoint</Application>
  <PresentationFormat>นำเสนอทางหน้าจอ (16:9)</PresentationFormat>
  <Paragraphs>141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Angsana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SSJ-Witchuda</cp:lastModifiedBy>
  <cp:revision>7</cp:revision>
  <cp:lastPrinted>2023-03-28T07:16:48Z</cp:lastPrinted>
  <dcterms:created xsi:type="dcterms:W3CDTF">2023-03-28T02:06:48Z</dcterms:created>
  <dcterms:modified xsi:type="dcterms:W3CDTF">2023-03-28T08:11:00Z</dcterms:modified>
</cp:coreProperties>
</file>