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9" r:id="rId4"/>
    <p:sldId id="266" r:id="rId5"/>
  </p:sldIdLst>
  <p:sldSz cx="12192000" cy="6858000"/>
  <p:notesSz cx="6888163" cy="10018713"/>
  <p:embeddedFontLst>
    <p:embeddedFont>
      <p:font typeface="Angsana New" panose="02020603050405020304" pitchFamily="18" charset="-34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1831A-104B-472B-A846-47FBD038D5C5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74F80-35C4-4351-A189-1F95C5509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60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038F-F4EA-192F-0CBD-FE42D96F7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0D3B8-8631-71A9-8E90-961E9531A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77759-8775-7076-CE30-FE7D5767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D913-1C3B-40A9-9374-2A5593F8B20A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5090A-84BA-2D93-0110-1630C0E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8B4BB-6F2B-8812-9F5F-ED1745F4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683E-F71F-4246-A197-0199DA7A2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44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9B66D-12AB-5873-847B-990D37420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E92E3-EE56-8B5A-19C4-89C190C1C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C1039-CF77-313B-73C2-740C4A6A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D913-1C3B-40A9-9374-2A5593F8B20A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22565-DD3C-F8B7-14F5-ECF40799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DFC99-BDAF-7329-2A8A-349CC3E3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683E-F71F-4246-A197-0199DA7A2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412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633318-7BB3-A14B-A71F-B19B0A7FE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A000B-9BD9-BD6F-617A-5F3D2AFE4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8937B-4FAD-AD37-2F76-280368BD9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D913-1C3B-40A9-9374-2A5593F8B20A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25D5C-37BB-99E4-3C8C-200671882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FDB75-F06F-2F87-3EAC-C77F0FB3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683E-F71F-4246-A197-0199DA7A2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451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7BB3-F5C8-FB23-620C-7625D308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0A051-9BB7-9916-EC4C-066385708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6BC8B-74A0-8C73-0DAF-BE5C01EB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D913-1C3B-40A9-9374-2A5593F8B20A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D87C7-2D19-74DB-8B8A-938A4239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A5D4B-1DE3-BE74-9C00-EF6EFBEE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683E-F71F-4246-A197-0199DA7A2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487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2B27-4CAD-0143-A492-C6DCF49A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01BE2-ECA0-94CC-650A-99B83EE64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2EEDE-640C-2133-EE3C-F36990AD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D913-1C3B-40A9-9374-2A5593F8B20A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0D8CD-7599-58C2-100F-BAA841ED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2A189-D260-1830-380E-2024A4BC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683E-F71F-4246-A197-0199DA7A2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045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767F-A691-AF5E-794E-926FCE3F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12242-1FA4-7BA3-6F7E-F1AFD9A31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3BB7C-A6F0-B1BA-E290-1DACF99BA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1CD34-1FAE-FBC8-E00A-ED4D4541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D913-1C3B-40A9-9374-2A5593F8B20A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A216B-92E9-EA3D-7E25-28771A60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A8259-694E-62B5-7E79-585AED1C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683E-F71F-4246-A197-0199DA7A2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108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40CB-F720-ADAD-11D6-C0EE5AC04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695B7-0B34-DAC8-528B-0F49AE1BD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B8FF0-3FE3-B30E-81A3-6F4DB1A41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750500-3033-58B0-377C-C0397AC3B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82FCD5-F33D-2D1E-2DA5-AC9FCB6B9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5E0F0-83F1-86AC-5877-C4DB8A64C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D913-1C3B-40A9-9374-2A5593F8B20A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05FC9C-7678-2FB1-CA43-88929B1E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8B3487-9AD9-4E6A-4336-BDA958F6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683E-F71F-4246-A197-0199DA7A2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419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823C6-03D7-7BB4-6F7A-34E11938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834A1-2A2B-4298-4950-CF239936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D913-1C3B-40A9-9374-2A5593F8B20A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5EB1E-20EF-2665-7FD4-5EDA0353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8D38A-4CF8-7F89-B2C0-ACFBAA62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683E-F71F-4246-A197-0199DA7A2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69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6C8EA-1A7F-95E3-FD2F-AA0944F5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D913-1C3B-40A9-9374-2A5593F8B20A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404A1E-A838-5E81-F40E-4DE378DED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5D38A-21AA-DBC6-992F-D6A5B768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683E-F71F-4246-A197-0199DA7A2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009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5281-F812-391C-1754-5424FB543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F6BB1-CE5C-FCEB-6714-BB82E1DC7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C8C94-149A-17EC-2943-B08FE7A93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FA2B7-B9A5-32A4-A71E-468E4BE1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D913-1C3B-40A9-9374-2A5593F8B20A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0E733-A0C8-C634-F1D4-F65814B1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0E655-BE86-CF64-535F-267EB776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683E-F71F-4246-A197-0199DA7A2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395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BB07C-522E-4518-488B-98705B9C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F9E0F8-3E63-65D3-0DE3-8DC040B80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BA947-45D9-B534-E90C-DDBD2C2DD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DAC24-8E86-F63B-6B61-44F57156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D913-1C3B-40A9-9374-2A5593F8B20A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DB5C6-2F98-31AF-A9D2-6C3C2EC4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1B81E-158A-35B1-12A0-49642DDD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683E-F71F-4246-A197-0199DA7A2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156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FC0F4C-E92E-5F5F-37D6-862CD071E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15F07-556F-6441-ED47-25D2A5338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CCBD9-2279-3F47-A203-E4C1C5ACC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7D913-1C3B-40A9-9374-2A5593F8B20A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CEBC6-6611-A201-CB92-05CAB0ADC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8FC2C-152E-C2D0-C542-8BA25093E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83E-F71F-4246-A197-0199DA7A2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439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5F9392-78F0-39E1-58BD-CB53F0801FF0}"/>
              </a:ext>
            </a:extLst>
          </p:cNvPr>
          <p:cNvSpPr/>
          <p:nvPr/>
        </p:nvSpPr>
        <p:spPr>
          <a:xfrm>
            <a:off x="73089" y="0"/>
            <a:ext cx="12045821" cy="100770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3.แนวทางการดูแลรักษาและการส่งต่อผู้ป่วยโรคมะเร็ง ตามนโยบาย 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Cancer anywhere</a:t>
            </a:r>
            <a:endParaRPr lang="th-TH" sz="40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CE024D-5889-91FE-8E80-9ACB037F467D}"/>
              </a:ext>
            </a:extLst>
          </p:cNvPr>
          <p:cNvSpPr txBox="1"/>
          <p:nvPr/>
        </p:nvSpPr>
        <p:spPr>
          <a:xfrm>
            <a:off x="3731725" y="6227055"/>
            <a:ext cx="5169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 กลุ่มงานควบคุมโรคไม่ติดต่อฯ (วันที่ 29 มีนาคม 2566)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7DAACC4-2C1D-1A3B-E69F-D57B4CF5D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35" y="1026787"/>
            <a:ext cx="9281727" cy="52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2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E23A90-6F57-613F-8A68-0D0D2C2D2800}"/>
              </a:ext>
            </a:extLst>
          </p:cNvPr>
          <p:cNvSpPr/>
          <p:nvPr/>
        </p:nvSpPr>
        <p:spPr>
          <a:xfrm>
            <a:off x="120820" y="691662"/>
            <a:ext cx="11918780" cy="31380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itchFamily="2" charset="2"/>
              <a:buChar char="Ø"/>
            </a:pP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มะเร็งรักษาทุกที่ 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refer 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โดยไม่ใช้ใบส่งตัว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ลงทะเบียน 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TCB plus 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ก่อนหรือ ลง 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TCB 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ข้อมูลจาก 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TCB 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จะไหลไป 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TCB plus 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พยาบาลผู้ประสานงานเติมข้อมูลส่วนที่จำเป็นต่อการส่งต่อ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ถ้า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refer 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ลงทะเบียน 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TCB plus 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แล้วควรประสานกับ 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cancer nurse coordinator </a:t>
            </a:r>
            <a:b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 รพ.ปลายทางเพื่อตอบรับ 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refer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ในการส่ง 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refer 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มาเพื่อการวินิจฉัยหรือ 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investigate 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ต่างๆที่ยังไม่ได้ 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Dx Cancer 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ให้ใช้ระบบเดิม มีใบส่งตัวมา ไม่ต้องลง 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TCB plus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ใช้กับผู้ป่วยสิทธิบัตรทอง แต่สิทธิอื่นลงได้หมด ไม่เกี่ยวกับการเบิกจ่าย การเบิกจ่ายกับ สปสช.จะใช้การ 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claim 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โดยการ </a:t>
            </a:r>
            <a:r>
              <a:rPr lang="en-US" sz="2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Authen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b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ในสิทธิบัตรทอง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DA577-2E4C-395B-BFC3-5624574875D5}"/>
              </a:ext>
            </a:extLst>
          </p:cNvPr>
          <p:cNvSpPr/>
          <p:nvPr/>
        </p:nvSpPr>
        <p:spPr>
          <a:xfrm>
            <a:off x="1226379" y="3911365"/>
            <a:ext cx="10643118" cy="111034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ทุกโรงพยาบาลจำเป็นต้องมีพยาบาลที่รับผิดชอบในการประสานงานส่งต่อผู้ป่วยโรคมะเร็ง </a:t>
            </a:r>
            <a:b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เพื่อขับเคลื่อนการดำเนินงานตามนโยบาย </a:t>
            </a:r>
            <a:r>
              <a:rPr lang="en-US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Cancer Anywhere </a:t>
            </a:r>
            <a:endParaRPr lang="th-TH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A05AE978-FFA7-432E-7789-12F9CB0E13E8}"/>
              </a:ext>
            </a:extLst>
          </p:cNvPr>
          <p:cNvSpPr/>
          <p:nvPr/>
        </p:nvSpPr>
        <p:spPr>
          <a:xfrm>
            <a:off x="226925" y="3329723"/>
            <a:ext cx="2118049" cy="206206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ประเด็นสำคัญ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 t="11779" r="44494" b="63603"/>
          <a:stretch/>
        </p:blipFill>
        <p:spPr bwMode="auto">
          <a:xfrm>
            <a:off x="120820" y="5264761"/>
            <a:ext cx="4657650" cy="151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215" y="5083700"/>
            <a:ext cx="1990724" cy="17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29" y="5208062"/>
            <a:ext cx="1828801" cy="147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38" y="5057409"/>
            <a:ext cx="1800591" cy="180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1953686" y="19438"/>
            <a:ext cx="8088924" cy="60158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รายละเอียดเกี่ยวกับ </a:t>
            </a:r>
            <a:r>
              <a:rPr lang="en-US" sz="3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Cancer anywhere </a:t>
            </a:r>
            <a:endParaRPr lang="th-TH" sz="36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985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C75A3F-8AD5-438C-A29E-AE7D1FFD6452}"/>
              </a:ext>
            </a:extLst>
          </p:cNvPr>
          <p:cNvSpPr/>
          <p:nvPr/>
        </p:nvSpPr>
        <p:spPr>
          <a:xfrm>
            <a:off x="740707" y="57059"/>
            <a:ext cx="10590245" cy="6064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ศักยภาพในการรักษาโรคมะเร็งของหน่วยบริการในจังหวัดเพชรบูรณ์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C3460D-2B57-783D-4895-6290B0424AEB}"/>
              </a:ext>
            </a:extLst>
          </p:cNvPr>
          <p:cNvSpPr txBox="1"/>
          <p:nvPr/>
        </p:nvSpPr>
        <p:spPr>
          <a:xfrm>
            <a:off x="646922" y="6094564"/>
            <a:ext cx="11271380" cy="53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การส่งต่อรักษาให้พิจารณาส่งต่อภายในจังหวัดตามศักยภาพในการรักษาเป็นลำดับแรก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931567"/>
              </p:ext>
            </p:extLst>
          </p:nvPr>
        </p:nvGraphicFramePr>
        <p:xfrm>
          <a:off x="269629" y="751032"/>
          <a:ext cx="11652738" cy="519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7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304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โรงพยาบาล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ด้านการผ่าตัด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ด้านเคมีบำบัด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015"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Angsana New" pitchFamily="18" charset="-34"/>
                          <a:cs typeface="Angsana New" pitchFamily="18" charset="-34"/>
                        </a:rPr>
                        <a:t>เพชรบูรณ์ (</a:t>
                      </a:r>
                      <a:r>
                        <a:rPr lang="en-US" b="1" dirty="0">
                          <a:latin typeface="Angsana New" pitchFamily="18" charset="-34"/>
                          <a:cs typeface="Angsana New" pitchFamily="18" charset="-34"/>
                        </a:rPr>
                        <a:t>S)</a:t>
                      </a:r>
                      <a:endParaRPr lang="th-TH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th-TH" b="1" dirty="0">
                          <a:latin typeface="Angsana New" pitchFamily="18" charset="-34"/>
                          <a:cs typeface="Angsana New" pitchFamily="18" charset="-34"/>
                        </a:rPr>
                        <a:t>มะเร็งเต้านม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th-TH" b="1" dirty="0">
                          <a:latin typeface="Angsana New" pitchFamily="18" charset="-34"/>
                          <a:cs typeface="Angsana New" pitchFamily="18" charset="-34"/>
                        </a:rPr>
                        <a:t>มะเร็งลำไส้ใหญ่และไส้ตรง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th-TH" b="1" dirty="0">
                          <a:latin typeface="Angsana New" pitchFamily="18" charset="-34"/>
                          <a:cs typeface="Angsana New" pitchFamily="18" charset="-34"/>
                        </a:rPr>
                        <a:t>มะเร็งกระเพาะอาหาร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th-TH" b="1" dirty="0">
                          <a:latin typeface="Angsana New" pitchFamily="18" charset="-34"/>
                          <a:cs typeface="Angsana New" pitchFamily="18" charset="-34"/>
                        </a:rPr>
                        <a:t>การผ่าตัด</a:t>
                      </a:r>
                      <a:r>
                        <a:rPr lang="th-TH" b="1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b="1" baseline="0" dirty="0" err="1">
                          <a:latin typeface="Angsana New" pitchFamily="18" charset="-34"/>
                          <a:cs typeface="Angsana New" pitchFamily="18" charset="-34"/>
                        </a:rPr>
                        <a:t>Hepato</a:t>
                      </a:r>
                      <a:r>
                        <a:rPr lang="en-US" b="1" baseline="0" dirty="0">
                          <a:latin typeface="Angsana New" pitchFamily="18" charset="-34"/>
                          <a:cs typeface="Angsana New" pitchFamily="18" charset="-34"/>
                        </a:rPr>
                        <a:t>-biliary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th-TH" b="1" baseline="0" dirty="0">
                          <a:latin typeface="Angsana New" pitchFamily="18" charset="-34"/>
                          <a:cs typeface="Angsana New" pitchFamily="18" charset="-34"/>
                        </a:rPr>
                        <a:t>การผ่าตัดผ่านกล้อง </a:t>
                      </a:r>
                      <a:r>
                        <a:rPr lang="en-US" b="1" baseline="0" dirty="0">
                          <a:latin typeface="Angsana New" pitchFamily="18" charset="-34"/>
                          <a:cs typeface="Angsana New" pitchFamily="18" charset="-34"/>
                        </a:rPr>
                        <a:t>(Laparoscope)</a:t>
                      </a:r>
                      <a:endParaRPr lang="th-TH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th-TH" b="1" dirty="0">
                          <a:latin typeface="Angsana New" pitchFamily="18" charset="-34"/>
                          <a:cs typeface="Angsana New" pitchFamily="18" charset="-34"/>
                        </a:rPr>
                        <a:t>มะเร็งเต้านม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th-TH" b="1" dirty="0">
                          <a:latin typeface="Angsana New" pitchFamily="18" charset="-34"/>
                          <a:cs typeface="Angsana New" pitchFamily="18" charset="-34"/>
                        </a:rPr>
                        <a:t>มะเร็งลำไส้ใหญ่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th-TH" b="1" dirty="0">
                          <a:latin typeface="Angsana New" pitchFamily="18" charset="-34"/>
                          <a:cs typeface="Angsana New" pitchFamily="18" charset="-34"/>
                        </a:rPr>
                        <a:t>มะเร็งทางโลหิตวิทยา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8523"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Angsana New" pitchFamily="18" charset="-34"/>
                          <a:cs typeface="Angsana New" pitchFamily="18" charset="-34"/>
                        </a:rPr>
                        <a:t>วิเชียรบุรี (</a:t>
                      </a:r>
                      <a:r>
                        <a:rPr lang="en-US" b="1" dirty="0">
                          <a:latin typeface="Angsana New" pitchFamily="18" charset="-34"/>
                          <a:cs typeface="Angsana New" pitchFamily="18" charset="-34"/>
                        </a:rPr>
                        <a:t>M1)</a:t>
                      </a:r>
                      <a:endParaRPr lang="th-TH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th-TH" b="1" baseline="0" dirty="0">
                          <a:latin typeface="Angsana New" pitchFamily="18" charset="-34"/>
                          <a:cs typeface="Angsana New" pitchFamily="18" charset="-34"/>
                        </a:rPr>
                        <a:t>มะเร็งเต้านม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th-TH" b="1" baseline="0" dirty="0">
                          <a:latin typeface="Angsana New" pitchFamily="18" charset="-34"/>
                          <a:cs typeface="Angsana New" pitchFamily="18" charset="-34"/>
                        </a:rPr>
                        <a:t>มะเร็งลำไส้ใหญ่และไส้ตรง</a:t>
                      </a:r>
                      <a:endParaRPr lang="th-TH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Angsana New" pitchFamily="18" charset="-34"/>
                          <a:cs typeface="Angsana New" pitchFamily="18" charset="-34"/>
                        </a:rPr>
                        <a:t>- ส่งพยาบาลอบรม</a:t>
                      </a:r>
                      <a:r>
                        <a:rPr lang="th-TH" b="1">
                          <a:latin typeface="Angsana New" pitchFamily="18" charset="-34"/>
                          <a:cs typeface="Angsana New" pitchFamily="18" charset="-34"/>
                        </a:rPr>
                        <a:t>เคมีบำบัดและ</a:t>
                      </a:r>
                      <a:r>
                        <a:rPr lang="th-TH" b="1" dirty="0">
                          <a:latin typeface="Angsana New" pitchFamily="18" charset="-34"/>
                          <a:cs typeface="Angsana New" pitchFamily="18" charset="-34"/>
                        </a:rPr>
                        <a:t>วางแผนเพิ่มศักยภาพให้เป็นหน่วยเคมีบำบัด</a:t>
                      </a:r>
                      <a:br>
                        <a:rPr lang="th-TH" b="1" dirty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b="1" dirty="0">
                          <a:latin typeface="Angsana New" pitchFamily="18" charset="-34"/>
                          <a:cs typeface="Angsana New" pitchFamily="18" charset="-34"/>
                        </a:rPr>
                        <a:t>ภายในปี 2566 (รองรับได้ 8 เตียง)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8523"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Angsana New" pitchFamily="18" charset="-34"/>
                          <a:cs typeface="Angsana New" pitchFamily="18" charset="-34"/>
                        </a:rPr>
                        <a:t>หล่มสัก (</a:t>
                      </a:r>
                      <a:r>
                        <a:rPr lang="en-US" b="1" dirty="0">
                          <a:latin typeface="Angsana New" pitchFamily="18" charset="-34"/>
                          <a:cs typeface="Angsana New" pitchFamily="18" charset="-34"/>
                        </a:rPr>
                        <a:t>M</a:t>
                      </a:r>
                      <a:r>
                        <a:rPr lang="en-US" b="1" baseline="0" dirty="0">
                          <a:latin typeface="Angsana New" pitchFamily="18" charset="-34"/>
                          <a:cs typeface="Angsana New" pitchFamily="18" charset="-34"/>
                        </a:rPr>
                        <a:t>2)</a:t>
                      </a:r>
                      <a:endParaRPr lang="th-TH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th-TH" b="1" dirty="0">
                          <a:latin typeface="Angsana New" pitchFamily="18" charset="-34"/>
                          <a:cs typeface="Angsana New" pitchFamily="18" charset="-34"/>
                        </a:rPr>
                        <a:t>ผ่าตัดมะเร็งเต้านม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th-TH" b="1" dirty="0">
                          <a:latin typeface="Angsana New" pitchFamily="18" charset="-34"/>
                          <a:cs typeface="Angsana New" pitchFamily="18" charset="-34"/>
                        </a:rPr>
                        <a:t>มะเร็งลำไส้ใหญ่และไส้ตรง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Angsana New" pitchFamily="18" charset="-34"/>
                          <a:cs typeface="Angsana New" pitchFamily="18" charset="-34"/>
                        </a:rPr>
                        <a:t>มีแผนส่งพยาบาลอบรมเคมีบำบัดปีงบประมาณ</a:t>
                      </a:r>
                      <a:r>
                        <a:rPr lang="th-TH" b="1" baseline="0" dirty="0">
                          <a:latin typeface="Angsana New" pitchFamily="18" charset="-34"/>
                          <a:cs typeface="Angsana New" pitchFamily="18" charset="-34"/>
                        </a:rPr>
                        <a:t> 2567</a:t>
                      </a:r>
                      <a:endParaRPr lang="th-TH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68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5F7B13-1D6D-F1DD-528F-53DD9B6A4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6" y="544837"/>
            <a:ext cx="7203232" cy="5768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741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314</Words>
  <Application>Microsoft Office PowerPoint</Application>
  <PresentationFormat>แบบจอกว้าง</PresentationFormat>
  <Paragraphs>32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0" baseType="lpstr">
      <vt:lpstr>Calibri Light</vt:lpstr>
      <vt:lpstr>Calibri</vt:lpstr>
      <vt:lpstr>Arial</vt:lpstr>
      <vt:lpstr>Wingdings</vt:lpstr>
      <vt:lpstr>Angsana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SSJ-Witchuda</cp:lastModifiedBy>
  <cp:revision>15</cp:revision>
  <cp:lastPrinted>2023-03-28T07:15:57Z</cp:lastPrinted>
  <dcterms:created xsi:type="dcterms:W3CDTF">2023-03-23T05:05:30Z</dcterms:created>
  <dcterms:modified xsi:type="dcterms:W3CDTF">2023-03-28T08:11:46Z</dcterms:modified>
</cp:coreProperties>
</file>