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726" r:id="rId2"/>
  </p:sldMasterIdLst>
  <p:sldIdLst>
    <p:sldId id="271" r:id="rId3"/>
    <p:sldId id="270" r:id="rId4"/>
    <p:sldId id="268" r:id="rId5"/>
    <p:sldId id="269" r:id="rId6"/>
    <p:sldId id="263" r:id="rId7"/>
    <p:sldId id="272" r:id="rId8"/>
  </p:sldIdLst>
  <p:sldSz cx="9144000" cy="6858000" type="screen4x3"/>
  <p:notesSz cx="6858000" cy="9144000"/>
  <p:embeddedFontLst>
    <p:embeddedFont>
      <p:font typeface="Angsana New" panose="02020603050405020304" pitchFamily="18" charset="-34"/>
      <p:regular r:id="rId9"/>
      <p:bold r:id="rId10"/>
      <p:italic r:id="rId11"/>
      <p:boldItalic r:id="rId12"/>
    </p:embeddedFont>
    <p:embeddedFont>
      <p:font typeface="AngsanaUPC" panose="02020603050405020304" pitchFamily="18" charset="-34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rebuchet MS" panose="020B0603020202020204" pitchFamily="34" charset="0"/>
      <p:regular r:id="rId21"/>
      <p:bold r:id="rId22"/>
      <p:italic r:id="rId23"/>
      <p:boldItalic r:id="rId24"/>
    </p:embeddedFont>
    <p:embeddedFont>
      <p:font typeface="Wingdings 3" panose="05040102010807070707" pitchFamily="18" charset="2"/>
      <p:regular r:id="rId25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ลักษณะสีอ่อน 3 - เน้น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ลักษณะสีปานกลาง 4 - เน้น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ลักษณะสีปานกลาง 4 - เน้น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>
      <p:cViewPr varScale="1">
        <p:scale>
          <a:sx n="113" d="100"/>
          <a:sy n="113" d="100"/>
        </p:scale>
        <p:origin x="178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3.fntdata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00B050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r>
              <a:rPr lang="th-TH" sz="2400" b="1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การเสียชีวิตจากการจมน้ำ(ต่อแสน </a:t>
            </a:r>
            <a:r>
              <a:rPr lang="th-TH" sz="2400" b="1" dirty="0" err="1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ปช</a:t>
            </a:r>
            <a:r>
              <a:rPr lang="th-TH" sz="2400" b="1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ก.)จังหวัดเพชรบูรณ์</a:t>
            </a:r>
            <a:r>
              <a:rPr lang="th-TH" sz="2400" b="1" baseline="0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ปี 2562-2566</a:t>
            </a:r>
            <a:endParaRPr lang="th-TH" sz="2400" b="1" dirty="0">
              <a:solidFill>
                <a:srgbClr val="00B05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c:rich>
      </c:tx>
      <c:layout>
        <c:manualLayout>
          <c:xMode val="edge"/>
          <c:yMode val="edge"/>
          <c:x val="0.16198111265503576"/>
          <c:y val="6.57894736842105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rgbClr val="00B050"/>
              </a:solidFill>
              <a:latin typeface="Angsana New" panose="02020603050405020304" pitchFamily="18" charset="-34"/>
              <a:ea typeface="+mn-ea"/>
              <a:cs typeface="Angsana New" panose="02020603050405020304" pitchFamily="18" charset="-34"/>
            </a:defRPr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7.1953707992383306E-2"/>
          <c:y val="0.14191652852603953"/>
          <c:w val="0.9088469488188976"/>
          <c:h val="0.6741540354330708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เขต 2</c:v>
                </c:pt>
              </c:strCache>
            </c:strRef>
          </c:tx>
          <c:spPr>
            <a:ln w="47625" cap="rnd">
              <a:solidFill>
                <a:schemeClr val="accent1"/>
              </a:solidFill>
              <a:round/>
              <a:tailEnd type="triangle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258993361123977E-2"/>
                  <c:y val="-4.1776315789473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DD-4A46-9878-7FE10616C67C}"/>
                </c:ext>
              </c:extLst>
            </c:dLbl>
            <c:dLbl>
              <c:idx val="1"/>
              <c:layout>
                <c:manualLayout>
                  <c:x val="-2.5000000000000001E-2"/>
                  <c:y val="-3.749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2DD-4A46-9878-7FE10616C67C}"/>
                </c:ext>
              </c:extLst>
            </c:dLbl>
            <c:dLbl>
              <c:idx val="2"/>
              <c:layout>
                <c:manualLayout>
                  <c:x val="-3.4722286552416243E-2"/>
                  <c:y val="-2.92763157894736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0070C0"/>
                      </a:solidFill>
                      <a:latin typeface="Angsana New" panose="02020603050405020304" pitchFamily="18" charset="-34"/>
                      <a:ea typeface="+mn-ea"/>
                      <a:cs typeface="Angsana New" panose="02020603050405020304" pitchFamily="18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598039215686269E-2"/>
                      <c:h val="6.93201754385964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2DD-4A46-9878-7FE10616C67C}"/>
                </c:ext>
              </c:extLst>
            </c:dLbl>
            <c:dLbl>
              <c:idx val="3"/>
              <c:layout>
                <c:manualLayout>
                  <c:x val="8.1699346405227566E-3"/>
                  <c:y val="-8.77192982456148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2DD-4A46-9878-7FE10616C67C}"/>
                </c:ext>
              </c:extLst>
            </c:dLbl>
            <c:dLbl>
              <c:idx val="4"/>
              <c:layout>
                <c:manualLayout>
                  <c:x val="-7.1486284802634963E-3"/>
                  <c:y val="-3.7554738223511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2DD-4A46-9878-7FE10616C6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70C0"/>
                    </a:solidFill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ปี 2562</c:v>
                </c:pt>
                <c:pt idx="1">
                  <c:v>ปี 2563</c:v>
                </c:pt>
                <c:pt idx="2">
                  <c:v>ปี 2564</c:v>
                </c:pt>
                <c:pt idx="3">
                  <c:v>ปี 2565</c:v>
                </c:pt>
                <c:pt idx="4">
                  <c:v>ปี 2566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3.9</c:v>
                </c:pt>
                <c:pt idx="1">
                  <c:v>4.4000000000000004</c:v>
                </c:pt>
                <c:pt idx="2">
                  <c:v>5.0999999999999996</c:v>
                </c:pt>
                <c:pt idx="3">
                  <c:v>4.5</c:v>
                </c:pt>
                <c:pt idx="4">
                  <c:v>0.56999999999999995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DD-4A46-9878-7FE10616C6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อายุต่ำกว่า 15 ปี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  <a:tailEnd type="triangle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248366013071897E-2"/>
                  <c:y val="-1.9736842105263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2DD-4A46-9878-7FE10616C67C}"/>
                </c:ext>
              </c:extLst>
            </c:dLbl>
            <c:dLbl>
              <c:idx val="1"/>
              <c:layout>
                <c:manualLayout>
                  <c:x val="-3.3619216715557614E-2"/>
                  <c:y val="-3.2401229451581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DD-4A46-9878-7FE10616C67C}"/>
                </c:ext>
              </c:extLst>
            </c:dLbl>
            <c:dLbl>
              <c:idx val="2"/>
              <c:layout>
                <c:manualLayout>
                  <c:x val="-7.1936210179609897E-2"/>
                  <c:y val="-3.08114035087719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0000"/>
                      </a:solidFill>
                      <a:latin typeface="Angsana New" panose="02020603050405020304" pitchFamily="18" charset="-34"/>
                      <a:ea typeface="+mn-ea"/>
                      <a:cs typeface="Angsana New" panose="02020603050405020304" pitchFamily="18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589804950851733E-2"/>
                      <c:h val="4.73903508771929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42DD-4A46-9878-7FE10616C67C}"/>
                </c:ext>
              </c:extLst>
            </c:dLbl>
            <c:dLbl>
              <c:idx val="3"/>
              <c:layout>
                <c:manualLayout>
                  <c:x val="-3.2148628480263619E-2"/>
                  <c:y val="-2.9550352258599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2DD-4A46-9878-7FE10616C67C}"/>
                </c:ext>
              </c:extLst>
            </c:dLbl>
            <c:dLbl>
              <c:idx val="4"/>
              <c:layout>
                <c:manualLayout>
                  <c:x val="-1.3847974885492375E-2"/>
                  <c:y val="2.094298245614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2DD-4A46-9878-7FE10616C6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ปี 2562</c:v>
                </c:pt>
                <c:pt idx="1">
                  <c:v>ปี 2563</c:v>
                </c:pt>
                <c:pt idx="2">
                  <c:v>ปี 2564</c:v>
                </c:pt>
                <c:pt idx="3">
                  <c:v>ปี 2565</c:v>
                </c:pt>
                <c:pt idx="4">
                  <c:v>ปี 2566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0.6</c:v>
                </c:pt>
                <c:pt idx="1">
                  <c:v>0</c:v>
                </c:pt>
                <c:pt idx="2">
                  <c:v>1.3</c:v>
                </c:pt>
                <c:pt idx="3">
                  <c:v>4.5999999999999996</c:v>
                </c:pt>
                <c:pt idx="4">
                  <c:v>0.68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DD-4A46-9878-7FE10616C67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ทุกกลุ่มอายุ</c:v>
                </c:pt>
              </c:strCache>
            </c:strRef>
          </c:tx>
          <c:spPr>
            <a:ln w="50800" cap="rnd" cmpd="sng">
              <a:solidFill>
                <a:schemeClr val="accent3"/>
              </a:solidFill>
              <a:round/>
              <a:tailEnd type="triangle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9.31372549019608E-2"/>
                  <c:y val="-1.5350877192982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19-4D5D-BFA9-70B1336FE643}"/>
                </c:ext>
              </c:extLst>
            </c:dLbl>
            <c:dLbl>
              <c:idx val="1"/>
              <c:layout>
                <c:manualLayout>
                  <c:x val="-5.8823529411764768E-2"/>
                  <c:y val="-8.1140350877192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D19-4D5D-BFA9-70B1336FE643}"/>
                </c:ext>
              </c:extLst>
            </c:dLbl>
            <c:dLbl>
              <c:idx val="2"/>
              <c:layout>
                <c:manualLayout>
                  <c:x val="-3.2679738562091561E-2"/>
                  <c:y val="-3.2894736842105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19-4D5D-BFA9-70B1336FE643}"/>
                </c:ext>
              </c:extLst>
            </c:dLbl>
            <c:dLbl>
              <c:idx val="3"/>
              <c:layout>
                <c:manualLayout>
                  <c:x val="-8.169934640522996E-3"/>
                  <c:y val="-2.4122807017543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D19-4D5D-BFA9-70B1336FE643}"/>
                </c:ext>
              </c:extLst>
            </c:dLbl>
            <c:dLbl>
              <c:idx val="4"/>
              <c:layout>
                <c:manualLayout>
                  <c:x val="-1.4705882352941176E-2"/>
                  <c:y val="8.7719298245614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19-4D5D-BFA9-70B1336FE6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92D050"/>
                    </a:solidFill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ปี 2562</c:v>
                </c:pt>
                <c:pt idx="1">
                  <c:v>ปี 2563</c:v>
                </c:pt>
                <c:pt idx="2">
                  <c:v>ปี 2564</c:v>
                </c:pt>
                <c:pt idx="3">
                  <c:v>ปี 2565</c:v>
                </c:pt>
                <c:pt idx="4">
                  <c:v>ปี 2566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3.4</c:v>
                </c:pt>
                <c:pt idx="1">
                  <c:v>1.01</c:v>
                </c:pt>
                <c:pt idx="2">
                  <c:v>6.62</c:v>
                </c:pt>
                <c:pt idx="3">
                  <c:v>7.05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53F-4DB7-8D37-D0DAEF8AB5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3020032"/>
        <c:axId val="293021568"/>
      </c:lineChart>
      <c:catAx>
        <c:axId val="29302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B050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293021568"/>
        <c:crosses val="autoZero"/>
        <c:auto val="1"/>
        <c:lblAlgn val="ctr"/>
        <c:lblOffset val="100"/>
        <c:noMultiLvlLbl val="0"/>
      </c:catAx>
      <c:valAx>
        <c:axId val="293021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93020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70C0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C00000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92D050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</c:legendEntry>
      <c:layout>
        <c:manualLayout>
          <c:xMode val="edge"/>
          <c:yMode val="edge"/>
          <c:x val="0.22687895630693222"/>
          <c:y val="0.89814304461942263"/>
          <c:w val="0.53708828675827291"/>
          <c:h val="9.5278008012156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ngsana New" panose="02020603050405020304" pitchFamily="18" charset="-34"/>
              <a:ea typeface="+mn-ea"/>
              <a:cs typeface="Angsana New" panose="02020603050405020304" pitchFamily="18" charset="-34"/>
            </a:defRPr>
          </a:pPr>
          <a:endParaRPr lang="th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0.92354</cdr:x>
      <cdr:y>0.69337</cdr:y>
    </cdr:from>
    <cdr:to>
      <cdr:x>0.97267</cdr:x>
      <cdr:y>0.76246</cdr:y>
    </cdr:to>
    <cdr:sp macro="" textlink="">
      <cdr:nvSpPr>
        <cdr:cNvPr id="2" name="กล่องข้อความ 2">
          <a:extLst xmlns:a="http://schemas.openxmlformats.org/drawingml/2006/main">
            <a:ext uri="{FF2B5EF4-FFF2-40B4-BE49-F238E27FC236}">
              <a16:creationId xmlns:a16="http://schemas.microsoft.com/office/drawing/2014/main" id="{92185A9A-D241-6065-303A-4634E936507F}"/>
            </a:ext>
          </a:extLst>
        </cdr:cNvPr>
        <cdr:cNvSpPr txBox="1"/>
      </cdr:nvSpPr>
      <cdr:spPr>
        <a:xfrm xmlns:a="http://schemas.openxmlformats.org/drawingml/2006/main">
          <a:off x="7178117" y="4015429"/>
          <a:ext cx="381836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th-TH"/>
          </a:defPPr>
          <a:lvl1pPr marL="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2000" b="1" dirty="0">
              <a:solidFill>
                <a:srgbClr val="0070C0"/>
              </a:solidFill>
              <a:latin typeface="Angsana New" panose="02020603050405020304" pitchFamily="18" charset="-34"/>
              <a:cs typeface="+mj-cs"/>
            </a:rPr>
            <a:t>(</a:t>
          </a:r>
          <a:r>
            <a:rPr lang="en-US" sz="2000" b="1" dirty="0">
              <a:solidFill>
                <a:srgbClr val="0070C0"/>
              </a:solidFill>
              <a:latin typeface="Angsana New" panose="02020603050405020304" pitchFamily="18" charset="-34"/>
              <a:cs typeface="+mj-cs"/>
            </a:rPr>
            <a:t>3</a:t>
          </a:r>
          <a:r>
            <a:rPr lang="th-TH" sz="2000" b="1" dirty="0">
              <a:solidFill>
                <a:srgbClr val="0070C0"/>
              </a:solidFill>
              <a:latin typeface="Angsana New" panose="02020603050405020304" pitchFamily="18" charset="-34"/>
              <a:cs typeface="+mj-cs"/>
            </a:rPr>
            <a:t>)</a:t>
          </a:r>
          <a:endParaRPr lang="en-US" sz="2000" b="1" dirty="0">
            <a:solidFill>
              <a:srgbClr val="0070C0"/>
            </a:solidFill>
            <a:latin typeface="Angsana New" panose="02020603050405020304" pitchFamily="18" charset="-34"/>
            <a:cs typeface="+mj-cs"/>
          </a:endParaRPr>
        </a:p>
      </cdr:txBody>
    </cdr:sp>
  </cdr:relSizeAnchor>
  <cdr:relSizeAnchor xmlns:cdr="http://schemas.openxmlformats.org/drawingml/2006/chartDrawing">
    <cdr:from>
      <cdr:x>0.74701</cdr:x>
      <cdr:y>0.39792</cdr:y>
    </cdr:from>
    <cdr:to>
      <cdr:x>0.80913</cdr:x>
      <cdr:y>0.46701</cdr:y>
    </cdr:to>
    <cdr:sp macro="" textlink="">
      <cdr:nvSpPr>
        <cdr:cNvPr id="3" name="กล่องข้อความ 2">
          <a:extLst xmlns:a="http://schemas.openxmlformats.org/drawingml/2006/main">
            <a:ext uri="{FF2B5EF4-FFF2-40B4-BE49-F238E27FC236}">
              <a16:creationId xmlns:a16="http://schemas.microsoft.com/office/drawing/2014/main" id="{644ACC51-680C-EB73-825A-B5C3E7808CCE}"/>
            </a:ext>
          </a:extLst>
        </cdr:cNvPr>
        <cdr:cNvSpPr txBox="1"/>
      </cdr:nvSpPr>
      <cdr:spPr>
        <a:xfrm xmlns:a="http://schemas.openxmlformats.org/drawingml/2006/main">
          <a:off x="5806056" y="2304433"/>
          <a:ext cx="48282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2000" b="1" dirty="0">
              <a:solidFill>
                <a:srgbClr val="0070C0"/>
              </a:solidFill>
              <a:cs typeface="+mj-cs"/>
            </a:rPr>
            <a:t>(24)</a:t>
          </a:r>
          <a:endParaRPr lang="en-US" sz="2000" b="1" dirty="0">
            <a:solidFill>
              <a:srgbClr val="0070C0"/>
            </a:solidFill>
            <a:cs typeface="+mj-cs"/>
          </a:endParaRPr>
        </a:p>
      </cdr:txBody>
    </cdr:sp>
  </cdr:relSizeAnchor>
  <cdr:relSizeAnchor xmlns:cdr="http://schemas.openxmlformats.org/drawingml/2006/chartDrawing">
    <cdr:from>
      <cdr:x>0.52941</cdr:x>
      <cdr:y>0.32541</cdr:y>
    </cdr:from>
    <cdr:to>
      <cdr:x>0.59153</cdr:x>
      <cdr:y>0.3945</cdr:y>
    </cdr:to>
    <cdr:sp macro="" textlink="">
      <cdr:nvSpPr>
        <cdr:cNvPr id="4" name="กล่องข้อความ 2">
          <a:extLst xmlns:a="http://schemas.openxmlformats.org/drawingml/2006/main">
            <a:ext uri="{FF2B5EF4-FFF2-40B4-BE49-F238E27FC236}">
              <a16:creationId xmlns:a16="http://schemas.microsoft.com/office/drawing/2014/main" id="{644ACC51-680C-EB73-825A-B5C3E7808CCE}"/>
            </a:ext>
          </a:extLst>
        </cdr:cNvPr>
        <cdr:cNvSpPr txBox="1"/>
      </cdr:nvSpPr>
      <cdr:spPr>
        <a:xfrm xmlns:a="http://schemas.openxmlformats.org/drawingml/2006/main">
          <a:off x="4114800" y="1884499"/>
          <a:ext cx="48282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2000" b="1" dirty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(28)</a:t>
          </a:r>
          <a:endParaRPr lang="en-US" sz="2000" b="1" dirty="0">
            <a:solidFill>
              <a:srgbClr val="0070C0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0.35784</cdr:x>
      <cdr:y>0.3676</cdr:y>
    </cdr:from>
    <cdr:to>
      <cdr:x>0.41996</cdr:x>
      <cdr:y>0.43668</cdr:y>
    </cdr:to>
    <cdr:sp macro="" textlink="">
      <cdr:nvSpPr>
        <cdr:cNvPr id="5" name="กล่องข้อความ 2">
          <a:extLst xmlns:a="http://schemas.openxmlformats.org/drawingml/2006/main">
            <a:ext uri="{FF2B5EF4-FFF2-40B4-BE49-F238E27FC236}">
              <a16:creationId xmlns:a16="http://schemas.microsoft.com/office/drawing/2014/main" id="{644ACC51-680C-EB73-825A-B5C3E7808CCE}"/>
            </a:ext>
          </a:extLst>
        </cdr:cNvPr>
        <cdr:cNvSpPr txBox="1"/>
      </cdr:nvSpPr>
      <cdr:spPr>
        <a:xfrm xmlns:a="http://schemas.openxmlformats.org/drawingml/2006/main">
          <a:off x="2781300" y="2128819"/>
          <a:ext cx="48282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2000" b="1" dirty="0">
              <a:solidFill>
                <a:srgbClr val="0070C0"/>
              </a:solidFill>
              <a:cs typeface="+mj-cs"/>
            </a:rPr>
            <a:t>(25)</a:t>
          </a:r>
          <a:endParaRPr lang="en-US" sz="2000" b="1" dirty="0">
            <a:solidFill>
              <a:srgbClr val="0070C0"/>
            </a:solidFill>
            <a:cs typeface="+mj-cs"/>
          </a:endParaRPr>
        </a:p>
      </cdr:txBody>
    </cdr:sp>
  </cdr:relSizeAnchor>
  <cdr:relSizeAnchor xmlns:cdr="http://schemas.openxmlformats.org/drawingml/2006/chartDrawing">
    <cdr:from>
      <cdr:x>0.17596</cdr:x>
      <cdr:y>0.40993</cdr:y>
    </cdr:from>
    <cdr:to>
      <cdr:x>0.23808</cdr:x>
      <cdr:y>0.47902</cdr:y>
    </cdr:to>
    <cdr:sp macro="" textlink="">
      <cdr:nvSpPr>
        <cdr:cNvPr id="6" name="กล่องข้อความ 2">
          <a:extLst xmlns:a="http://schemas.openxmlformats.org/drawingml/2006/main">
            <a:ext uri="{FF2B5EF4-FFF2-40B4-BE49-F238E27FC236}">
              <a16:creationId xmlns:a16="http://schemas.microsoft.com/office/drawing/2014/main" id="{7E4146F1-CAFD-B97C-1878-41B4174A5F1D}"/>
            </a:ext>
          </a:extLst>
        </cdr:cNvPr>
        <cdr:cNvSpPr txBox="1"/>
      </cdr:nvSpPr>
      <cdr:spPr>
        <a:xfrm xmlns:a="http://schemas.openxmlformats.org/drawingml/2006/main">
          <a:off x="1367638" y="2373974"/>
          <a:ext cx="48282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2000" b="1" dirty="0">
              <a:solidFill>
                <a:srgbClr val="0070C0"/>
              </a:solidFill>
              <a:cs typeface="+mj-cs"/>
            </a:rPr>
            <a:t>(22)</a:t>
          </a:r>
          <a:endParaRPr lang="en-US" sz="2000" b="1" dirty="0">
            <a:solidFill>
              <a:srgbClr val="0070C0"/>
            </a:solidFill>
            <a:cs typeface="+mj-cs"/>
          </a:endParaRPr>
        </a:p>
      </cdr:txBody>
    </cdr:sp>
  </cdr:relSizeAnchor>
  <cdr:relSizeAnchor xmlns:cdr="http://schemas.openxmlformats.org/drawingml/2006/chartDrawing">
    <cdr:from>
      <cdr:x>0.09804</cdr:x>
      <cdr:y>0.48483</cdr:y>
    </cdr:from>
    <cdr:to>
      <cdr:x>0.15686</cdr:x>
      <cdr:y>0.55062</cdr:y>
    </cdr:to>
    <cdr:sp macro="" textlink="">
      <cdr:nvSpPr>
        <cdr:cNvPr id="7" name="กล่องข้อความ 6">
          <a:extLst xmlns:a="http://schemas.openxmlformats.org/drawingml/2006/main">
            <a:ext uri="{FF2B5EF4-FFF2-40B4-BE49-F238E27FC236}">
              <a16:creationId xmlns:a16="http://schemas.microsoft.com/office/drawing/2014/main" id="{D80F6851-001C-35DC-35B1-A5799E37F7CD}"/>
            </a:ext>
          </a:extLst>
        </cdr:cNvPr>
        <cdr:cNvSpPr txBox="1"/>
      </cdr:nvSpPr>
      <cdr:spPr>
        <a:xfrm xmlns:a="http://schemas.openxmlformats.org/drawingml/2006/main">
          <a:off x="762027" y="2807734"/>
          <a:ext cx="457173" cy="381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h-TH" sz="1800" b="1" dirty="0">
              <a:solidFill>
                <a:srgbClr val="92D050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(34)</a:t>
          </a:r>
          <a:endParaRPr lang="en-US" sz="1800" b="1" dirty="0">
            <a:solidFill>
              <a:srgbClr val="92D050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0.33276</cdr:x>
      <cdr:y>0.61592</cdr:y>
    </cdr:from>
    <cdr:to>
      <cdr:x>0.39158</cdr:x>
      <cdr:y>0.68171</cdr:y>
    </cdr:to>
    <cdr:sp macro="" textlink="">
      <cdr:nvSpPr>
        <cdr:cNvPr id="8" name="กล่องข้อความ 1">
          <a:extLst xmlns:a="http://schemas.openxmlformats.org/drawingml/2006/main">
            <a:ext uri="{FF2B5EF4-FFF2-40B4-BE49-F238E27FC236}">
              <a16:creationId xmlns:a16="http://schemas.microsoft.com/office/drawing/2014/main" id="{2DCE50F0-6336-21DC-2395-F760D618BB10}"/>
            </a:ext>
          </a:extLst>
        </cdr:cNvPr>
        <cdr:cNvSpPr txBox="1"/>
      </cdr:nvSpPr>
      <cdr:spPr>
        <a:xfrm xmlns:a="http://schemas.openxmlformats.org/drawingml/2006/main">
          <a:off x="2586375" y="3566901"/>
          <a:ext cx="457172" cy="381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1800" b="1" dirty="0">
              <a:solidFill>
                <a:srgbClr val="92D050"/>
              </a:solidFill>
              <a:cs typeface="+mj-cs"/>
            </a:rPr>
            <a:t>(10)</a:t>
          </a:r>
          <a:endParaRPr lang="en-US" sz="1800" b="1" dirty="0">
            <a:solidFill>
              <a:srgbClr val="92D050"/>
            </a:solidFill>
            <a:cs typeface="+mj-cs"/>
          </a:endParaRPr>
        </a:p>
      </cdr:txBody>
    </cdr:sp>
  </cdr:relSizeAnchor>
  <cdr:relSizeAnchor xmlns:cdr="http://schemas.openxmlformats.org/drawingml/2006/chartDrawing">
    <cdr:from>
      <cdr:x>0.53886</cdr:x>
      <cdr:y>0.19737</cdr:y>
    </cdr:from>
    <cdr:to>
      <cdr:x>0.59768</cdr:x>
      <cdr:y>0.26316</cdr:y>
    </cdr:to>
    <cdr:sp macro="" textlink="">
      <cdr:nvSpPr>
        <cdr:cNvPr id="9" name="กล่องข้อความ 1">
          <a:extLst xmlns:a="http://schemas.openxmlformats.org/drawingml/2006/main">
            <a:ext uri="{FF2B5EF4-FFF2-40B4-BE49-F238E27FC236}">
              <a16:creationId xmlns:a16="http://schemas.microsoft.com/office/drawing/2014/main" id="{DEF28303-9E9C-03DB-2180-13F568C556E9}"/>
            </a:ext>
          </a:extLst>
        </cdr:cNvPr>
        <cdr:cNvSpPr txBox="1"/>
      </cdr:nvSpPr>
      <cdr:spPr>
        <a:xfrm xmlns:a="http://schemas.openxmlformats.org/drawingml/2006/main">
          <a:off x="4188236" y="1143000"/>
          <a:ext cx="457173" cy="381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1800" b="1" dirty="0">
              <a:solidFill>
                <a:srgbClr val="92D050"/>
              </a:solidFill>
            </a:rPr>
            <a:t>(65)</a:t>
          </a:r>
          <a:endParaRPr lang="en-US" sz="1800" b="1" dirty="0">
            <a:solidFill>
              <a:srgbClr val="92D050"/>
            </a:solidFill>
          </a:endParaRPr>
        </a:p>
      </cdr:txBody>
    </cdr:sp>
  </cdr:relSizeAnchor>
  <cdr:relSizeAnchor xmlns:cdr="http://schemas.openxmlformats.org/drawingml/2006/chartDrawing">
    <cdr:from>
      <cdr:x>0.7451</cdr:x>
      <cdr:y>0.17105</cdr:y>
    </cdr:from>
    <cdr:to>
      <cdr:x>0.81373</cdr:x>
      <cdr:y>0.23684</cdr:y>
    </cdr:to>
    <cdr:sp macro="" textlink="">
      <cdr:nvSpPr>
        <cdr:cNvPr id="10" name="กล่องข้อความ 1">
          <a:extLst xmlns:a="http://schemas.openxmlformats.org/drawingml/2006/main">
            <a:ext uri="{FF2B5EF4-FFF2-40B4-BE49-F238E27FC236}">
              <a16:creationId xmlns:a16="http://schemas.microsoft.com/office/drawing/2014/main" id="{5D2B1847-535A-6536-F676-8CDA020E9381}"/>
            </a:ext>
          </a:extLst>
        </cdr:cNvPr>
        <cdr:cNvSpPr txBox="1"/>
      </cdr:nvSpPr>
      <cdr:spPr>
        <a:xfrm xmlns:a="http://schemas.openxmlformats.org/drawingml/2006/main">
          <a:off x="5791200" y="990600"/>
          <a:ext cx="533420" cy="381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1800" b="1" dirty="0">
              <a:solidFill>
                <a:srgbClr val="92D050"/>
              </a:solidFill>
            </a:rPr>
            <a:t>(69)</a:t>
          </a:r>
          <a:endParaRPr lang="en-US" sz="1800" b="1" dirty="0">
            <a:solidFill>
              <a:srgbClr val="92D050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F778-7A90-4303-84C6-C469359C43D2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5405-051A-4F0C-98DB-D14E6AB011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8514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F778-7A90-4303-84C6-C469359C43D2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5405-051A-4F0C-98DB-D14E6AB011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006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F778-7A90-4303-84C6-C469359C43D2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5405-051A-4F0C-98DB-D14E6AB011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7817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F778-7A90-4303-84C6-C469359C43D2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5405-051A-4F0C-98DB-D14E6AB011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8813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F778-7A90-4303-84C6-C469359C43D2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5405-051A-4F0C-98DB-D14E6AB011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8733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F778-7A90-4303-84C6-C469359C43D2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5405-051A-4F0C-98DB-D14E6AB011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7470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F778-7A90-4303-84C6-C469359C43D2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5405-051A-4F0C-98DB-D14E6AB011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8994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F778-7A90-4303-84C6-C469359C43D2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5405-051A-4F0C-98DB-D14E6AB011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217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F778-7A90-4303-84C6-C469359C43D2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5405-051A-4F0C-98DB-D14E6AB011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0380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F778-7A90-4303-84C6-C469359C43D2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5405-051A-4F0C-98DB-D14E6AB011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6230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F778-7A90-4303-84C6-C469359C43D2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5405-051A-4F0C-98DB-D14E6AB011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2096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F778-7A90-4303-84C6-C469359C43D2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5405-051A-4F0C-98DB-D14E6AB011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9448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F778-7A90-4303-84C6-C469359C43D2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5405-051A-4F0C-98DB-D14E6AB011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3846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F778-7A90-4303-84C6-C469359C43D2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5405-051A-4F0C-98DB-D14E6AB011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933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F778-7A90-4303-84C6-C469359C43D2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5405-051A-4F0C-98DB-D14E6AB011A3}" type="slidenum">
              <a:rPr lang="th-TH" smtClean="0"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24677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F778-7A90-4303-84C6-C469359C43D2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5405-051A-4F0C-98DB-D14E6AB011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61041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F778-7A90-4303-84C6-C469359C43D2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5405-051A-4F0C-98DB-D14E6AB011A3}" type="slidenum">
              <a:rPr lang="th-TH" smtClean="0"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7301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F778-7A90-4303-84C6-C469359C43D2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5405-051A-4F0C-98DB-D14E6AB011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36076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F778-7A90-4303-84C6-C469359C43D2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5405-051A-4F0C-98DB-D14E6AB011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5591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F778-7A90-4303-84C6-C469359C43D2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5405-051A-4F0C-98DB-D14E6AB011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2999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F778-7A90-4303-84C6-C469359C43D2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5405-051A-4F0C-98DB-D14E6AB011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2559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F778-7A90-4303-84C6-C469359C43D2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5405-051A-4F0C-98DB-D14E6AB011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627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F778-7A90-4303-84C6-C469359C43D2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5405-051A-4F0C-98DB-D14E6AB011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9382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F778-7A90-4303-84C6-C469359C43D2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5405-051A-4F0C-98DB-D14E6AB011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17965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F778-7A90-4303-84C6-C469359C43D2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5405-051A-4F0C-98DB-D14E6AB011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87567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F778-7A90-4303-84C6-C469359C43D2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5405-051A-4F0C-98DB-D14E6AB011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1338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F778-7A90-4303-84C6-C469359C43D2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5405-051A-4F0C-98DB-D14E6AB011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0099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6F778-7A90-4303-84C6-C469359C43D2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A5405-051A-4F0C-98DB-D14E6AB011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0433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6F778-7A90-4303-84C6-C469359C43D2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5DA5405-051A-4F0C-98DB-D14E6AB011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419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89E9BD4C-7AF9-CDA7-A024-4323AB7D653A}"/>
              </a:ext>
            </a:extLst>
          </p:cNvPr>
          <p:cNvSpPr txBox="1"/>
          <p:nvPr/>
        </p:nvSpPr>
        <p:spPr>
          <a:xfrm>
            <a:off x="518485" y="838200"/>
            <a:ext cx="20970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เด็กจมน้ำ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รูปภาพ 1">
            <a:extLst>
              <a:ext uri="{FF2B5EF4-FFF2-40B4-BE49-F238E27FC236}">
                <a16:creationId xmlns:a16="http://schemas.microsoft.com/office/drawing/2014/main" id="{3CE6F0E4-3E18-E92C-E1AD-DF03D0D818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82653"/>
            <a:ext cx="3657600" cy="27443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รูปภาพ 2">
            <a:extLst>
              <a:ext uri="{FF2B5EF4-FFF2-40B4-BE49-F238E27FC236}">
                <a16:creationId xmlns:a16="http://schemas.microsoft.com/office/drawing/2014/main" id="{4007F3BA-22A0-8135-396F-7E236F9A3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14799"/>
            <a:ext cx="5334000" cy="25198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D4C5820B-959D-8150-5D8E-FB12D47BC456}"/>
              </a:ext>
            </a:extLst>
          </p:cNvPr>
          <p:cNvSpPr txBox="1"/>
          <p:nvPr/>
        </p:nvSpPr>
        <p:spPr>
          <a:xfrm>
            <a:off x="685800" y="1752600"/>
            <a:ext cx="17624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DROWNING</a:t>
            </a:r>
            <a:r>
              <a:rPr lang="th-TH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721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แผนภูมิ 3">
            <a:extLst>
              <a:ext uri="{FF2B5EF4-FFF2-40B4-BE49-F238E27FC236}">
                <a16:creationId xmlns:a16="http://schemas.microsoft.com/office/drawing/2014/main" id="{1D605579-1BC7-6CC3-A84B-033FBA1B61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6734640"/>
              </p:ext>
            </p:extLst>
          </p:nvPr>
        </p:nvGraphicFramePr>
        <p:xfrm>
          <a:off x="762000" y="533400"/>
          <a:ext cx="77724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0C0EE8DC-0377-73BF-89D6-F5C16BE30ECC}"/>
              </a:ext>
            </a:extLst>
          </p:cNvPr>
          <p:cNvSpPr txBox="1"/>
          <p:nvPr/>
        </p:nvSpPr>
        <p:spPr>
          <a:xfrm>
            <a:off x="381000" y="6172200"/>
            <a:ext cx="2032929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cs typeface="+mj-cs"/>
              </a:rPr>
              <a:t>แหล่งข้อมูล </a:t>
            </a:r>
            <a:r>
              <a:rPr lang="en-US" b="1" dirty="0">
                <a:solidFill>
                  <a:srgbClr val="0070C0"/>
                </a:solidFill>
                <a:cs typeface="+mj-cs"/>
              </a:rPr>
              <a:t>: </a:t>
            </a:r>
            <a:r>
              <a:rPr lang="th-TH" b="1" dirty="0" err="1">
                <a:solidFill>
                  <a:srgbClr val="0070C0"/>
                </a:solidFill>
                <a:cs typeface="+mj-cs"/>
              </a:rPr>
              <a:t>กยผ</a:t>
            </a:r>
            <a:r>
              <a:rPr lang="th-TH" b="1" dirty="0">
                <a:solidFill>
                  <a:srgbClr val="0070C0"/>
                </a:solidFill>
                <a:cs typeface="+mj-cs"/>
              </a:rPr>
              <a:t>.</a:t>
            </a:r>
            <a:endParaRPr lang="en-US" b="1" dirty="0">
              <a:solidFill>
                <a:srgbClr val="0070C0"/>
              </a:solidFill>
              <a:cs typeface="+mj-cs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92185A9A-D241-6065-303A-4634E936507F}"/>
              </a:ext>
            </a:extLst>
          </p:cNvPr>
          <p:cNvSpPr txBox="1"/>
          <p:nvPr/>
        </p:nvSpPr>
        <p:spPr>
          <a:xfrm>
            <a:off x="2014875" y="4648819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(2)</a:t>
            </a:r>
            <a:endParaRPr lang="en-US" sz="20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D26AC417-38B9-A9AE-30B7-5840D20084F9}"/>
              </a:ext>
            </a:extLst>
          </p:cNvPr>
          <p:cNvSpPr txBox="1"/>
          <p:nvPr/>
        </p:nvSpPr>
        <p:spPr>
          <a:xfrm>
            <a:off x="3348375" y="4867984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(0)</a:t>
            </a:r>
            <a:endParaRPr lang="en-US" sz="20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4FABCDF7-F14F-CD21-7076-A3CF520063DE}"/>
              </a:ext>
            </a:extLst>
          </p:cNvPr>
          <p:cNvSpPr txBox="1"/>
          <p:nvPr/>
        </p:nvSpPr>
        <p:spPr>
          <a:xfrm>
            <a:off x="4590522" y="4248709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(5)</a:t>
            </a:r>
            <a:endParaRPr lang="en-US" sz="20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230E6E19-3D94-5D57-12AD-8FA9D2F98E59}"/>
              </a:ext>
            </a:extLst>
          </p:cNvPr>
          <p:cNvSpPr txBox="1"/>
          <p:nvPr/>
        </p:nvSpPr>
        <p:spPr>
          <a:xfrm>
            <a:off x="6248400" y="2630589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(7)</a:t>
            </a:r>
            <a:endParaRPr lang="en-US" sz="20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F619C4B7-041B-6FA8-ACBA-BB08DD1DB42E}"/>
              </a:ext>
            </a:extLst>
          </p:cNvPr>
          <p:cNvSpPr txBox="1"/>
          <p:nvPr/>
        </p:nvSpPr>
        <p:spPr>
          <a:xfrm>
            <a:off x="2971800" y="6209928"/>
            <a:ext cx="5341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rgbClr val="C00000"/>
                </a:solidFill>
                <a:cs typeface="+mj-cs"/>
              </a:rPr>
              <a:t>เป้าหมาย เด็ก</a:t>
            </a:r>
            <a:r>
              <a:rPr lang="th-TH" sz="2000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&lt; 15</a:t>
            </a:r>
            <a:r>
              <a:rPr lang="en-US" sz="2000" b="1" dirty="0">
                <a:solidFill>
                  <a:srgbClr val="C00000"/>
                </a:solidFill>
                <a:cs typeface="+mj-cs"/>
              </a:rPr>
              <a:t> </a:t>
            </a:r>
            <a:r>
              <a:rPr lang="th-TH" sz="2000" b="1" dirty="0">
                <a:solidFill>
                  <a:srgbClr val="C00000"/>
                </a:solidFill>
                <a:cs typeface="+mj-cs"/>
              </a:rPr>
              <a:t>ปี</a:t>
            </a:r>
            <a:r>
              <a:rPr lang="en-US" sz="2000" b="1" dirty="0">
                <a:solidFill>
                  <a:srgbClr val="C00000"/>
                </a:solidFill>
                <a:cs typeface="+mj-cs"/>
              </a:rPr>
              <a:t> </a:t>
            </a:r>
            <a:r>
              <a:rPr lang="th-TH" sz="1600" b="1" dirty="0">
                <a:solidFill>
                  <a:srgbClr val="C00000"/>
                </a:solidFill>
                <a:latin typeface="Times New Roman" panose="02020603050405020304" pitchFamily="18" charset="0"/>
                <a:cs typeface="Angsana New" panose="02020603050405020304" pitchFamily="18" charset="-34"/>
              </a:rPr>
              <a:t>≤</a:t>
            </a:r>
            <a:r>
              <a:rPr lang="th-TH" sz="2000" b="1" dirty="0">
                <a:solidFill>
                  <a:srgbClr val="C00000"/>
                </a:solidFill>
                <a:latin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r>
              <a:rPr lang="th-TH" sz="2000" b="1" dirty="0">
                <a:solidFill>
                  <a:srgbClr val="C00000"/>
                </a:solidFill>
                <a:cs typeface="+mj-cs"/>
              </a:rPr>
              <a:t> 3.5/แสน </a:t>
            </a:r>
            <a:r>
              <a:rPr lang="th-TH" sz="2000" b="1" dirty="0" err="1">
                <a:solidFill>
                  <a:srgbClr val="C00000"/>
                </a:solidFill>
                <a:cs typeface="+mj-cs"/>
              </a:rPr>
              <a:t>ปช</a:t>
            </a:r>
            <a:r>
              <a:rPr lang="th-TH" sz="2000" b="1" dirty="0">
                <a:solidFill>
                  <a:srgbClr val="C00000"/>
                </a:solidFill>
                <a:cs typeface="+mj-cs"/>
              </a:rPr>
              <a:t>ก.เด็กอายุต่ำกว่า 15 ปี </a:t>
            </a:r>
            <a:r>
              <a:rPr lang="en-US" sz="2000" b="1" dirty="0">
                <a:solidFill>
                  <a:srgbClr val="C00000"/>
                </a:solidFill>
                <a:cs typeface="+mj-cs"/>
              </a:rPr>
              <a:t> </a:t>
            </a:r>
            <a:r>
              <a:rPr lang="th-TH" sz="2000" b="1" dirty="0">
                <a:solidFill>
                  <a:srgbClr val="C00000"/>
                </a:solidFill>
                <a:cs typeface="+mj-cs"/>
              </a:rPr>
              <a:t>ไม่เกิน </a:t>
            </a:r>
            <a:r>
              <a:rPr lang="en-US" sz="2000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 </a:t>
            </a:r>
            <a:r>
              <a:rPr lang="th-TH" sz="2000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คน </a:t>
            </a:r>
            <a:endParaRPr lang="en-US" sz="2000" b="1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6" name="กล่องข้อความ 8">
            <a:extLst>
              <a:ext uri="{FF2B5EF4-FFF2-40B4-BE49-F238E27FC236}">
                <a16:creationId xmlns:a16="http://schemas.microsoft.com/office/drawing/2014/main" id="{445F307A-1F7C-4F7B-68DB-7990E5388659}"/>
              </a:ext>
            </a:extLst>
          </p:cNvPr>
          <p:cNvSpPr txBox="1"/>
          <p:nvPr/>
        </p:nvSpPr>
        <p:spPr>
          <a:xfrm>
            <a:off x="2209800" y="210234"/>
            <a:ext cx="4977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สถานการณ์การจมน้ำจังหวัดเพชรบูรณ์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6099CE01-383A-4252-7AAE-4A372E91655D}"/>
              </a:ext>
            </a:extLst>
          </p:cNvPr>
          <p:cNvSpPr txBox="1"/>
          <p:nvPr/>
        </p:nvSpPr>
        <p:spPr>
          <a:xfrm>
            <a:off x="7931491" y="4835689"/>
            <a:ext cx="381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2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sz="2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sz="20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35397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EB477FE3-2C98-1B62-E25C-1DBACCC635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66" t="12963" r="22500" b="7037"/>
          <a:stretch/>
        </p:blipFill>
        <p:spPr>
          <a:xfrm>
            <a:off x="457200" y="609600"/>
            <a:ext cx="8534400" cy="6063916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A23386CA-0BAA-7A7A-6242-1BC91752DEBE}"/>
              </a:ext>
            </a:extLst>
          </p:cNvPr>
          <p:cNvSpPr txBox="1"/>
          <p:nvPr/>
        </p:nvSpPr>
        <p:spPr>
          <a:xfrm>
            <a:off x="1691358" y="131730"/>
            <a:ext cx="6066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rgbClr val="C00000"/>
                </a:solidFill>
                <a:cs typeface="+mj-cs"/>
              </a:rPr>
              <a:t>ตัวชี้วัดและค่าเป้าหมาย/มาตรการและกิจกรรมที่สำคัญ</a:t>
            </a:r>
            <a:endParaRPr lang="en-US" sz="3200" b="1" dirty="0">
              <a:solidFill>
                <a:srgbClr val="C0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033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เตรียมพร้อม ป้องกันเด็กจมน้ำช่วงปิดเทอม - eXta">
            <a:extLst>
              <a:ext uri="{FF2B5EF4-FFF2-40B4-BE49-F238E27FC236}">
                <a16:creationId xmlns:a16="http://schemas.microsoft.com/office/drawing/2014/main" id="{EAFD3579-AD66-9A02-FFC1-591089F84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06" y="5092497"/>
            <a:ext cx="2762156" cy="1452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สร้างมาตรการ ป้องกันเด็กเล็กจมน้ำ -  สำนักงานกองทุนสนับสนุนการสร้างเสริมสุขภาพ (สสส.)">
            <a:extLst>
              <a:ext uri="{FF2B5EF4-FFF2-40B4-BE49-F238E27FC236}">
                <a16:creationId xmlns:a16="http://schemas.microsoft.com/office/drawing/2014/main" id="{93CF7A62-CC1C-2E5F-2C44-5B9B81B16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185" y="275711"/>
            <a:ext cx="2819400" cy="1681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C:\Users\ADMIN\Documents\เด็กจมน้ำ\รูป\แหล่งเสี่ยงน้ำตกธารทิพย์_210625_1.jpg">
            <a:extLst>
              <a:ext uri="{FF2B5EF4-FFF2-40B4-BE49-F238E27FC236}">
                <a16:creationId xmlns:a16="http://schemas.microsoft.com/office/drawing/2014/main" id="{73C0EAC5-C649-308F-FCDC-E1E28044B8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8" b="15231"/>
          <a:stretch/>
        </p:blipFill>
        <p:spPr bwMode="auto">
          <a:xfrm>
            <a:off x="839720" y="1827350"/>
            <a:ext cx="2819399" cy="1343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A306EF33-C64B-6DB5-D99B-5791DD64397B}"/>
              </a:ext>
            </a:extLst>
          </p:cNvPr>
          <p:cNvSpPr txBox="1"/>
          <p:nvPr/>
        </p:nvSpPr>
        <p:spPr>
          <a:xfrm>
            <a:off x="1237523" y="659992"/>
            <a:ext cx="33528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th-TH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</a:t>
            </a:r>
            <a:r>
              <a:rPr lang="en-US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ลดอุบัติการณ์การจมน้ำ</a:t>
            </a:r>
            <a:r>
              <a:rPr lang="th-TH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</a:t>
            </a:r>
            <a:r>
              <a:rPr lang="en-US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เด็ก</a:t>
            </a:r>
            <a:endParaRPr lang="th-TH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en-US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อายุ </a:t>
            </a:r>
            <a:r>
              <a:rPr lang="en-US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0-14 </a:t>
            </a:r>
            <a:r>
              <a:rPr lang="th-TH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</a:t>
            </a:r>
            <a:r>
              <a:rPr lang="en-US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มากกว่า</a:t>
            </a:r>
            <a:r>
              <a:rPr lang="en-US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15 </a:t>
            </a:r>
            <a:r>
              <a:rPr lang="en-US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ปี</a:t>
            </a:r>
            <a:r>
              <a:rPr lang="en-US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671C4B8C-3755-7EF8-A094-92E8750F9625}"/>
              </a:ext>
            </a:extLst>
          </p:cNvPr>
          <p:cNvSpPr txBox="1"/>
          <p:nvPr/>
        </p:nvSpPr>
        <p:spPr>
          <a:xfrm>
            <a:off x="513560" y="3523743"/>
            <a:ext cx="3505200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</a:t>
            </a:r>
            <a:r>
              <a:rPr lang="en-US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เด็กมีทักษาะการ</a:t>
            </a:r>
            <a:r>
              <a:rPr lang="th-TH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เอาชีวิต</a:t>
            </a:r>
            <a:r>
              <a:rPr lang="en-US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รอ</a:t>
            </a:r>
            <a:r>
              <a:rPr lang="th-TH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ดจาก</a:t>
            </a:r>
          </a:p>
          <a:p>
            <a:pPr algn="ctr"/>
            <a:r>
              <a:rPr lang="th-TH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การประสบเหตุทางน้ำได้</a:t>
            </a:r>
          </a:p>
          <a:p>
            <a:pPr algn="ctr"/>
            <a:r>
              <a:rPr lang="th-TH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(ลอยตัว ตะโกน โยน ยื่น)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DC5DEABC-0257-6D9B-E72C-926D4BB25318}"/>
              </a:ext>
            </a:extLst>
          </p:cNvPr>
          <p:cNvSpPr txBox="1"/>
          <p:nvPr/>
        </p:nvSpPr>
        <p:spPr>
          <a:xfrm>
            <a:off x="4770219" y="5439192"/>
            <a:ext cx="2907368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4.</a:t>
            </a:r>
            <a:r>
              <a:rPr lang="en-US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ประเทศมีสุขภาวะดีขึ้นเด็กไม่เสียชีวิตก่อนวัยอันควร</a:t>
            </a:r>
            <a:endParaRPr lang="en-US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B87F615C-C5FC-ACEE-B6B3-98FB11D0A9F9}"/>
              </a:ext>
            </a:extLst>
          </p:cNvPr>
          <p:cNvSpPr txBox="1"/>
          <p:nvPr/>
        </p:nvSpPr>
        <p:spPr>
          <a:xfrm>
            <a:off x="4598377" y="2193077"/>
            <a:ext cx="3251053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</a:t>
            </a:r>
            <a:r>
              <a:rPr lang="en-US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ชุมชนทุกภาคส่ว</a:t>
            </a:r>
            <a:r>
              <a:rPr lang="th-TH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</a:t>
            </a:r>
            <a:r>
              <a:rPr lang="en-US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มีส่วมร่วม</a:t>
            </a:r>
            <a:r>
              <a:rPr lang="th-TH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  <a:p>
            <a:pPr algn="ctr"/>
            <a:r>
              <a:rPr lang="th-TH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(จัดการแหล่งน้ำเสี่ยง)</a:t>
            </a: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7CE54C76-F480-F572-4026-4A9E0893F1A1}"/>
              </a:ext>
            </a:extLst>
          </p:cNvPr>
          <p:cNvSpPr txBox="1"/>
          <p:nvPr/>
        </p:nvSpPr>
        <p:spPr>
          <a:xfrm>
            <a:off x="1124104" y="14101"/>
            <a:ext cx="32368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b="1" u="sng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ข้อดีของการมีทีมผู้ก่อการดี</a:t>
            </a:r>
          </a:p>
        </p:txBody>
      </p:sp>
      <p:cxnSp>
        <p:nvCxnSpPr>
          <p:cNvPr id="19" name="ลูกศรเชื่อมต่อแบบตรง 18">
            <a:extLst>
              <a:ext uri="{FF2B5EF4-FFF2-40B4-BE49-F238E27FC236}">
                <a16:creationId xmlns:a16="http://schemas.microsoft.com/office/drawing/2014/main" id="{F3CA9504-D56E-5E04-83DE-5415415CCB95}"/>
              </a:ext>
            </a:extLst>
          </p:cNvPr>
          <p:cNvCxnSpPr/>
          <p:nvPr/>
        </p:nvCxnSpPr>
        <p:spPr>
          <a:xfrm>
            <a:off x="4724400" y="1137045"/>
            <a:ext cx="4572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ลูกศรเชื่อมต่อแบบตรง 19">
            <a:extLst>
              <a:ext uri="{FF2B5EF4-FFF2-40B4-BE49-F238E27FC236}">
                <a16:creationId xmlns:a16="http://schemas.microsoft.com/office/drawing/2014/main" id="{7426E0D6-4A47-31FC-3422-A33B6C1F12F2}"/>
              </a:ext>
            </a:extLst>
          </p:cNvPr>
          <p:cNvCxnSpPr/>
          <p:nvPr/>
        </p:nvCxnSpPr>
        <p:spPr>
          <a:xfrm>
            <a:off x="4343400" y="4066163"/>
            <a:ext cx="4572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ลูกศรเชื่อมต่อแบบตรง 21">
            <a:extLst>
              <a:ext uri="{FF2B5EF4-FFF2-40B4-BE49-F238E27FC236}">
                <a16:creationId xmlns:a16="http://schemas.microsoft.com/office/drawing/2014/main" id="{9EA17EBA-82EF-BA86-025B-73DF05449578}"/>
              </a:ext>
            </a:extLst>
          </p:cNvPr>
          <p:cNvCxnSpPr>
            <a:cxnSpLocks/>
          </p:cNvCxnSpPr>
          <p:nvPr/>
        </p:nvCxnSpPr>
        <p:spPr>
          <a:xfrm flipH="1" flipV="1">
            <a:off x="4018760" y="2670130"/>
            <a:ext cx="483577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ลูกศรเชื่อมต่อแบบตรง 22">
            <a:extLst>
              <a:ext uri="{FF2B5EF4-FFF2-40B4-BE49-F238E27FC236}">
                <a16:creationId xmlns:a16="http://schemas.microsoft.com/office/drawing/2014/main" id="{0B629F7E-FEDE-438E-FB4B-84B2B38F08B6}"/>
              </a:ext>
            </a:extLst>
          </p:cNvPr>
          <p:cNvCxnSpPr>
            <a:cxnSpLocks/>
          </p:cNvCxnSpPr>
          <p:nvPr/>
        </p:nvCxnSpPr>
        <p:spPr>
          <a:xfrm flipH="1" flipV="1">
            <a:off x="3859823" y="5818677"/>
            <a:ext cx="483577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รูปภาพ 4">
            <a:extLst>
              <a:ext uri="{FF2B5EF4-FFF2-40B4-BE49-F238E27FC236}">
                <a16:creationId xmlns:a16="http://schemas.microsoft.com/office/drawing/2014/main" id="{8E895B26-7651-2CD8-2989-53D80025E7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85" b="7857"/>
          <a:stretch/>
        </p:blipFill>
        <p:spPr bwMode="auto">
          <a:xfrm>
            <a:off x="5334000" y="3310529"/>
            <a:ext cx="2268747" cy="1726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37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ocuments\เด็กจมน้ำ\S__552965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26515" r="9995" b="45169"/>
          <a:stretch/>
        </p:blipFill>
        <p:spPr bwMode="auto">
          <a:xfrm>
            <a:off x="4665190" y="304799"/>
            <a:ext cx="4347882" cy="2540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C:\Users\ADMIN\Documents\เด็กจมน้ำ\รูป\แหล่งเสี่ยงน้ำตกธารทิพย์_210625_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81941"/>
            <a:ext cx="4108525" cy="3080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778297" y="93875"/>
            <a:ext cx="3278463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บูรณา</a:t>
            </a:r>
            <a:r>
              <a:rPr lang="th-TH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การหน่วยงานที่เกี่ยวข้อง</a:t>
            </a:r>
          </a:p>
          <a:p>
            <a:pPr algn="ctr"/>
            <a:r>
              <a:rPr lang="th-TH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สอบสวนสาเหตุการเสียชีวิต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87345" y="2845781"/>
            <a:ext cx="151515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แก้ไขจุดเสี่ยง</a:t>
            </a:r>
          </a:p>
        </p:txBody>
      </p:sp>
      <p:pic>
        <p:nvPicPr>
          <p:cNvPr id="3077" name="Picture 5" descr="C:\Users\ADMIN\Documents\เด็กจมน้ำ\รูป\แหล่งเสี่ยงน้ำตกธารทิพย์_210625_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8" b="15231"/>
          <a:stretch/>
        </p:blipFill>
        <p:spPr bwMode="auto">
          <a:xfrm>
            <a:off x="404055" y="1029291"/>
            <a:ext cx="4026946" cy="1918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4" descr="C:\จากnote5\KTB\Pictures\LINE\line_216780698828355.jpg">
            <a:extLst>
              <a:ext uri="{FF2B5EF4-FFF2-40B4-BE49-F238E27FC236}">
                <a16:creationId xmlns:a16="http://schemas.microsoft.com/office/drawing/2014/main" id="{9F261E57-D24E-4878-9949-5E720D0802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8" b="19957"/>
          <a:stretch/>
        </p:blipFill>
        <p:spPr bwMode="auto">
          <a:xfrm>
            <a:off x="683238" y="2948115"/>
            <a:ext cx="3357707" cy="1700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ADMIN\Pictures\ภาพอบรมจมน้ำ ครู ก\timeline_20190326_182646.jpg">
            <a:extLst>
              <a:ext uri="{FF2B5EF4-FFF2-40B4-BE49-F238E27FC236}">
                <a16:creationId xmlns:a16="http://schemas.microsoft.com/office/drawing/2014/main" id="{C735A8E3-E617-78BB-7B72-3ACA7D35D9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 bwMode="auto">
          <a:xfrm>
            <a:off x="704530" y="4664752"/>
            <a:ext cx="3316287" cy="2099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B669F76C-E61C-AB06-2636-EC1D70AF6B0F}"/>
              </a:ext>
            </a:extLst>
          </p:cNvPr>
          <p:cNvSpPr txBox="1"/>
          <p:nvPr/>
        </p:nvSpPr>
        <p:spPr>
          <a:xfrm>
            <a:off x="838200" y="5029200"/>
            <a:ext cx="1281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อบรม ครู ก</a:t>
            </a:r>
            <a:endParaRPr lang="en-US" b="1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33425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3">
            <a:extLst>
              <a:ext uri="{FF2B5EF4-FFF2-40B4-BE49-F238E27FC236}">
                <a16:creationId xmlns:a16="http://schemas.microsoft.com/office/drawing/2014/main" id="{81DE2665-95ED-B7DC-9407-96392C7A0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6477000" cy="48589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A8789E63-B8E1-E242-0D2E-9C6351A54030}"/>
              </a:ext>
            </a:extLst>
          </p:cNvPr>
          <p:cNvSpPr txBox="1"/>
          <p:nvPr/>
        </p:nvSpPr>
        <p:spPr>
          <a:xfrm>
            <a:off x="5181600" y="304800"/>
            <a:ext cx="14414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สวัสดี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8771955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เหลี่ยมเพชร">
  <a:themeElements>
    <a:clrScheme name="เหลี่ยมเพชร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เหลี่ยมเพชร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หลี่ยมเพชร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8053</TotalTime>
  <Words>186</Words>
  <Application>Microsoft Office PowerPoint</Application>
  <PresentationFormat>นำเสนอทางหน้าจอ (4:3)</PresentationFormat>
  <Paragraphs>35</Paragraphs>
  <Slides>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6</vt:i4>
      </vt:variant>
    </vt:vector>
  </HeadingPairs>
  <TitlesOfParts>
    <vt:vector size="15" baseType="lpstr">
      <vt:lpstr>Times New Roman</vt:lpstr>
      <vt:lpstr>Wingdings 3</vt:lpstr>
      <vt:lpstr>Calibri</vt:lpstr>
      <vt:lpstr>Arial</vt:lpstr>
      <vt:lpstr>Trebuchet MS</vt:lpstr>
      <vt:lpstr>AngsanaUPC</vt:lpstr>
      <vt:lpstr>Angsana New</vt:lpstr>
      <vt:lpstr>ชุดรูปแบบของ Office</vt:lpstr>
      <vt:lpstr>เหลี่ยมเพชร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SSJ-Witchuda</cp:lastModifiedBy>
  <cp:revision>90</cp:revision>
  <dcterms:created xsi:type="dcterms:W3CDTF">2020-06-23T04:16:43Z</dcterms:created>
  <dcterms:modified xsi:type="dcterms:W3CDTF">2023-03-28T08:12:38Z</dcterms:modified>
</cp:coreProperties>
</file>