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vnd.openxmlformats-officedocument.vmlDrawing" Extension="vml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spreadsheetml.sheet" PartName="/ppt/embeddings/Microsoft_Excel_Sheet2.xlsx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715000" cx="9144000"/>
  <p:notesSz cx="6888150" cy="10018700"/>
  <p:embeddedFontLst>
    <p:embeddedFont>
      <p:font typeface="Sarabun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YGpPnd9U252x9UKGA0DTDECUs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4D4569-373D-4E88-B746-18263A2A9F1B}">
  <a:tblStyle styleId="{D74D4569-373D-4E88-B746-18263A2A9F1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8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Sarabun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Sarabun-italic.fntdata"/><Relationship Id="rId14" Type="http://schemas.openxmlformats.org/officeDocument/2006/relationships/font" Target="fonts/Sarabun-bold.fntdata"/><Relationship Id="rId17" Type="http://customschemas.google.com/relationships/presentationmetadata" Target="metadata"/><Relationship Id="rId16" Type="http://schemas.openxmlformats.org/officeDocument/2006/relationships/font" Target="fonts/Sarabun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482422430797E-2"/>
                  <c:y val="9.6875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4F0-BD84-5D1C07E12CB6}"/>
                </c:ext>
              </c:extLst>
            </c:dLbl>
            <c:dLbl>
              <c:idx val="1"/>
              <c:layout>
                <c:manualLayout>
                  <c:x val="4.6492466756055577E-3"/>
                  <c:y val="1.5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0-44F0-BD84-5D1C07E12CB6}"/>
                </c:ext>
              </c:extLst>
            </c:dLbl>
            <c:dLbl>
              <c:idx val="3"/>
              <c:layout>
                <c:manualLayout>
                  <c:x val="6.1989955674741143E-3"/>
                  <c:y val="0.15312549212598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EF-4BE3-B9CE-8E29201E74B3}"/>
                </c:ext>
              </c:extLst>
            </c:dLbl>
            <c:dLbl>
              <c:idx val="6"/>
              <c:layout>
                <c:manualLayout>
                  <c:x val="4.6492466756055855E-3"/>
                  <c:y val="0.10937524606299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0-44F0-BD84-5D1C07E12CB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810-44F0-BD84-5D1C07E12CB6}"/>
                </c:ext>
              </c:extLst>
            </c:dLbl>
            <c:dLbl>
              <c:idx val="10"/>
              <c:layout>
                <c:manualLayout>
                  <c:x val="-1.5497488918685286E-3"/>
                  <c:y val="-8.124926181102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EF-4BE3-B9CE-8E29201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0.73363525986150369</c:v>
                </c:pt>
                <c:pt idx="1">
                  <c:v>4.9776085036539683</c:v>
                </c:pt>
                <c:pt idx="2">
                  <c:v>-27.085119227220609</c:v>
                </c:pt>
                <c:pt idx="3">
                  <c:v>-6.4700667898290734</c:v>
                </c:pt>
                <c:pt idx="4">
                  <c:v>-23.965474398610461</c:v>
                </c:pt>
                <c:pt idx="5">
                  <c:v>5.032395073639945</c:v>
                </c:pt>
                <c:pt idx="6">
                  <c:v>5.3198461264266426</c:v>
                </c:pt>
                <c:pt idx="7">
                  <c:v>21.424255768575286</c:v>
                </c:pt>
                <c:pt idx="8">
                  <c:v>26.731359173600719</c:v>
                </c:pt>
                <c:pt idx="9">
                  <c:v>0.81604775806397412</c:v>
                </c:pt>
                <c:pt idx="10">
                  <c:v>-15.189048519652898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F-4BE3-B9CE-8E29201E7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96986702422342E-2"/>
                  <c:y val="0.14687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F-4BE3-B9CE-8E29201E74B3}"/>
                </c:ext>
              </c:extLst>
            </c:dLbl>
            <c:dLbl>
              <c:idx val="1"/>
              <c:layout>
                <c:manualLayout>
                  <c:x val="2.4795982269896429E-2"/>
                  <c:y val="0.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4F0-BD84-5D1C07E12CB6}"/>
                </c:ext>
              </c:extLst>
            </c:dLbl>
            <c:dLbl>
              <c:idx val="2"/>
              <c:layout>
                <c:manualLayout>
                  <c:x val="1.7047237810553756E-2"/>
                  <c:y val="0.21875073818897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0-44F0-BD84-5D1C07E12CB6}"/>
                </c:ext>
              </c:extLst>
            </c:dLbl>
            <c:dLbl>
              <c:idx val="3"/>
              <c:layout>
                <c:manualLayout>
                  <c:x val="2.1696484486159399E-2"/>
                  <c:y val="8.1250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0-44F0-BD84-5D1C07E12CB6}"/>
                </c:ext>
              </c:extLst>
            </c:dLbl>
            <c:dLbl>
              <c:idx val="4"/>
              <c:layout>
                <c:manualLayout>
                  <c:x val="2.1696484486159399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0-44F0-BD84-5D1C07E12CB6}"/>
                </c:ext>
              </c:extLst>
            </c:dLbl>
            <c:dLbl>
              <c:idx val="5"/>
              <c:layout>
                <c:manualLayout>
                  <c:x val="6.1989955674741143E-3"/>
                  <c:y val="3.1254921259842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F-4BE3-B9CE-8E29201E74B3}"/>
                </c:ext>
              </c:extLst>
            </c:dLbl>
            <c:dLbl>
              <c:idx val="6"/>
              <c:layout>
                <c:manualLayout>
                  <c:x val="2.6345731161764873E-2"/>
                  <c:y val="0.150000246062992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0-44F0-BD84-5D1C07E12CB6}"/>
                </c:ext>
              </c:extLst>
            </c:dLbl>
            <c:dLbl>
              <c:idx val="7"/>
              <c:layout>
                <c:manualLayout>
                  <c:x val="1.8596986702422231E-2"/>
                  <c:y val="0.14062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F-4BE3-B9CE-8E29201E74B3}"/>
                </c:ext>
              </c:extLst>
            </c:dLbl>
            <c:dLbl>
              <c:idx val="9"/>
              <c:layout>
                <c:manualLayout>
                  <c:x val="3.2544726729239103E-2"/>
                  <c:y val="1.8749999999999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F-4BE3-B9CE-8E29201E74B3}"/>
                </c:ext>
              </c:extLst>
            </c:dLbl>
            <c:dLbl>
              <c:idx val="10"/>
              <c:layout>
                <c:manualLayout>
                  <c:x val="1.8596986702422231E-2"/>
                  <c:y val="0.178125246062992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0-44F0-BD84-5D1C07E12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-1.7672482089081278</c:v>
                </c:pt>
                <c:pt idx="1">
                  <c:v>2.4822066214519416</c:v>
                </c:pt>
                <c:pt idx="2">
                  <c:v>-11.398438647855292</c:v>
                </c:pt>
                <c:pt idx="3">
                  <c:v>-2.739412674887606</c:v>
                </c:pt>
                <c:pt idx="4">
                  <c:v>-14.809187352369248</c:v>
                </c:pt>
                <c:pt idx="5">
                  <c:v>17.876662916991922</c:v>
                </c:pt>
                <c:pt idx="6">
                  <c:v>4.5616255682850584</c:v>
                </c:pt>
                <c:pt idx="7">
                  <c:v>-1.8802445766147042</c:v>
                </c:pt>
                <c:pt idx="8">
                  <c:v>14.006748199178157</c:v>
                </c:pt>
                <c:pt idx="9">
                  <c:v>-0.72174484322081311</c:v>
                </c:pt>
                <c:pt idx="10">
                  <c:v>2.9737364571048701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F-4BE3-B9CE-8E29201E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516335"/>
        <c:axId val="915546543"/>
      </c:barChart>
      <c:catAx>
        <c:axId val="91051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915546543"/>
        <c:crosses val="autoZero"/>
        <c:auto val="1"/>
        <c:lblAlgn val="ctr"/>
        <c:lblOffset val="100"/>
        <c:noMultiLvlLbl val="0"/>
      </c:catAx>
      <c:valAx>
        <c:axId val="91554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51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575" spcFirstLastPara="1" rIns="96575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9" y="0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575" spcFirstLastPara="1" rIns="96575" wrap="square" tIns="483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41325" y="752475"/>
            <a:ext cx="6007100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575" spcFirstLastPara="1" rIns="96575" wrap="square" tIns="483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516039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575" spcFirstLastPara="1" rIns="96575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575" spcFirstLastPara="1" rIns="96575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h-TH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anchorCtr="0" anchor="t" bIns="48300" lIns="96575" spcFirstLastPara="1" rIns="9657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41325" y="752475"/>
            <a:ext cx="6007100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anchorCtr="0" anchor="t" bIns="48300" lIns="96575" spcFirstLastPara="1" rIns="9657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441325" y="752475"/>
            <a:ext cx="6007100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441325" y="752475"/>
            <a:ext cx="6007100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575" spcFirstLastPara="1" rIns="9657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575" spcFirstLastPara="1" rIns="9657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441325" y="752475"/>
            <a:ext cx="6007100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575" spcFirstLastPara="1" rIns="9657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575" spcFirstLastPara="1" rIns="9657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441325" y="752475"/>
            <a:ext cx="6007100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575" spcFirstLastPara="1" rIns="9657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575" spcFirstLastPara="1" rIns="9657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441325" y="752475"/>
            <a:ext cx="6007100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575" spcFirstLastPara="1" rIns="9657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 txBox="1"/>
          <p:nvPr>
            <p:ph idx="12" type="sldNum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575" spcFirstLastPara="1" rIns="9657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758943" y="-608938"/>
            <a:ext cx="3626115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107416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685800" y="935302"/>
            <a:ext cx="7772400" cy="1989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623888" y="1424793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623888" y="3824555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29157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29157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3887391" y="822856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package" Target="../embeddings/Microsoft_Excel_Sheet2.xlsx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12327" r="12793" t="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4200" u="none" cap="none" strike="noStrike">
                <a:solidFill>
                  <a:srgbClr val="002060"/>
                </a:solidFill>
                <a:latin typeface="Sarabun"/>
                <a:ea typeface="Sarabun"/>
                <a:cs typeface="Sarabun"/>
                <a:sym typeface="Sarabun"/>
              </a:rPr>
              <a:t>สถานการณ์การเงินการคลัง</a:t>
            </a:r>
            <a:endParaRPr b="1" i="0" sz="4200" u="none" cap="none" strike="noStrike">
              <a:solidFill>
                <a:srgbClr val="00206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4200" u="none" cap="none" strike="noStrike">
                <a:solidFill>
                  <a:srgbClr val="002060"/>
                </a:solidFill>
                <a:latin typeface="Sarabun"/>
                <a:ea typeface="Sarabun"/>
                <a:cs typeface="Sarabun"/>
                <a:sym typeface="Sarabun"/>
              </a:rPr>
              <a:t>หน่วยบริการ จังหวัดเพชรบูรณ์</a:t>
            </a:r>
            <a:endParaRPr b="1" i="0" sz="4200" u="none" cap="none" strike="noStrike">
              <a:solidFill>
                <a:srgbClr val="00206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3"/>
          <p:cNvGraphicFramePr/>
          <p:nvPr/>
        </p:nvGraphicFramePr>
        <p:xfrm>
          <a:off x="690273" y="708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{D74D4569-373D-4E88-B746-18263A2A9F1B}</a:tableStyleId>
              </a:tblPr>
              <a:tblGrid>
                <a:gridCol w="740075"/>
                <a:gridCol w="480575"/>
                <a:gridCol w="441550"/>
                <a:gridCol w="387700"/>
                <a:gridCol w="420025"/>
                <a:gridCol w="495400"/>
                <a:gridCol w="405400"/>
                <a:gridCol w="370025"/>
                <a:gridCol w="420025"/>
                <a:gridCol w="482950"/>
                <a:gridCol w="464775"/>
                <a:gridCol w="574000"/>
                <a:gridCol w="629400"/>
                <a:gridCol w="682925"/>
                <a:gridCol w="768600"/>
              </a:tblGrid>
              <a:tr h="72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หน่วยบริการ 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จำนวนเตียง</a:t>
                      </a:r>
                      <a:endParaRPr/>
                    </a:p>
                  </a:txBody>
                  <a:tcPr marT="3175" marB="0" marR="2850" marL="2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CR </a:t>
                      </a:r>
                      <a:b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(&gt; 1.5) 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QR </a:t>
                      </a:r>
                      <a:b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(&gt; 1) 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Cash R </a:t>
                      </a:r>
                      <a:b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(&gt; 0.8) 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NWC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2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ล้านบาท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NI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arabun"/>
                        <a:buNone/>
                      </a:pPr>
                      <a:r>
                        <a:rPr b="1" i="0" lang="th-TH" sz="12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ล้านบาท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3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Liquid</a:t>
                      </a:r>
                      <a:br>
                        <a:rPr b="1" i="0" lang="th-TH" sz="13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b="1" i="0" lang="th-TH" sz="13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Index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3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Status Index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3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Survive </a:t>
                      </a:r>
                      <a:endParaRPr b="1" i="0" sz="13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3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Index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Risk</a:t>
                      </a:r>
                      <a:b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Scoring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EBITDA</a:t>
                      </a:r>
                      <a:endParaRPr/>
                    </a:p>
                  </a:txBody>
                  <a:tcPr marT="3175" marB="0" marR="2850" marL="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Sarabun"/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เงินบำรุงคงเหลือ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5300" marB="0" marR="4775" marL="47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หนี้สินและภาระผูกพัน</a:t>
                      </a:r>
                      <a:endParaRPr/>
                    </a:p>
                  </a:txBody>
                  <a:tcPr marT="5300" marB="0" marR="4775" marL="47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เงินบำรุงคงเหลือ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(หักหนี้แล้ว)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T="5300" marB="0" marR="4775" marL="47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เพชรบูรณ์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509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2.13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1.97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1.38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330.19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69.83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72.48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404.47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292.59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111.88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วิเชียรบุรี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241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3.80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3.51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2.53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177.12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53.99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59.04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160.20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63.29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96.91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หล่มสัก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205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4.85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4.60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3.17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284.75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27.55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31.12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233.92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73.93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159.99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หนองไผ่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142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6.65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6.09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3.80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114.89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35.67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31.02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77.24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20.33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56.91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ชนแดน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68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2.23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1.96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1.51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42.16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31.83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29.64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51.50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34.18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17.32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บึงสามพัน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60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4.20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3.99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3.49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117.90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26.65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29.96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128.72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36.89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91.83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หล่มเก่า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128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4.30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4.00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3.25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120.46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25.39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29.23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118.60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36.47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82.13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ศรีเทพ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58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4.61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4.37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3.36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90.17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34.26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34.16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84.08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24.99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59.09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วังโป่ง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37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5.41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5.13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4.75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61.95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14.99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14.89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66.19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14.05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52.14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เขาค้อ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38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4.62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4.39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4.09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60.37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25.08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24.67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68.23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16.68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51.55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น้ำหนาว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5.57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5.36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5.04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53.66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14.23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11.35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59.18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11.74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47.44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รวม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1,496 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4.40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4.12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3.31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1,453.62 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359.47 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367.56 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1,452.33 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625.14 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4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827.19 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242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" name="Google Shape;101;p3"/>
          <p:cNvSpPr/>
          <p:nvPr/>
        </p:nvSpPr>
        <p:spPr>
          <a:xfrm>
            <a:off x="603250" y="-87300"/>
            <a:ext cx="8373600" cy="699000"/>
          </a:xfrm>
          <a:prstGeom prst="roundRect">
            <a:avLst>
              <a:gd fmla="val 16667" name="adj"/>
            </a:avLst>
          </a:prstGeom>
          <a:solidFill>
            <a:srgbClr val="FFD579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5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b="1" i="0" lang="th-TH" sz="2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ณ 31 มกราคม 2566</a:t>
            </a:r>
            <a:endParaRPr b="1" i="0" sz="22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3160200" y="5375099"/>
            <a:ext cx="5957400" cy="339900"/>
          </a:xfrm>
          <a:prstGeom prst="roundRect">
            <a:avLst>
              <a:gd fmla="val 0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ที่มา : ดาวน์โหลดจาก website http://hfo65.cfo.in.th  กองเศรษฐกิจสุขภาพและหลักประกันสุขภาพ ณ วันที่ 20 กุมภาพันธ์ 2566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4"/>
          <p:cNvGraphicFramePr/>
          <p:nvPr/>
        </p:nvGraphicFramePr>
        <p:xfrm>
          <a:off x="164668" y="5087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{D74D4569-373D-4E88-B746-18263A2A9F1B}</a:tableStyleId>
              </a:tblPr>
              <a:tblGrid>
                <a:gridCol w="905625"/>
                <a:gridCol w="567525"/>
                <a:gridCol w="1618025"/>
                <a:gridCol w="1340300"/>
                <a:gridCol w="1557650"/>
                <a:gridCol w="1488875"/>
                <a:gridCol w="1336650"/>
              </a:tblGrid>
              <a:tr h="508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ระยะเวลาถัวเฉลี่ย 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การชำระหนี้การค้า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การเรียกเก็บหนี้-UC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การเรียกเก็บหนี้-CSMBS 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การเรียกเก็บหนี้-SSS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การบริหารสินค้าคงคลัง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หน่วยบริการ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Sarabun"/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Cash R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cash &lt;0.8   P&lt;180 วัน</a:t>
                      </a:r>
                      <a:b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cash &gt;0.8   P&lt;90   วัน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&lt;=60 วัน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&lt;=60 วัน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&lt;=120 วัน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&lt;=60 วัน</a:t>
                      </a:r>
                      <a:endParaRPr/>
                    </a:p>
                  </a:txBody>
                  <a:tcPr marT="7850" marB="0" marR="7050" marL="7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รพท.เพชรบูรณ์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1.38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186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228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รพท.วิเชียรบุรี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2.53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รพช.หล่มสัก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3.17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81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121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186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250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รพช.หนองไผ่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3.80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174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302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รพช.ชนแดน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1.51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290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234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127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รพช.บึงสามพัน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3.49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รพร.หล่มเก่า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3.25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143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รพช.ศรีเทพ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3.36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135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132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105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113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รพช.วังโป่ง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4.75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รพช.เขาค้อ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4.09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5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รพช.น้ำหนาว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5.04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167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143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FF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107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700" u="none" cap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ภาพรวมจังหวัด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h-TH" sz="16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3.31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ผ่าน 5 แห่ง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ผ่าน 5 แห่ง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ผ่าน 8 แห่ง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ผ่าน 6 แห่ง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h-TH" sz="1800" u="none" cap="none" strike="noStrik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ผ่าน 7 แห่ง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A3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4"/>
          <p:cNvSpPr/>
          <p:nvPr/>
        </p:nvSpPr>
        <p:spPr>
          <a:xfrm>
            <a:off x="1682440" y="0"/>
            <a:ext cx="5779120" cy="539376"/>
          </a:xfrm>
          <a:prstGeom prst="roundRect">
            <a:avLst>
              <a:gd fmla="val 16667" name="adj"/>
            </a:avLst>
          </a:prstGeom>
          <a:solidFill>
            <a:srgbClr val="FFD579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ประสิทธิภาพการชำระหนี้และเรียกเก็บ (ณ เดือนธันวาคม 2565)</a:t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668340" y="5315963"/>
            <a:ext cx="6209868" cy="31044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ที่มา : ดาวน์โหลดจาก website http://hfo65.cfo.in.th  กองเศรษฐกิจสุขภาพและหลักประกันสุขภาพ ณ วันที่ 20 กุมภาพันธ์ 2566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177814" y="11435"/>
            <a:ext cx="8895134" cy="591342"/>
          </a:xfrm>
          <a:prstGeom prst="roundRect">
            <a:avLst>
              <a:gd fmla="val 16667" name="adj"/>
            </a:avLst>
          </a:prstGeom>
          <a:solidFill>
            <a:srgbClr val="FFD579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ผลการดำเนินงาน Planfin จังหวัดเพชรบูรณ์  ปีงบประมาณ 2566 </a:t>
            </a:r>
            <a:endParaRPr b="1" i="0" sz="22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ข้อมูล ณ วันที่ 31 มกราคม 2566</a:t>
            </a:r>
            <a:endParaRPr b="0" i="0" sz="19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Google Shape;118;p5"/>
          <p:cNvGraphicFramePr/>
          <p:nvPr/>
        </p:nvGraphicFramePr>
        <p:xfrm>
          <a:off x="335666" y="825500"/>
          <a:ext cx="8194876" cy="4064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9" name="Google Shape;119;p5"/>
          <p:cNvSpPr/>
          <p:nvPr/>
        </p:nvSpPr>
        <p:spPr>
          <a:xfrm>
            <a:off x="2668340" y="5315963"/>
            <a:ext cx="6209868" cy="31044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ที่มา : ดาวน์โหลดจาก website http://hfo65.cfo.in.th  กองเศรษฐกิจสุขภาพและหลักประกันสุขภาพ ณ วันที่ 20 กุมภาพันธ์ 2566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296881" y="83127"/>
            <a:ext cx="8668987" cy="439387"/>
          </a:xfrm>
          <a:prstGeom prst="roundRect">
            <a:avLst>
              <a:gd fmla="val 16667" name="adj"/>
            </a:avLst>
          </a:prstGeom>
          <a:solidFill>
            <a:srgbClr val="FFD579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เงิน IP ปีงบประมาณ 2566 ที่รับโอนจาก สปสช เดือน ตุลาคม 2565-มกราคม 2566 </a:t>
            </a:r>
            <a:endParaRPr b="0" i="0" sz="19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2756000" y="5321427"/>
            <a:ext cx="6209868" cy="31044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400" u="none" cap="none" strike="noStrike">
                <a:solidFill>
                  <a:schemeClr val="dk1"/>
                </a:solidFill>
                <a:latin typeface="Angsana New"/>
                <a:ea typeface="Angsana New"/>
                <a:cs typeface="Angsana New"/>
                <a:sym typeface="Angsana New"/>
              </a:rPr>
              <a:t>ที่มา : ดาวน์โหลดจาก https://ucapps1.nhso.go.th/budgetreport/ ณ วันที่  31 มกราคม  2566</a:t>
            </a:r>
            <a:endParaRPr/>
          </a:p>
        </p:txBody>
      </p:sp>
      <p:graphicFrame>
        <p:nvGraphicFramePr>
          <p:cNvPr id="127" name="Google Shape;127;p6"/>
          <p:cNvGraphicFramePr/>
          <p:nvPr/>
        </p:nvGraphicFramePr>
        <p:xfrm>
          <a:off x="296881" y="655782"/>
          <a:ext cx="8550238" cy="4690918"/>
        </p:xfrm>
        <a:graphic>
          <a:graphicData uri="http://schemas.openxmlformats.org/presentationml/2006/ole">
            <mc:AlternateContent>
              <mc:Choice Requires="v">
                <p:oleObj r:id="rId4" imgH="4690918" imgW="8550238" progId="Excel.Sheet.12" spid="_x0000_s1">
                  <p:embed/>
                </p:oleObj>
              </mc:Choice>
              <mc:Fallback>
                <p:oleObj r:id="rId5" imgH="4690918" imgW="8550238" progId="Excel.Sheet.12">
                  <p:embed/>
                  <p:pic>
                    <p:nvPicPr>
                      <p:cNvPr id="127" name="Google Shape;127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96881" y="655782"/>
                        <a:ext cx="8550238" cy="4690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ชุดรูปแบบของ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2020-01-27T08:50:32Z</dcterms:created>
  <dc:creator>Admin</dc:creator>
</cp:coreProperties>
</file>