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64" r:id="rId3"/>
    <p:sldId id="265" r:id="rId4"/>
    <p:sldId id="266" r:id="rId5"/>
    <p:sldId id="267" r:id="rId6"/>
    <p:sldId id="272" r:id="rId7"/>
    <p:sldId id="269" r:id="rId8"/>
    <p:sldId id="270" r:id="rId9"/>
    <p:sldId id="27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5921"/>
    <a:srgbClr val="601A47"/>
    <a:srgbClr val="000000"/>
    <a:srgbClr val="C67524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68" y="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3154C-65C8-419F-8D88-675F94736CE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7B20F8-276B-4334-BD0D-DCD414B26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445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1686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86168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64653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54998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83805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48323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33" y="0"/>
            <a:ext cx="12192000" cy="342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1" name="Google Shape;11;p2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18933" y="860733"/>
            <a:ext cx="9154400" cy="256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1816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/>
          <p:nvPr/>
        </p:nvSpPr>
        <p:spPr>
          <a:xfrm>
            <a:off x="-33" y="0"/>
            <a:ext cx="12192000" cy="175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60" name="Google Shape;60;p11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1"/>
          <p:cNvSpPr txBox="1">
            <a:spLocks noGrp="1"/>
          </p:cNvSpPr>
          <p:nvPr>
            <p:ph type="sldNum" idx="12"/>
          </p:nvPr>
        </p:nvSpPr>
        <p:spPr>
          <a:xfrm>
            <a:off x="10355233" y="864967"/>
            <a:ext cx="731600" cy="8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26993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/>
          <p:nvPr/>
        </p:nvSpPr>
        <p:spPr>
          <a:xfrm rot="10800000" flipH="1">
            <a:off x="-33" y="1719800"/>
            <a:ext cx="12192000" cy="514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64" name="Google Shape;64;p12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2"/>
          <p:cNvSpPr txBox="1">
            <a:spLocks noGrp="1"/>
          </p:cNvSpPr>
          <p:nvPr>
            <p:ph type="sldNum" idx="12"/>
          </p:nvPr>
        </p:nvSpPr>
        <p:spPr>
          <a:xfrm>
            <a:off x="10355233" y="864967"/>
            <a:ext cx="731600" cy="8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buNone/>
              <a:defRPr>
                <a:solidFill>
                  <a:schemeClr val="accent1"/>
                </a:solidFill>
              </a:defRPr>
            </a:lvl1pPr>
            <a:lvl2pPr lvl="1" rtl="0">
              <a:buNone/>
              <a:defRPr>
                <a:solidFill>
                  <a:schemeClr val="accent1"/>
                </a:solidFill>
              </a:defRPr>
            </a:lvl2pPr>
            <a:lvl3pPr lvl="2" rtl="0">
              <a:buNone/>
              <a:defRPr>
                <a:solidFill>
                  <a:schemeClr val="accent1"/>
                </a:solidFill>
              </a:defRPr>
            </a:lvl3pPr>
            <a:lvl4pPr lvl="3" rtl="0">
              <a:buNone/>
              <a:defRPr>
                <a:solidFill>
                  <a:schemeClr val="accent1"/>
                </a:solidFill>
              </a:defRPr>
            </a:lvl4pPr>
            <a:lvl5pPr lvl="4" rtl="0">
              <a:buNone/>
              <a:defRPr>
                <a:solidFill>
                  <a:schemeClr val="accent1"/>
                </a:solidFill>
              </a:defRPr>
            </a:lvl5pPr>
            <a:lvl6pPr lvl="5" rtl="0">
              <a:buNone/>
              <a:defRPr>
                <a:solidFill>
                  <a:schemeClr val="accent1"/>
                </a:solidFill>
              </a:defRPr>
            </a:lvl6pPr>
            <a:lvl7pPr lvl="6" rtl="0">
              <a:buNone/>
              <a:defRPr>
                <a:solidFill>
                  <a:schemeClr val="accent1"/>
                </a:solidFill>
              </a:defRPr>
            </a:lvl7pPr>
            <a:lvl8pPr lvl="7" rtl="0">
              <a:buNone/>
              <a:defRPr>
                <a:solidFill>
                  <a:schemeClr val="accent1"/>
                </a:solidFill>
              </a:defRPr>
            </a:lvl8pPr>
            <a:lvl9pPr lvl="8" rtl="0">
              <a:buNone/>
              <a:defRPr>
                <a:solidFill>
                  <a:schemeClr val="accen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75050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-33" y="0"/>
            <a:ext cx="12192000" cy="342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5" name="Google Shape;15;p3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1539200" y="3635133"/>
            <a:ext cx="9113600" cy="15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539200" y="4294733"/>
            <a:ext cx="91136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5516C"/>
              </a:buClr>
              <a:buSzPts val="1800"/>
              <a:buNone/>
              <a:defRPr sz="2400">
                <a:solidFill>
                  <a:srgbClr val="25516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5516C"/>
              </a:buClr>
              <a:buSzPts val="1800"/>
              <a:buNone/>
              <a:defRPr sz="2400">
                <a:solidFill>
                  <a:srgbClr val="25516C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5516C"/>
              </a:buClr>
              <a:buSzPts val="1800"/>
              <a:buNone/>
              <a:defRPr sz="2400">
                <a:solidFill>
                  <a:srgbClr val="25516C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5516C"/>
              </a:buClr>
              <a:buSzPts val="1800"/>
              <a:buNone/>
              <a:defRPr sz="2400">
                <a:solidFill>
                  <a:srgbClr val="25516C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5516C"/>
              </a:buClr>
              <a:buSzPts val="1800"/>
              <a:buNone/>
              <a:defRPr sz="2400">
                <a:solidFill>
                  <a:srgbClr val="25516C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5516C"/>
              </a:buClr>
              <a:buSzPts val="1800"/>
              <a:buNone/>
              <a:defRPr sz="2400">
                <a:solidFill>
                  <a:srgbClr val="25516C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5516C"/>
              </a:buClr>
              <a:buSzPts val="1800"/>
              <a:buNone/>
              <a:defRPr sz="2400">
                <a:solidFill>
                  <a:srgbClr val="25516C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5516C"/>
              </a:buClr>
              <a:buSzPts val="1800"/>
              <a:buNone/>
              <a:defRPr sz="2400">
                <a:solidFill>
                  <a:srgbClr val="25516C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5516C"/>
              </a:buClr>
              <a:buSzPts val="1800"/>
              <a:buNone/>
              <a:defRPr sz="2400">
                <a:solidFill>
                  <a:srgbClr val="25516C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1333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-33" y="1760167"/>
            <a:ext cx="12192000" cy="509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20" name="Google Shape;20;p4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2136633" y="1760167"/>
            <a:ext cx="7918800" cy="42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507987" algn="ctr" rtl="0"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2400"/>
              <a:buChar char="»"/>
              <a:defRPr i="1">
                <a:solidFill>
                  <a:srgbClr val="FFFFFF"/>
                </a:solidFill>
              </a:defRPr>
            </a:lvl1pPr>
            <a:lvl2pPr marL="1219170" lvl="1" indent="-50798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»"/>
              <a:defRPr i="1">
                <a:solidFill>
                  <a:srgbClr val="FFFFFF"/>
                </a:solidFill>
              </a:defRPr>
            </a:lvl2pPr>
            <a:lvl3pPr marL="1828754" lvl="2" indent="-50798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»"/>
              <a:defRPr i="1">
                <a:solidFill>
                  <a:srgbClr val="FFFFFF"/>
                </a:solidFill>
              </a:defRPr>
            </a:lvl3pPr>
            <a:lvl4pPr marL="2438339" lvl="3" indent="-50798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i="1">
                <a:solidFill>
                  <a:srgbClr val="FFFFFF"/>
                </a:solidFill>
              </a:defRPr>
            </a:lvl4pPr>
            <a:lvl5pPr marL="3047924" lvl="4" indent="-50798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  <a:defRPr i="1">
                <a:solidFill>
                  <a:srgbClr val="FFFFFF"/>
                </a:solidFill>
              </a:defRPr>
            </a:lvl5pPr>
            <a:lvl6pPr marL="3657509" lvl="5" indent="-50798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  <a:defRPr i="1">
                <a:solidFill>
                  <a:srgbClr val="FFFFFF"/>
                </a:solidFill>
              </a:defRPr>
            </a:lvl6pPr>
            <a:lvl7pPr marL="4267093" lvl="6" indent="-50798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i="1">
                <a:solidFill>
                  <a:srgbClr val="FFFFFF"/>
                </a:solidFill>
              </a:defRPr>
            </a:lvl7pPr>
            <a:lvl8pPr marL="4876678" lvl="7" indent="-50798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  <a:defRPr i="1">
                <a:solidFill>
                  <a:srgbClr val="FFFFFF"/>
                </a:solidFill>
              </a:defRPr>
            </a:lvl8pPr>
            <a:lvl9pPr marL="5486263" lvl="8" indent="-50798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  <a:defRPr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/>
          <p:nvPr/>
        </p:nvSpPr>
        <p:spPr>
          <a:xfrm>
            <a:off x="4791200" y="625299"/>
            <a:ext cx="26096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endParaRPr sz="1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0600" y="0"/>
            <a:ext cx="10480800" cy="85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14478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>
            <a:off x="-33" y="0"/>
            <a:ext cx="12192000" cy="175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26" name="Google Shape;26;p5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1346933" y="864967"/>
            <a:ext cx="9508400" cy="8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1346933" y="1913267"/>
            <a:ext cx="9508400" cy="37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07987">
              <a:spcBef>
                <a:spcPts val="800"/>
              </a:spcBef>
              <a:spcAft>
                <a:spcPts val="0"/>
              </a:spcAft>
              <a:buSzPts val="2400"/>
              <a:buChar char="»"/>
              <a:defRPr/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SzPts val="2400"/>
              <a:buChar char="»"/>
              <a:defRPr/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SzPts val="2400"/>
              <a:buChar char="»"/>
              <a:defRPr/>
            </a:lvl3pPr>
            <a:lvl4pPr marL="2438339" lvl="3" indent="-507987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10355233" y="864967"/>
            <a:ext cx="731600" cy="8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45958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/>
          <p:nvPr/>
        </p:nvSpPr>
        <p:spPr>
          <a:xfrm>
            <a:off x="-33" y="0"/>
            <a:ext cx="12192000" cy="175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32" name="Google Shape;32;p6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1346933" y="864967"/>
            <a:ext cx="9508400" cy="8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1346933" y="1924000"/>
            <a:ext cx="4615200" cy="36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»"/>
              <a:defRPr sz="2667"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SzPts val="2000"/>
              <a:buChar char="»"/>
              <a:defRPr sz="2667"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SzPts val="2000"/>
              <a:buChar char="»"/>
              <a:defRPr sz="2667"/>
            </a:lvl3pPr>
            <a:lvl4pPr marL="2438339" lvl="3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4pPr>
            <a:lvl5pPr marL="3047924" lvl="4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5pPr>
            <a:lvl6pPr marL="3657509" lvl="5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6pPr>
            <a:lvl7pPr marL="4267093" lvl="6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7pPr>
            <a:lvl8pPr marL="4876678" lvl="7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8pPr>
            <a:lvl9pPr marL="5486263" lvl="8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6240167" y="1924000"/>
            <a:ext cx="4615200" cy="36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»"/>
              <a:defRPr sz="2667"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SzPts val="2000"/>
              <a:buChar char="»"/>
              <a:defRPr sz="2667"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SzPts val="2000"/>
              <a:buChar char="»"/>
              <a:defRPr sz="2667"/>
            </a:lvl3pPr>
            <a:lvl4pPr marL="2438339" lvl="3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4pPr>
            <a:lvl5pPr marL="3047924" lvl="4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5pPr>
            <a:lvl6pPr marL="3657509" lvl="5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6pPr>
            <a:lvl7pPr marL="4267093" lvl="6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7pPr>
            <a:lvl8pPr marL="4876678" lvl="7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8pPr>
            <a:lvl9pPr marL="5486263" lvl="8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10355233" y="864967"/>
            <a:ext cx="731600" cy="8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99726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>
            <a:off x="-33" y="0"/>
            <a:ext cx="12192000" cy="175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39" name="Google Shape;39;p7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346933" y="864967"/>
            <a:ext cx="9508400" cy="8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1346933" y="1944561"/>
            <a:ext cx="3064800" cy="38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»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»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»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2"/>
          </p:nvPr>
        </p:nvSpPr>
        <p:spPr>
          <a:xfrm>
            <a:off x="4568733" y="1944561"/>
            <a:ext cx="3064800" cy="38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»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»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»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3"/>
          </p:nvPr>
        </p:nvSpPr>
        <p:spPr>
          <a:xfrm>
            <a:off x="7790533" y="1944561"/>
            <a:ext cx="3064800" cy="38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»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»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»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10355233" y="864967"/>
            <a:ext cx="731600" cy="8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53236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/>
          <p:nvPr/>
        </p:nvSpPr>
        <p:spPr>
          <a:xfrm>
            <a:off x="-33" y="0"/>
            <a:ext cx="12192000" cy="175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47" name="Google Shape;47;p8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1346933" y="864967"/>
            <a:ext cx="9508400" cy="8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10355233" y="864967"/>
            <a:ext cx="731600" cy="8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49737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Image background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9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9"/>
          <p:cNvSpPr txBox="1">
            <a:spLocks noGrp="1"/>
          </p:cNvSpPr>
          <p:nvPr>
            <p:ph type="sldNum" idx="12"/>
          </p:nvPr>
        </p:nvSpPr>
        <p:spPr>
          <a:xfrm>
            <a:off x="850600" y="0"/>
            <a:ext cx="10480800" cy="85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9789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/>
          <p:nvPr/>
        </p:nvSpPr>
        <p:spPr>
          <a:xfrm>
            <a:off x="-33" y="5100252"/>
            <a:ext cx="12192000" cy="175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55" name="Google Shape;55;p10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1043000" y="5100267"/>
            <a:ext cx="10145600" cy="8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67">
                <a:solidFill>
                  <a:srgbClr val="FFFFFF"/>
                </a:solidFill>
              </a:defRPr>
            </a:lvl1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sldNum" idx="12"/>
          </p:nvPr>
        </p:nvSpPr>
        <p:spPr>
          <a:xfrm>
            <a:off x="10456833" y="864967"/>
            <a:ext cx="731600" cy="55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1844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346933" y="864967"/>
            <a:ext cx="9508400" cy="8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346933" y="1913267"/>
            <a:ext cx="9508400" cy="37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/>
              <a:buChar char="»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/>
              <a:buChar char="»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/>
              <a:buChar char="»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●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○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■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●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○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■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0355233" y="864967"/>
            <a:ext cx="731600" cy="8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buNone/>
              <a:def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8784533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5.9&#3610;&#3607;&#3588;&#3633;&#3604;&#3618;&#3656;&#3629;&#3623;&#3634;&#3619;&#3632;&#3611;&#3619;&#3632;&#3594;&#3640;&#3617;&#3592;&#3633;&#3604;&#3626;&#3619;&#3619;&#3649;&#3614;&#3607;&#3618;&#3660;%20&#3611;&#3637;%202%20%2029%20&#3617;&#3637;&#3588;%2066.doc" TargetMode="External"/><Relationship Id="rId3" Type="http://schemas.openxmlformats.org/officeDocument/2006/relationships/hyperlink" Target="5.1%20&#3626;&#3619;&#3640;&#3611;&#3585;&#3634;&#3619;&#3629;&#3609;&#3640;&#3617;&#3633;&#3605;&#3636;&#3586;&#3629;&#3592;&#3657;&#3634;&#3591;%20&#3648;&#3604;&#3639;&#3629;&#3609;%20%20&#3617;&#3637;&#3609;&#3634;&#3588;&#3617;%202566%20(&#3607;&#3619;&#3633;&#3614;&#3618;&#3660;).xls" TargetMode="External"/><Relationship Id="rId7" Type="http://schemas.openxmlformats.org/officeDocument/2006/relationships/hyperlink" Target="5.10&#3650;&#3588;&#3623;&#3605;&#3634;&#3592;&#3633;&#3604;&#3626;&#3619;&#3619;&#3610;&#3640;&#3588;&#3621;&#3634;&#3585;&#3619;&#3626;&#3627;&#3623;&#3636;&#3594;&#3634;&#3594;&#3637;&#3614;&#3607;&#3637;&#3656;&#3626;&#3635;&#3648;&#3619;&#3655;&#3592;&#3585;&#3634;&#3619;.docx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hyperlink" Target="5.9&#3592;&#3633;&#3604;&#3626;&#3619;&#3619;&#3649;&#3614;&#3607;&#3618;&#3660;&#3611;&#3637;%202%20&#3611;&#3637;%2066.xlsx" TargetMode="External"/><Relationship Id="rId5" Type="http://schemas.openxmlformats.org/officeDocument/2006/relationships/hyperlink" Target="5.2-5.8&#3623;&#3634;&#3619;&#3632;&#3611;&#3619;&#3632;&#3594;&#3640;&#3617;%20&#3588;&#3610;&#3626;&#3592;.%20&#3588;&#3619;&#3633;&#3657;&#3591;&#3607;&#3637;&#3656;%203.66%20&#3623;&#3607;.29%20&#3617;&#3637;.&#3588;.66(&#3607;&#3619;&#3633;&#3614;&#3618;&#3660;).xls" TargetMode="External"/><Relationship Id="rId4" Type="http://schemas.openxmlformats.org/officeDocument/2006/relationships/image" Target="../media/image3.png"/><Relationship Id="rId9" Type="http://schemas.openxmlformats.org/officeDocument/2006/relationships/hyperlink" Target="5.10&#3610;&#3607;&#3588;&#3633;&#3604;&#3618;&#3656;&#3629;&#3623;&#3634;&#3619;&#3632;&#3611;&#3619;&#3632;&#3594;&#3640;&#3617;&#3592;&#3633;&#3604;&#3626;&#3619;&#3619;&#3623;&#3636;&#3594;&#3634;&#3594;&#3637;&#3614;%20%2066%20%2029%20&#3617;&#3637;&#3588;%2066.doc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">
            <a:extLst>
              <a:ext uri="{FF2B5EF4-FFF2-40B4-BE49-F238E27FC236}">
                <a16:creationId xmlns:a16="http://schemas.microsoft.com/office/drawing/2014/main" id="{126A9ECC-7478-49D5-B241-A033C2200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0147" y="5104410"/>
            <a:ext cx="9031705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kern="0" dirty="0"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สำนักงานสาธารณสุขจังหวัดเพชรบูรณ์ </a:t>
            </a:r>
            <a:r>
              <a:rPr lang="en-US" kern="0" dirty="0" err="1"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Phetchabun</a:t>
            </a:r>
            <a:r>
              <a:rPr lang="en-US" kern="0" dirty="0"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Provincial Public Health Office</a:t>
            </a:r>
            <a:endParaRPr lang="th-TH" kern="0" dirty="0">
              <a:solidFill>
                <a:srgbClr val="FFFFFF"/>
              </a:solidFill>
              <a:effectLst>
                <a:glow rad="1397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2400" kern="0" dirty="0"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72 ถนน นิกรบำรุง ตำบลในเมือง อำเภอเมืองเพชรบูรณ์ เพชรบูรณ์ </a:t>
            </a:r>
            <a:r>
              <a:rPr lang="en-US" sz="2400" kern="0" dirty="0"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67000</a:t>
            </a:r>
            <a:endParaRPr lang="th-TH" sz="2400" kern="0" dirty="0">
              <a:solidFill>
                <a:srgbClr val="FFFFFF"/>
              </a:solidFill>
              <a:effectLst>
                <a:glow rad="1397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Google Shape;335;p39">
            <a:extLst>
              <a:ext uri="{FF2B5EF4-FFF2-40B4-BE49-F238E27FC236}">
                <a16:creationId xmlns:a16="http://schemas.microsoft.com/office/drawing/2014/main" id="{3C4C133B-D6E4-458F-B9F3-A816B9432561}"/>
              </a:ext>
            </a:extLst>
          </p:cNvPr>
          <p:cNvSpPr/>
          <p:nvPr/>
        </p:nvSpPr>
        <p:spPr>
          <a:xfrm>
            <a:off x="2620371" y="5650180"/>
            <a:ext cx="286602" cy="253082"/>
          </a:xfrm>
          <a:custGeom>
            <a:avLst/>
            <a:gdLst/>
            <a:ahLst/>
            <a:cxnLst/>
            <a:rect l="l" t="t" r="r" b="b"/>
            <a:pathLst>
              <a:path w="12018" h="15924" extrusionOk="0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F5B7653-F529-41E6-AFE5-7C478AC1FC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333" y="206438"/>
            <a:ext cx="1930770" cy="193496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AC9E324-85B7-49DF-B65B-77081CEBB711}"/>
              </a:ext>
            </a:extLst>
          </p:cNvPr>
          <p:cNvSpPr/>
          <p:nvPr/>
        </p:nvSpPr>
        <p:spPr>
          <a:xfrm>
            <a:off x="1641628" y="2141405"/>
            <a:ext cx="84101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EucrosiaUPC" panose="02020603050405020304" pitchFamily="18" charset="-34"/>
                <a:ea typeface="Tahoma" pitchFamily="34" charset="0"/>
                <a:cs typeface="EucrosiaUPC" panose="02020603050405020304" pitchFamily="18" charset="-34"/>
              </a:rPr>
              <a:t>การประชุมคณะกรรมการบริหารเครือข่ายบริการสุขภาพ</a:t>
            </a:r>
          </a:p>
          <a:p>
            <a:pPr algn="ctr"/>
            <a:r>
              <a:rPr lang="th-TH" sz="4000" b="1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EucrosiaUPC" panose="02020603050405020304" pitchFamily="18" charset="-34"/>
                <a:ea typeface="Tahoma" pitchFamily="34" charset="0"/>
                <a:cs typeface="EucrosiaUPC" panose="02020603050405020304" pitchFamily="18" charset="-34"/>
              </a:rPr>
              <a:t>จังหวัดเพชรบูรณ์ ครั้งที่ </a:t>
            </a:r>
            <a:r>
              <a:rPr lang="en-US" sz="4000" b="1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EucrosiaUPC" panose="02020603050405020304" pitchFamily="18" charset="-34"/>
                <a:ea typeface="Tahoma" pitchFamily="34" charset="0"/>
                <a:cs typeface="EucrosiaUPC" panose="02020603050405020304" pitchFamily="18" charset="-34"/>
              </a:rPr>
              <a:t>3/2566</a:t>
            </a:r>
            <a:endParaRPr lang="th-TH" sz="4000" b="1" dirty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EucrosiaUPC" panose="02020603050405020304" pitchFamily="18" charset="-34"/>
              <a:ea typeface="Tahoma" pitchFamily="34" charset="0"/>
              <a:cs typeface="EucrosiaUPC" panose="02020603050405020304" pitchFamily="18" charset="-3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5942A1F-BF57-4D0E-97C4-C08B6F3C2402}"/>
              </a:ext>
            </a:extLst>
          </p:cNvPr>
          <p:cNvSpPr/>
          <p:nvPr/>
        </p:nvSpPr>
        <p:spPr>
          <a:xfrm>
            <a:off x="3081127" y="3653220"/>
            <a:ext cx="558873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EucrosiaUPC" panose="02020603050405020304" pitchFamily="18" charset="-34"/>
                <a:ea typeface="Tahoma" pitchFamily="34" charset="0"/>
                <a:cs typeface="EucrosiaUPC" panose="02020603050405020304" pitchFamily="18" charset="-34"/>
              </a:rPr>
              <a:t>วันพฤหัสบดีที่ 29 มีนาคม 2566</a:t>
            </a:r>
          </a:p>
          <a:p>
            <a:pPr algn="ctr"/>
            <a:r>
              <a:rPr lang="th-TH" sz="4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EucrosiaUPC" panose="02020603050405020304" pitchFamily="18" charset="-34"/>
                <a:ea typeface="Tahoma" pitchFamily="34" charset="0"/>
                <a:cs typeface="EucrosiaUPC" panose="02020603050405020304" pitchFamily="18" charset="-34"/>
              </a:rPr>
              <a:t>ณ ห้องประชุมพ่อขุนผาเมือง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25E890C-3124-4BB6-8B02-65DA4E9AAF5E}"/>
              </a:ext>
            </a:extLst>
          </p:cNvPr>
          <p:cNvSpPr/>
          <p:nvPr/>
        </p:nvSpPr>
        <p:spPr>
          <a:xfrm>
            <a:off x="0" y="146912"/>
            <a:ext cx="12191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sz="4000" b="1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EucrosiaUPC" panose="02020603050405020304" pitchFamily="18" charset="-34"/>
                <a:ea typeface="Tahoma" pitchFamily="34" charset="0"/>
                <a:cs typeface="EucrosiaUPC" panose="02020603050405020304" pitchFamily="18" charset="-34"/>
              </a:rPr>
              <a:t>การประชุมคณะกรรมการบริหารเครือข่ายบริการสุขภาพ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76879F-B8FA-4A2A-A4B4-EDE03ED438B6}"/>
              </a:ext>
            </a:extLst>
          </p:cNvPr>
          <p:cNvSpPr/>
          <p:nvPr/>
        </p:nvSpPr>
        <p:spPr>
          <a:xfrm>
            <a:off x="859809" y="954404"/>
            <a:ext cx="104678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sz="40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EucrosiaUPC" panose="02020603050405020304" pitchFamily="18" charset="-34"/>
                <a:ea typeface="Tahoma" pitchFamily="34" charset="0"/>
                <a:cs typeface="EucrosiaUPC" panose="02020603050405020304" pitchFamily="18" charset="-34"/>
              </a:rPr>
              <a:t>ระเบียบวาระก่อนการประชุม</a:t>
            </a:r>
          </a:p>
        </p:txBody>
      </p:sp>
      <p:grpSp>
        <p:nvGrpSpPr>
          <p:cNvPr id="17" name="Google Shape;988;p40">
            <a:extLst>
              <a:ext uri="{FF2B5EF4-FFF2-40B4-BE49-F238E27FC236}">
                <a16:creationId xmlns:a16="http://schemas.microsoft.com/office/drawing/2014/main" id="{8B5A335F-7592-4F96-A03B-C7D88FF6EDC5}"/>
              </a:ext>
            </a:extLst>
          </p:cNvPr>
          <p:cNvGrpSpPr/>
          <p:nvPr/>
        </p:nvGrpSpPr>
        <p:grpSpPr>
          <a:xfrm>
            <a:off x="1292329" y="2060812"/>
            <a:ext cx="9520841" cy="3594530"/>
            <a:chOff x="1442627" y="5710929"/>
            <a:chExt cx="594318" cy="590600"/>
          </a:xfrm>
        </p:grpSpPr>
        <p:sp>
          <p:nvSpPr>
            <p:cNvPr id="18" name="Google Shape;989;p40">
              <a:extLst>
                <a:ext uri="{FF2B5EF4-FFF2-40B4-BE49-F238E27FC236}">
                  <a16:creationId xmlns:a16="http://schemas.microsoft.com/office/drawing/2014/main" id="{7DB7BD1C-C94F-4EF4-9070-6D66CD868DAE}"/>
                </a:ext>
              </a:extLst>
            </p:cNvPr>
            <p:cNvSpPr/>
            <p:nvPr/>
          </p:nvSpPr>
          <p:spPr>
            <a:xfrm>
              <a:off x="1442627" y="5710929"/>
              <a:ext cx="594318" cy="405222"/>
            </a:xfrm>
            <a:custGeom>
              <a:avLst/>
              <a:gdLst/>
              <a:ahLst/>
              <a:cxnLst/>
              <a:rect l="l" t="t" r="r" b="b"/>
              <a:pathLst>
                <a:path w="734" h="500" extrusionOk="0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990;p40">
              <a:extLst>
                <a:ext uri="{FF2B5EF4-FFF2-40B4-BE49-F238E27FC236}">
                  <a16:creationId xmlns:a16="http://schemas.microsoft.com/office/drawing/2014/main" id="{92D1C338-FEDC-4982-93BC-57FE045E2229}"/>
                </a:ext>
              </a:extLst>
            </p:cNvPr>
            <p:cNvSpPr/>
            <p:nvPr/>
          </p:nvSpPr>
          <p:spPr>
            <a:xfrm>
              <a:off x="1442627" y="6116151"/>
              <a:ext cx="349820" cy="97191"/>
            </a:xfrm>
            <a:custGeom>
              <a:avLst/>
              <a:gdLst/>
              <a:ahLst/>
              <a:cxnLst/>
              <a:rect l="l" t="t" r="r" b="b"/>
              <a:pathLst>
                <a:path w="1126" h="313" extrusionOk="0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991;p40">
              <a:extLst>
                <a:ext uri="{FF2B5EF4-FFF2-40B4-BE49-F238E27FC236}">
                  <a16:creationId xmlns:a16="http://schemas.microsoft.com/office/drawing/2014/main" id="{B68E2136-D576-42AB-8E0E-E7EEC2DA3B81}"/>
                </a:ext>
              </a:extLst>
            </p:cNvPr>
            <p:cNvSpPr/>
            <p:nvPr/>
          </p:nvSpPr>
          <p:spPr>
            <a:xfrm>
              <a:off x="1573731" y="6152482"/>
              <a:ext cx="218715" cy="60861"/>
            </a:xfrm>
            <a:custGeom>
              <a:avLst/>
              <a:gdLst/>
              <a:ahLst/>
              <a:cxnLst/>
              <a:rect l="l" t="t" r="r" b="b"/>
              <a:pathLst>
                <a:path w="704" h="196" extrusionOk="0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992;p40">
              <a:extLst>
                <a:ext uri="{FF2B5EF4-FFF2-40B4-BE49-F238E27FC236}">
                  <a16:creationId xmlns:a16="http://schemas.microsoft.com/office/drawing/2014/main" id="{A2E4606A-219D-4EFF-B4A3-8248A71BB45E}"/>
                </a:ext>
              </a:extLst>
            </p:cNvPr>
            <p:cNvSpPr/>
            <p:nvPr/>
          </p:nvSpPr>
          <p:spPr>
            <a:xfrm>
              <a:off x="1573731" y="6213343"/>
              <a:ext cx="109358" cy="88186"/>
            </a:xfrm>
            <a:custGeom>
              <a:avLst/>
              <a:gdLst/>
              <a:ahLst/>
              <a:cxnLst/>
              <a:rect l="l" t="t" r="r" b="b"/>
              <a:pathLst>
                <a:path w="352" h="284" extrusionOk="0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  <a:close/>
                </a:path>
              </a:pathLst>
            </a:custGeom>
            <a:solidFill>
              <a:srgbClr val="BD2A3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993;p40">
              <a:extLst>
                <a:ext uri="{FF2B5EF4-FFF2-40B4-BE49-F238E27FC236}">
                  <a16:creationId xmlns:a16="http://schemas.microsoft.com/office/drawing/2014/main" id="{E3E71C91-6F32-47F5-AC05-2EF4B3AD6114}"/>
                </a:ext>
              </a:extLst>
            </p:cNvPr>
            <p:cNvSpPr/>
            <p:nvPr/>
          </p:nvSpPr>
          <p:spPr>
            <a:xfrm>
              <a:off x="1573731" y="6213343"/>
              <a:ext cx="109358" cy="88186"/>
            </a:xfrm>
            <a:custGeom>
              <a:avLst/>
              <a:gdLst/>
              <a:ahLst/>
              <a:cxnLst/>
              <a:rect l="l" t="t" r="r" b="b"/>
              <a:pathLst>
                <a:path w="352" h="284" extrusionOk="0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" name="Google Shape;404;p39">
            <a:extLst>
              <a:ext uri="{FF2B5EF4-FFF2-40B4-BE49-F238E27FC236}">
                <a16:creationId xmlns:a16="http://schemas.microsoft.com/office/drawing/2014/main" id="{D4CE7F81-2F90-4628-AD6E-528129AC1F68}"/>
              </a:ext>
            </a:extLst>
          </p:cNvPr>
          <p:cNvGrpSpPr/>
          <p:nvPr/>
        </p:nvGrpSpPr>
        <p:grpSpPr>
          <a:xfrm>
            <a:off x="1378830" y="2138572"/>
            <a:ext cx="486024" cy="443909"/>
            <a:chOff x="1922075" y="1629000"/>
            <a:chExt cx="437200" cy="437200"/>
          </a:xfrm>
          <a:solidFill>
            <a:srgbClr val="000000"/>
          </a:solidFill>
        </p:grpSpPr>
        <p:sp>
          <p:nvSpPr>
            <p:cNvPr id="24" name="Google Shape;405;p39">
              <a:extLst>
                <a:ext uri="{FF2B5EF4-FFF2-40B4-BE49-F238E27FC236}">
                  <a16:creationId xmlns:a16="http://schemas.microsoft.com/office/drawing/2014/main" id="{9C321280-E0AD-4A14-88EF-3155220F7BC1}"/>
                </a:ext>
              </a:extLst>
            </p:cNvPr>
            <p:cNvSpPr/>
            <p:nvPr/>
          </p:nvSpPr>
          <p:spPr>
            <a:xfrm>
              <a:off x="2208425" y="1629000"/>
              <a:ext cx="150850" cy="150850"/>
            </a:xfrm>
            <a:custGeom>
              <a:avLst/>
              <a:gdLst/>
              <a:ahLst/>
              <a:cxnLst/>
              <a:rect l="l" t="t" r="r" b="b"/>
              <a:pathLst>
                <a:path w="6034" h="6034" extrusionOk="0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06;p39">
              <a:extLst>
                <a:ext uri="{FF2B5EF4-FFF2-40B4-BE49-F238E27FC236}">
                  <a16:creationId xmlns:a16="http://schemas.microsoft.com/office/drawing/2014/main" id="{32E2F9B2-36EA-4565-A7DB-5FA4B9533DAE}"/>
                </a:ext>
              </a:extLst>
            </p:cNvPr>
            <p:cNvSpPr/>
            <p:nvPr/>
          </p:nvSpPr>
          <p:spPr>
            <a:xfrm>
              <a:off x="1922075" y="1686400"/>
              <a:ext cx="379800" cy="379800"/>
            </a:xfrm>
            <a:custGeom>
              <a:avLst/>
              <a:gdLst/>
              <a:ahLst/>
              <a:cxnLst/>
              <a:rect l="l" t="t" r="r" b="b"/>
              <a:pathLst>
                <a:path w="15192" h="15192" extrusionOk="0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25E890C-3124-4BB6-8B02-65DA4E9AAF5E}"/>
              </a:ext>
            </a:extLst>
          </p:cNvPr>
          <p:cNvSpPr/>
          <p:nvPr/>
        </p:nvSpPr>
        <p:spPr>
          <a:xfrm>
            <a:off x="0" y="146912"/>
            <a:ext cx="12191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sz="4000" b="1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EucrosiaUPC" panose="02020603050405020304" pitchFamily="18" charset="-34"/>
                <a:ea typeface="Tahoma" pitchFamily="34" charset="0"/>
                <a:cs typeface="EucrosiaUPC" panose="02020603050405020304" pitchFamily="18" charset="-34"/>
              </a:rPr>
              <a:t>การประชุมคณะกรรมการบริหารเครือข่ายบริการสุขภาพ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76879F-B8FA-4A2A-A4B4-EDE03ED438B6}"/>
              </a:ext>
            </a:extLst>
          </p:cNvPr>
          <p:cNvSpPr/>
          <p:nvPr/>
        </p:nvSpPr>
        <p:spPr>
          <a:xfrm>
            <a:off x="859809" y="954404"/>
            <a:ext cx="104678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sz="40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EucrosiaUPC" panose="02020603050405020304" pitchFamily="18" charset="-34"/>
                <a:ea typeface="Tahoma" pitchFamily="34" charset="0"/>
                <a:cs typeface="EucrosiaUPC" panose="02020603050405020304" pitchFamily="18" charset="-34"/>
              </a:rPr>
              <a:t>ระเบียบวาระที่ </a:t>
            </a:r>
            <a:r>
              <a:rPr lang="en-US" sz="40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EucrosiaUPC" panose="02020603050405020304" pitchFamily="18" charset="-34"/>
                <a:ea typeface="Tahoma" pitchFamily="34" charset="0"/>
                <a:cs typeface="EucrosiaUPC" panose="02020603050405020304" pitchFamily="18" charset="-34"/>
              </a:rPr>
              <a:t>1 </a:t>
            </a:r>
            <a:r>
              <a:rPr lang="th-TH" sz="40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EucrosiaUPC" panose="02020603050405020304" pitchFamily="18" charset="-34"/>
                <a:ea typeface="Tahoma" pitchFamily="34" charset="0"/>
                <a:cs typeface="EucrosiaUPC" panose="02020603050405020304" pitchFamily="18" charset="-34"/>
              </a:rPr>
              <a:t>เรื่องที่ประธานแจ้งที่ประชุมทราบ</a:t>
            </a:r>
          </a:p>
        </p:txBody>
      </p:sp>
      <p:grpSp>
        <p:nvGrpSpPr>
          <p:cNvPr id="4" name="Google Shape;988;p40">
            <a:extLst>
              <a:ext uri="{FF2B5EF4-FFF2-40B4-BE49-F238E27FC236}">
                <a16:creationId xmlns:a16="http://schemas.microsoft.com/office/drawing/2014/main" id="{C3279D6F-12DF-4B1E-B0E2-EF9F4A735A66}"/>
              </a:ext>
            </a:extLst>
          </p:cNvPr>
          <p:cNvGrpSpPr/>
          <p:nvPr/>
        </p:nvGrpSpPr>
        <p:grpSpPr>
          <a:xfrm>
            <a:off x="1292329" y="2060812"/>
            <a:ext cx="9622806" cy="3594530"/>
            <a:chOff x="1442627" y="5710929"/>
            <a:chExt cx="594318" cy="590600"/>
          </a:xfrm>
        </p:grpSpPr>
        <p:sp>
          <p:nvSpPr>
            <p:cNvPr id="5" name="Google Shape;989;p40">
              <a:extLst>
                <a:ext uri="{FF2B5EF4-FFF2-40B4-BE49-F238E27FC236}">
                  <a16:creationId xmlns:a16="http://schemas.microsoft.com/office/drawing/2014/main" id="{7CA5F8E5-AF40-41EA-AD19-014CDB4713B1}"/>
                </a:ext>
              </a:extLst>
            </p:cNvPr>
            <p:cNvSpPr/>
            <p:nvPr/>
          </p:nvSpPr>
          <p:spPr>
            <a:xfrm>
              <a:off x="1442627" y="5710929"/>
              <a:ext cx="594318" cy="405222"/>
            </a:xfrm>
            <a:custGeom>
              <a:avLst/>
              <a:gdLst/>
              <a:ahLst/>
              <a:cxnLst/>
              <a:rect l="l" t="t" r="r" b="b"/>
              <a:pathLst>
                <a:path w="734" h="500" extrusionOk="0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990;p40">
              <a:extLst>
                <a:ext uri="{FF2B5EF4-FFF2-40B4-BE49-F238E27FC236}">
                  <a16:creationId xmlns:a16="http://schemas.microsoft.com/office/drawing/2014/main" id="{04ACC5C2-3B29-41B1-B86E-4FC6E9B76B25}"/>
                </a:ext>
              </a:extLst>
            </p:cNvPr>
            <p:cNvSpPr/>
            <p:nvPr/>
          </p:nvSpPr>
          <p:spPr>
            <a:xfrm>
              <a:off x="1442627" y="6116151"/>
              <a:ext cx="349820" cy="97191"/>
            </a:xfrm>
            <a:custGeom>
              <a:avLst/>
              <a:gdLst/>
              <a:ahLst/>
              <a:cxnLst/>
              <a:rect l="l" t="t" r="r" b="b"/>
              <a:pathLst>
                <a:path w="1126" h="313" extrusionOk="0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991;p40">
              <a:extLst>
                <a:ext uri="{FF2B5EF4-FFF2-40B4-BE49-F238E27FC236}">
                  <a16:creationId xmlns:a16="http://schemas.microsoft.com/office/drawing/2014/main" id="{BD9A070C-92EA-4B45-985C-15CBDB935803}"/>
                </a:ext>
              </a:extLst>
            </p:cNvPr>
            <p:cNvSpPr/>
            <p:nvPr/>
          </p:nvSpPr>
          <p:spPr>
            <a:xfrm>
              <a:off x="1573731" y="6152482"/>
              <a:ext cx="218715" cy="60861"/>
            </a:xfrm>
            <a:custGeom>
              <a:avLst/>
              <a:gdLst/>
              <a:ahLst/>
              <a:cxnLst/>
              <a:rect l="l" t="t" r="r" b="b"/>
              <a:pathLst>
                <a:path w="704" h="196" extrusionOk="0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992;p40">
              <a:extLst>
                <a:ext uri="{FF2B5EF4-FFF2-40B4-BE49-F238E27FC236}">
                  <a16:creationId xmlns:a16="http://schemas.microsoft.com/office/drawing/2014/main" id="{C610C7EC-EE7A-4D4A-8578-71637F55F4D8}"/>
                </a:ext>
              </a:extLst>
            </p:cNvPr>
            <p:cNvSpPr/>
            <p:nvPr/>
          </p:nvSpPr>
          <p:spPr>
            <a:xfrm>
              <a:off x="1573731" y="6213343"/>
              <a:ext cx="109358" cy="88186"/>
            </a:xfrm>
            <a:custGeom>
              <a:avLst/>
              <a:gdLst/>
              <a:ahLst/>
              <a:cxnLst/>
              <a:rect l="l" t="t" r="r" b="b"/>
              <a:pathLst>
                <a:path w="352" h="284" extrusionOk="0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  <a:close/>
                </a:path>
              </a:pathLst>
            </a:custGeom>
            <a:solidFill>
              <a:srgbClr val="BD2A3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993;p40">
              <a:extLst>
                <a:ext uri="{FF2B5EF4-FFF2-40B4-BE49-F238E27FC236}">
                  <a16:creationId xmlns:a16="http://schemas.microsoft.com/office/drawing/2014/main" id="{50AF6FF9-50B6-40A2-AB45-A1F5DE962C3A}"/>
                </a:ext>
              </a:extLst>
            </p:cNvPr>
            <p:cNvSpPr/>
            <p:nvPr/>
          </p:nvSpPr>
          <p:spPr>
            <a:xfrm>
              <a:off x="1573731" y="6213343"/>
              <a:ext cx="109358" cy="88186"/>
            </a:xfrm>
            <a:custGeom>
              <a:avLst/>
              <a:gdLst/>
              <a:ahLst/>
              <a:cxnLst/>
              <a:rect l="l" t="t" r="r" b="b"/>
              <a:pathLst>
                <a:path w="352" h="284" extrusionOk="0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" name="Google Shape;404;p39">
            <a:extLst>
              <a:ext uri="{FF2B5EF4-FFF2-40B4-BE49-F238E27FC236}">
                <a16:creationId xmlns:a16="http://schemas.microsoft.com/office/drawing/2014/main" id="{81840A2C-5039-4283-B785-84D26E71AC3F}"/>
              </a:ext>
            </a:extLst>
          </p:cNvPr>
          <p:cNvGrpSpPr/>
          <p:nvPr/>
        </p:nvGrpSpPr>
        <p:grpSpPr>
          <a:xfrm>
            <a:off x="1391006" y="2136798"/>
            <a:ext cx="486024" cy="443909"/>
            <a:chOff x="1922075" y="1629000"/>
            <a:chExt cx="437200" cy="437200"/>
          </a:xfrm>
          <a:solidFill>
            <a:srgbClr val="000000"/>
          </a:solidFill>
        </p:grpSpPr>
        <p:sp>
          <p:nvSpPr>
            <p:cNvPr id="12" name="Google Shape;405;p39">
              <a:extLst>
                <a:ext uri="{FF2B5EF4-FFF2-40B4-BE49-F238E27FC236}">
                  <a16:creationId xmlns:a16="http://schemas.microsoft.com/office/drawing/2014/main" id="{8324078E-A775-440E-AD80-FC43F50D15BF}"/>
                </a:ext>
              </a:extLst>
            </p:cNvPr>
            <p:cNvSpPr/>
            <p:nvPr/>
          </p:nvSpPr>
          <p:spPr>
            <a:xfrm>
              <a:off x="2208425" y="1629000"/>
              <a:ext cx="150850" cy="150850"/>
            </a:xfrm>
            <a:custGeom>
              <a:avLst/>
              <a:gdLst/>
              <a:ahLst/>
              <a:cxnLst/>
              <a:rect l="l" t="t" r="r" b="b"/>
              <a:pathLst>
                <a:path w="6034" h="6034" extrusionOk="0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06;p39">
              <a:extLst>
                <a:ext uri="{FF2B5EF4-FFF2-40B4-BE49-F238E27FC236}">
                  <a16:creationId xmlns:a16="http://schemas.microsoft.com/office/drawing/2014/main" id="{F9538AA3-044E-4F3F-9D72-7064B18C6E6C}"/>
                </a:ext>
              </a:extLst>
            </p:cNvPr>
            <p:cNvSpPr/>
            <p:nvPr/>
          </p:nvSpPr>
          <p:spPr>
            <a:xfrm>
              <a:off x="1922075" y="1686400"/>
              <a:ext cx="379800" cy="379800"/>
            </a:xfrm>
            <a:custGeom>
              <a:avLst/>
              <a:gdLst/>
              <a:ahLst/>
              <a:cxnLst/>
              <a:rect l="l" t="t" r="r" b="b"/>
              <a:pathLst>
                <a:path w="15192" h="15192" extrusionOk="0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12753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25E890C-3124-4BB6-8B02-65DA4E9AAF5E}"/>
              </a:ext>
            </a:extLst>
          </p:cNvPr>
          <p:cNvSpPr/>
          <p:nvPr/>
        </p:nvSpPr>
        <p:spPr>
          <a:xfrm>
            <a:off x="0" y="146912"/>
            <a:ext cx="12191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sz="4000" b="1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EucrosiaUPC" panose="02020603050405020304" pitchFamily="18" charset="-34"/>
                <a:ea typeface="Tahoma" pitchFamily="34" charset="0"/>
                <a:cs typeface="EucrosiaUPC" panose="02020603050405020304" pitchFamily="18" charset="-34"/>
              </a:rPr>
              <a:t>การประชุมคณะกรรมการบริหารเครือข่ายบริการสุขภาพ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76879F-B8FA-4A2A-A4B4-EDE03ED438B6}"/>
              </a:ext>
            </a:extLst>
          </p:cNvPr>
          <p:cNvSpPr/>
          <p:nvPr/>
        </p:nvSpPr>
        <p:spPr>
          <a:xfrm>
            <a:off x="859809" y="954404"/>
            <a:ext cx="104678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sz="40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EucrosiaUPC" panose="02020603050405020304" pitchFamily="18" charset="-34"/>
                <a:ea typeface="Tahoma" pitchFamily="34" charset="0"/>
                <a:cs typeface="EucrosiaUPC" panose="02020603050405020304" pitchFamily="18" charset="-34"/>
              </a:rPr>
              <a:t>ระเบียบวาระที่ </a:t>
            </a:r>
            <a:r>
              <a:rPr lang="en-US" sz="40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EucrosiaUPC" panose="02020603050405020304" pitchFamily="18" charset="-34"/>
                <a:ea typeface="Tahoma" pitchFamily="34" charset="0"/>
                <a:cs typeface="EucrosiaUPC" panose="02020603050405020304" pitchFamily="18" charset="-34"/>
              </a:rPr>
              <a:t>2 </a:t>
            </a:r>
            <a:r>
              <a:rPr lang="th-TH" sz="40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EucrosiaUPC" panose="02020603050405020304" pitchFamily="18" charset="-34"/>
                <a:ea typeface="Tahoma" pitchFamily="34" charset="0"/>
                <a:cs typeface="EucrosiaUPC" panose="02020603050405020304" pitchFamily="18" charset="-34"/>
              </a:rPr>
              <a:t>เรื่องรับรองรายงานการประชุมครั้ง</a:t>
            </a:r>
            <a:r>
              <a:rPr lang="th-TH" sz="4000" b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EucrosiaUPC" panose="02020603050405020304" pitchFamily="18" charset="-34"/>
                <a:ea typeface="Tahoma" pitchFamily="34" charset="0"/>
                <a:cs typeface="EucrosiaUPC" panose="02020603050405020304" pitchFamily="18" charset="-34"/>
              </a:rPr>
              <a:t>ที่ 11</a:t>
            </a:r>
            <a:r>
              <a:rPr lang="en-US" sz="4000" b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EucrosiaUPC" panose="02020603050405020304" pitchFamily="18" charset="-34"/>
                <a:ea typeface="Tahoma" pitchFamily="34" charset="0"/>
                <a:cs typeface="EucrosiaUPC" panose="02020603050405020304" pitchFamily="18" charset="-34"/>
              </a:rPr>
              <a:t>/256</a:t>
            </a:r>
            <a:r>
              <a:rPr lang="th-TH" sz="40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EucrosiaUPC" panose="02020603050405020304" pitchFamily="18" charset="-34"/>
                <a:ea typeface="Tahoma" pitchFamily="34" charset="0"/>
                <a:cs typeface="EucrosiaUPC" panose="02020603050405020304" pitchFamily="18" charset="-34"/>
              </a:rPr>
              <a:t>5</a:t>
            </a:r>
          </a:p>
        </p:txBody>
      </p:sp>
      <p:grpSp>
        <p:nvGrpSpPr>
          <p:cNvPr id="5" name="Google Shape;988;p40">
            <a:extLst>
              <a:ext uri="{FF2B5EF4-FFF2-40B4-BE49-F238E27FC236}">
                <a16:creationId xmlns:a16="http://schemas.microsoft.com/office/drawing/2014/main" id="{A45ECB58-B927-4987-BE62-61E515A8D338}"/>
              </a:ext>
            </a:extLst>
          </p:cNvPr>
          <p:cNvGrpSpPr/>
          <p:nvPr/>
        </p:nvGrpSpPr>
        <p:grpSpPr>
          <a:xfrm>
            <a:off x="1292329" y="2060812"/>
            <a:ext cx="9448289" cy="3594530"/>
            <a:chOff x="1442627" y="5710929"/>
            <a:chExt cx="594318" cy="590600"/>
          </a:xfrm>
        </p:grpSpPr>
        <p:sp>
          <p:nvSpPr>
            <p:cNvPr id="6" name="Google Shape;989;p40">
              <a:extLst>
                <a:ext uri="{FF2B5EF4-FFF2-40B4-BE49-F238E27FC236}">
                  <a16:creationId xmlns:a16="http://schemas.microsoft.com/office/drawing/2014/main" id="{22DA26DE-BD6F-4749-9158-85DD4393FDFF}"/>
                </a:ext>
              </a:extLst>
            </p:cNvPr>
            <p:cNvSpPr/>
            <p:nvPr/>
          </p:nvSpPr>
          <p:spPr>
            <a:xfrm>
              <a:off x="1442627" y="5710929"/>
              <a:ext cx="594318" cy="405222"/>
            </a:xfrm>
            <a:custGeom>
              <a:avLst/>
              <a:gdLst/>
              <a:ahLst/>
              <a:cxnLst/>
              <a:rect l="l" t="t" r="r" b="b"/>
              <a:pathLst>
                <a:path w="734" h="500" extrusionOk="0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990;p40">
              <a:extLst>
                <a:ext uri="{FF2B5EF4-FFF2-40B4-BE49-F238E27FC236}">
                  <a16:creationId xmlns:a16="http://schemas.microsoft.com/office/drawing/2014/main" id="{437842AC-CC2D-4ACB-86BB-3E4AD5744DD4}"/>
                </a:ext>
              </a:extLst>
            </p:cNvPr>
            <p:cNvSpPr/>
            <p:nvPr/>
          </p:nvSpPr>
          <p:spPr>
            <a:xfrm>
              <a:off x="1442627" y="6116151"/>
              <a:ext cx="349820" cy="97191"/>
            </a:xfrm>
            <a:custGeom>
              <a:avLst/>
              <a:gdLst/>
              <a:ahLst/>
              <a:cxnLst/>
              <a:rect l="l" t="t" r="r" b="b"/>
              <a:pathLst>
                <a:path w="1126" h="313" extrusionOk="0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991;p40">
              <a:extLst>
                <a:ext uri="{FF2B5EF4-FFF2-40B4-BE49-F238E27FC236}">
                  <a16:creationId xmlns:a16="http://schemas.microsoft.com/office/drawing/2014/main" id="{8B4406C5-F73B-4523-9DDF-2D12B2B7ED0C}"/>
                </a:ext>
              </a:extLst>
            </p:cNvPr>
            <p:cNvSpPr/>
            <p:nvPr/>
          </p:nvSpPr>
          <p:spPr>
            <a:xfrm>
              <a:off x="1573731" y="6152482"/>
              <a:ext cx="218715" cy="60861"/>
            </a:xfrm>
            <a:custGeom>
              <a:avLst/>
              <a:gdLst/>
              <a:ahLst/>
              <a:cxnLst/>
              <a:rect l="l" t="t" r="r" b="b"/>
              <a:pathLst>
                <a:path w="704" h="196" extrusionOk="0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992;p40">
              <a:extLst>
                <a:ext uri="{FF2B5EF4-FFF2-40B4-BE49-F238E27FC236}">
                  <a16:creationId xmlns:a16="http://schemas.microsoft.com/office/drawing/2014/main" id="{F53B51A5-BE8A-409F-B5EC-24B9668A62FF}"/>
                </a:ext>
              </a:extLst>
            </p:cNvPr>
            <p:cNvSpPr/>
            <p:nvPr/>
          </p:nvSpPr>
          <p:spPr>
            <a:xfrm>
              <a:off x="1573731" y="6213343"/>
              <a:ext cx="109358" cy="88186"/>
            </a:xfrm>
            <a:custGeom>
              <a:avLst/>
              <a:gdLst/>
              <a:ahLst/>
              <a:cxnLst/>
              <a:rect l="l" t="t" r="r" b="b"/>
              <a:pathLst>
                <a:path w="352" h="284" extrusionOk="0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  <a:close/>
                </a:path>
              </a:pathLst>
            </a:custGeom>
            <a:solidFill>
              <a:srgbClr val="BD2A3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993;p40">
              <a:extLst>
                <a:ext uri="{FF2B5EF4-FFF2-40B4-BE49-F238E27FC236}">
                  <a16:creationId xmlns:a16="http://schemas.microsoft.com/office/drawing/2014/main" id="{FA620053-63E0-43A8-B42F-469A6B852F55}"/>
                </a:ext>
              </a:extLst>
            </p:cNvPr>
            <p:cNvSpPr/>
            <p:nvPr/>
          </p:nvSpPr>
          <p:spPr>
            <a:xfrm>
              <a:off x="1573731" y="6213343"/>
              <a:ext cx="109358" cy="88186"/>
            </a:xfrm>
            <a:custGeom>
              <a:avLst/>
              <a:gdLst/>
              <a:ahLst/>
              <a:cxnLst/>
              <a:rect l="l" t="t" r="r" b="b"/>
              <a:pathLst>
                <a:path w="352" h="284" extrusionOk="0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06974419-41A0-436B-8291-B31F4483CB75}"/>
              </a:ext>
            </a:extLst>
          </p:cNvPr>
          <p:cNvSpPr/>
          <p:nvPr/>
        </p:nvSpPr>
        <p:spPr>
          <a:xfrm>
            <a:off x="1451382" y="2017471"/>
            <a:ext cx="63005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sz="32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EucrosiaUPC" panose="02020603050405020304" pitchFamily="18" charset="-34"/>
                <a:ea typeface="Tahoma" pitchFamily="34" charset="0"/>
                <a:cs typeface="EucrosiaUPC" panose="02020603050405020304" pitchFamily="18" charset="-34"/>
              </a:rPr>
              <a:t>รายงานการประชุมครั้งที่ </a:t>
            </a:r>
            <a:r>
              <a:rPr lang="en-US" sz="32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EucrosiaUPC" panose="02020603050405020304" pitchFamily="18" charset="-34"/>
                <a:ea typeface="Tahoma" pitchFamily="34" charset="0"/>
                <a:cs typeface="EucrosiaUPC" panose="02020603050405020304" pitchFamily="18" charset="-34"/>
              </a:rPr>
              <a:t>2/2566</a:t>
            </a:r>
          </a:p>
          <a:p>
            <a:pPr lvl="0"/>
            <a:r>
              <a:rPr lang="th-TH" sz="32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EucrosiaUPC" panose="02020603050405020304" pitchFamily="18" charset="-34"/>
                <a:ea typeface="Tahoma" pitchFamily="34" charset="0"/>
                <a:cs typeface="EucrosiaUPC" panose="02020603050405020304" pitchFamily="18" charset="-34"/>
              </a:rPr>
              <a:t>ประชุมเมื่อวันที่ 28 กุมภาพันธ์ </a:t>
            </a:r>
            <a:r>
              <a:rPr lang="en-US" sz="32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EucrosiaUPC" panose="02020603050405020304" pitchFamily="18" charset="-34"/>
                <a:ea typeface="Tahoma" pitchFamily="34" charset="0"/>
                <a:cs typeface="EucrosiaUPC" panose="02020603050405020304" pitchFamily="18" charset="-34"/>
              </a:rPr>
              <a:t>256</a:t>
            </a:r>
            <a:r>
              <a:rPr lang="th-TH" sz="32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EucrosiaUPC" panose="02020603050405020304" pitchFamily="18" charset="-34"/>
                <a:ea typeface="Tahoma" pitchFamily="34" charset="0"/>
                <a:cs typeface="EucrosiaUPC" panose="02020603050405020304" pitchFamily="18" charset="-34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436907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25E890C-3124-4BB6-8B02-65DA4E9AAF5E}"/>
              </a:ext>
            </a:extLst>
          </p:cNvPr>
          <p:cNvSpPr/>
          <p:nvPr/>
        </p:nvSpPr>
        <p:spPr>
          <a:xfrm>
            <a:off x="0" y="146912"/>
            <a:ext cx="12191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sz="4000" b="1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EucrosiaUPC" panose="02020603050405020304" pitchFamily="18" charset="-34"/>
                <a:ea typeface="Tahoma" pitchFamily="34" charset="0"/>
                <a:cs typeface="EucrosiaUPC" panose="02020603050405020304" pitchFamily="18" charset="-34"/>
              </a:rPr>
              <a:t>การประชุมคณะกรรมการบริหารเครือข่ายบริการสุขภาพ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76879F-B8FA-4A2A-A4B4-EDE03ED438B6}"/>
              </a:ext>
            </a:extLst>
          </p:cNvPr>
          <p:cNvSpPr/>
          <p:nvPr/>
        </p:nvSpPr>
        <p:spPr>
          <a:xfrm>
            <a:off x="859809" y="954404"/>
            <a:ext cx="104678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sz="40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EucrosiaUPC" panose="02020603050405020304" pitchFamily="18" charset="-34"/>
                <a:ea typeface="Tahoma" pitchFamily="34" charset="0"/>
                <a:cs typeface="EucrosiaUPC" panose="02020603050405020304" pitchFamily="18" charset="-34"/>
              </a:rPr>
              <a:t>ระเบียบวาระที่</a:t>
            </a:r>
            <a:r>
              <a:rPr lang="en-US" sz="40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EucrosiaUPC" panose="02020603050405020304" pitchFamily="18" charset="-34"/>
                <a:ea typeface="Tahoma" pitchFamily="34" charset="0"/>
                <a:cs typeface="EucrosiaUPC" panose="02020603050405020304" pitchFamily="18" charset="-34"/>
              </a:rPr>
              <a:t> 3 </a:t>
            </a:r>
            <a:r>
              <a:rPr lang="th-TH" sz="40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EucrosiaUPC" panose="02020603050405020304" pitchFamily="18" charset="-34"/>
                <a:ea typeface="Tahoma" pitchFamily="34" charset="0"/>
                <a:cs typeface="EucrosiaUPC" panose="02020603050405020304" pitchFamily="18" charset="-34"/>
              </a:rPr>
              <a:t>เรื่องสืบเนื่องจากการประชุมครั้งที่ผ่านมา</a:t>
            </a:r>
          </a:p>
        </p:txBody>
      </p:sp>
      <p:grpSp>
        <p:nvGrpSpPr>
          <p:cNvPr id="5" name="Google Shape;988;p40">
            <a:extLst>
              <a:ext uri="{FF2B5EF4-FFF2-40B4-BE49-F238E27FC236}">
                <a16:creationId xmlns:a16="http://schemas.microsoft.com/office/drawing/2014/main" id="{BF07879B-FF9E-4ACB-AB11-55DF48401A2E}"/>
              </a:ext>
            </a:extLst>
          </p:cNvPr>
          <p:cNvGrpSpPr/>
          <p:nvPr/>
        </p:nvGrpSpPr>
        <p:grpSpPr>
          <a:xfrm>
            <a:off x="1292329" y="2060812"/>
            <a:ext cx="9492190" cy="3594530"/>
            <a:chOff x="1442627" y="5710929"/>
            <a:chExt cx="594318" cy="590600"/>
          </a:xfrm>
        </p:grpSpPr>
        <p:sp>
          <p:nvSpPr>
            <p:cNvPr id="6" name="Google Shape;989;p40">
              <a:extLst>
                <a:ext uri="{FF2B5EF4-FFF2-40B4-BE49-F238E27FC236}">
                  <a16:creationId xmlns:a16="http://schemas.microsoft.com/office/drawing/2014/main" id="{8D6CFF65-0D81-4656-965F-06ADDC143C26}"/>
                </a:ext>
              </a:extLst>
            </p:cNvPr>
            <p:cNvSpPr/>
            <p:nvPr/>
          </p:nvSpPr>
          <p:spPr>
            <a:xfrm>
              <a:off x="1442627" y="5710929"/>
              <a:ext cx="594318" cy="405222"/>
            </a:xfrm>
            <a:custGeom>
              <a:avLst/>
              <a:gdLst/>
              <a:ahLst/>
              <a:cxnLst/>
              <a:rect l="l" t="t" r="r" b="b"/>
              <a:pathLst>
                <a:path w="734" h="500" extrusionOk="0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990;p40">
              <a:extLst>
                <a:ext uri="{FF2B5EF4-FFF2-40B4-BE49-F238E27FC236}">
                  <a16:creationId xmlns:a16="http://schemas.microsoft.com/office/drawing/2014/main" id="{41CFAB92-3943-42CB-8B62-DEC01BAA3031}"/>
                </a:ext>
              </a:extLst>
            </p:cNvPr>
            <p:cNvSpPr/>
            <p:nvPr/>
          </p:nvSpPr>
          <p:spPr>
            <a:xfrm>
              <a:off x="1442627" y="6116151"/>
              <a:ext cx="349820" cy="97191"/>
            </a:xfrm>
            <a:custGeom>
              <a:avLst/>
              <a:gdLst/>
              <a:ahLst/>
              <a:cxnLst/>
              <a:rect l="l" t="t" r="r" b="b"/>
              <a:pathLst>
                <a:path w="1126" h="313" extrusionOk="0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991;p40">
              <a:extLst>
                <a:ext uri="{FF2B5EF4-FFF2-40B4-BE49-F238E27FC236}">
                  <a16:creationId xmlns:a16="http://schemas.microsoft.com/office/drawing/2014/main" id="{5CD8B03F-2670-47F5-8030-EFC7C346948E}"/>
                </a:ext>
              </a:extLst>
            </p:cNvPr>
            <p:cNvSpPr/>
            <p:nvPr/>
          </p:nvSpPr>
          <p:spPr>
            <a:xfrm>
              <a:off x="1573731" y="6152482"/>
              <a:ext cx="218715" cy="60861"/>
            </a:xfrm>
            <a:custGeom>
              <a:avLst/>
              <a:gdLst/>
              <a:ahLst/>
              <a:cxnLst/>
              <a:rect l="l" t="t" r="r" b="b"/>
              <a:pathLst>
                <a:path w="704" h="196" extrusionOk="0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992;p40">
              <a:extLst>
                <a:ext uri="{FF2B5EF4-FFF2-40B4-BE49-F238E27FC236}">
                  <a16:creationId xmlns:a16="http://schemas.microsoft.com/office/drawing/2014/main" id="{767B3B1F-8CD9-459C-A1AE-7D4834DBFDCF}"/>
                </a:ext>
              </a:extLst>
            </p:cNvPr>
            <p:cNvSpPr/>
            <p:nvPr/>
          </p:nvSpPr>
          <p:spPr>
            <a:xfrm>
              <a:off x="1573731" y="6213343"/>
              <a:ext cx="109358" cy="88186"/>
            </a:xfrm>
            <a:custGeom>
              <a:avLst/>
              <a:gdLst/>
              <a:ahLst/>
              <a:cxnLst/>
              <a:rect l="l" t="t" r="r" b="b"/>
              <a:pathLst>
                <a:path w="352" h="284" extrusionOk="0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  <a:close/>
                </a:path>
              </a:pathLst>
            </a:custGeom>
            <a:solidFill>
              <a:srgbClr val="BD2A3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993;p40">
              <a:extLst>
                <a:ext uri="{FF2B5EF4-FFF2-40B4-BE49-F238E27FC236}">
                  <a16:creationId xmlns:a16="http://schemas.microsoft.com/office/drawing/2014/main" id="{9AC0AC49-3ABB-49F7-8883-2420D2BA2143}"/>
                </a:ext>
              </a:extLst>
            </p:cNvPr>
            <p:cNvSpPr/>
            <p:nvPr/>
          </p:nvSpPr>
          <p:spPr>
            <a:xfrm>
              <a:off x="1573731" y="6213343"/>
              <a:ext cx="109358" cy="88186"/>
            </a:xfrm>
            <a:custGeom>
              <a:avLst/>
              <a:gdLst/>
              <a:ahLst/>
              <a:cxnLst/>
              <a:rect l="l" t="t" r="r" b="b"/>
              <a:pathLst>
                <a:path w="352" h="284" extrusionOk="0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" name="Google Shape;404;p39">
            <a:extLst>
              <a:ext uri="{FF2B5EF4-FFF2-40B4-BE49-F238E27FC236}">
                <a16:creationId xmlns:a16="http://schemas.microsoft.com/office/drawing/2014/main" id="{32725FE7-B4F3-4B10-A333-34AEDE9A5059}"/>
              </a:ext>
            </a:extLst>
          </p:cNvPr>
          <p:cNvGrpSpPr/>
          <p:nvPr/>
        </p:nvGrpSpPr>
        <p:grpSpPr>
          <a:xfrm>
            <a:off x="1407481" y="2153275"/>
            <a:ext cx="486024" cy="443909"/>
            <a:chOff x="1922075" y="1629000"/>
            <a:chExt cx="437200" cy="437200"/>
          </a:xfrm>
          <a:solidFill>
            <a:srgbClr val="000000"/>
          </a:solidFill>
        </p:grpSpPr>
        <p:sp>
          <p:nvSpPr>
            <p:cNvPr id="13" name="Google Shape;405;p39">
              <a:extLst>
                <a:ext uri="{FF2B5EF4-FFF2-40B4-BE49-F238E27FC236}">
                  <a16:creationId xmlns:a16="http://schemas.microsoft.com/office/drawing/2014/main" id="{8246D732-CB79-451E-82EE-5349C06229C8}"/>
                </a:ext>
              </a:extLst>
            </p:cNvPr>
            <p:cNvSpPr/>
            <p:nvPr/>
          </p:nvSpPr>
          <p:spPr>
            <a:xfrm>
              <a:off x="2208425" y="1629000"/>
              <a:ext cx="150850" cy="150850"/>
            </a:xfrm>
            <a:custGeom>
              <a:avLst/>
              <a:gdLst/>
              <a:ahLst/>
              <a:cxnLst/>
              <a:rect l="l" t="t" r="r" b="b"/>
              <a:pathLst>
                <a:path w="6034" h="6034" extrusionOk="0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06;p39">
              <a:extLst>
                <a:ext uri="{FF2B5EF4-FFF2-40B4-BE49-F238E27FC236}">
                  <a16:creationId xmlns:a16="http://schemas.microsoft.com/office/drawing/2014/main" id="{8C890912-4E78-4431-AB73-52CFC9ED27B7}"/>
                </a:ext>
              </a:extLst>
            </p:cNvPr>
            <p:cNvSpPr/>
            <p:nvPr/>
          </p:nvSpPr>
          <p:spPr>
            <a:xfrm>
              <a:off x="1922075" y="1686400"/>
              <a:ext cx="379800" cy="379800"/>
            </a:xfrm>
            <a:custGeom>
              <a:avLst/>
              <a:gdLst/>
              <a:ahLst/>
              <a:cxnLst/>
              <a:rect l="l" t="t" r="r" b="b"/>
              <a:pathLst>
                <a:path w="15192" h="15192" extrusionOk="0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4921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25E890C-3124-4BB6-8B02-65DA4E9AAF5E}"/>
              </a:ext>
            </a:extLst>
          </p:cNvPr>
          <p:cNvSpPr/>
          <p:nvPr/>
        </p:nvSpPr>
        <p:spPr>
          <a:xfrm>
            <a:off x="0" y="146912"/>
            <a:ext cx="12191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sz="4000" b="1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EucrosiaUPC" panose="02020603050405020304" pitchFamily="18" charset="-34"/>
                <a:ea typeface="Tahoma" pitchFamily="34" charset="0"/>
                <a:cs typeface="EucrosiaUPC" panose="02020603050405020304" pitchFamily="18" charset="-34"/>
              </a:rPr>
              <a:t>การประชุมคณะกรรมการบริหารเครือข่ายบริการสุขภาพ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76879F-B8FA-4A2A-A4B4-EDE03ED438B6}"/>
              </a:ext>
            </a:extLst>
          </p:cNvPr>
          <p:cNvSpPr/>
          <p:nvPr/>
        </p:nvSpPr>
        <p:spPr>
          <a:xfrm>
            <a:off x="859809" y="954404"/>
            <a:ext cx="104678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sz="40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EucrosiaUPC" panose="02020603050405020304" pitchFamily="18" charset="-34"/>
                <a:ea typeface="Tahoma" pitchFamily="34" charset="0"/>
                <a:cs typeface="EucrosiaUPC" panose="02020603050405020304" pitchFamily="18" charset="-34"/>
              </a:rPr>
              <a:t>ระเบียบวาระที่</a:t>
            </a:r>
            <a:r>
              <a:rPr lang="en-US" sz="40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EucrosiaUPC" panose="02020603050405020304" pitchFamily="18" charset="-34"/>
                <a:ea typeface="Tahoma" pitchFamily="34" charset="0"/>
                <a:cs typeface="EucrosiaUPC" panose="02020603050405020304" pitchFamily="18" charset="-34"/>
              </a:rPr>
              <a:t> 4 </a:t>
            </a:r>
            <a:r>
              <a:rPr lang="th-TH" sz="40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EucrosiaUPC" panose="02020603050405020304" pitchFamily="18" charset="-34"/>
                <a:ea typeface="Tahoma" pitchFamily="34" charset="0"/>
                <a:cs typeface="EucrosiaUPC" panose="02020603050405020304" pitchFamily="18" charset="-34"/>
              </a:rPr>
              <a:t>เรื่องแจ้งเพื่อทราบ</a:t>
            </a:r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AF6A3929-681E-48E5-B6EC-B7C0381ACC30}"/>
              </a:ext>
            </a:extLst>
          </p:cNvPr>
          <p:cNvSpPr>
            <a:spLocks noChangeArrowheads="1"/>
          </p:cNvSpPr>
          <p:nvPr/>
        </p:nvSpPr>
        <p:spPr bwMode="gray">
          <a:xfrm>
            <a:off x="1340867" y="2066776"/>
            <a:ext cx="9872279" cy="375291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R="0" algn="thaiDi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th-TH" altLang="th-TH" sz="23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ea typeface="SimSun" pitchFamily="2" charset="-122"/>
                <a:cs typeface="TH SarabunPSK" panose="020B0500040200020003" pitchFamily="34" charset="-34"/>
              </a:rPr>
              <a:t>4.1 </a:t>
            </a:r>
            <a:r>
              <a:rPr lang="th-TH" sz="2300" b="1" dirty="0">
                <a:solidFill>
                  <a:srgbClr val="000000"/>
                </a:solidFill>
                <a:effectLst/>
                <a:ea typeface="Cordia New" panose="020B0304020202020204" pitchFamily="34" charset="-34"/>
                <a:cs typeface="TH SarabunIT๙" panose="020B0500040200020003" pitchFamily="34" charset="-34"/>
              </a:rPr>
              <a:t>เรื่องจากรองนายแพทย์สาธารณสุขจังหวัด </a:t>
            </a:r>
          </a:p>
          <a:p>
            <a:pPr marR="0" algn="thaiDi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th-TH" altLang="th-TH" sz="23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ea typeface="SimSun" pitchFamily="2" charset="-122"/>
                <a:cs typeface="TH SarabunPSK" panose="020B0500040200020003" pitchFamily="34" charset="-34"/>
              </a:rPr>
              <a:t>4.2 </a:t>
            </a:r>
            <a:r>
              <a:rPr lang="th-TH" sz="2300" b="1" dirty="0">
                <a:solidFill>
                  <a:srgbClr val="000000"/>
                </a:solidFill>
                <a:effectLst/>
                <a:ea typeface="Cordia New" panose="020B0304020202020204" pitchFamily="34" charset="-34"/>
                <a:cs typeface="TH SarabunIT๙" panose="020B0500040200020003" pitchFamily="34" charset="-34"/>
              </a:rPr>
              <a:t>เรื่องจากกลุ่มงานในสำนักงานสาธารณสุขจังหวัด</a:t>
            </a:r>
          </a:p>
          <a:p>
            <a:pPr marR="0" algn="thaiDi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th-TH" altLang="th-TH" sz="23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ea typeface="SimSun" pitchFamily="2" charset="-122"/>
                <a:cs typeface="TH SarabunPSK" panose="020B0500040200020003" pitchFamily="34" charset="-34"/>
              </a:rPr>
              <a:t>4.3 </a:t>
            </a:r>
            <a:r>
              <a:rPr lang="th-TH" sz="2300" b="1" dirty="0">
                <a:solidFill>
                  <a:srgbClr val="000000"/>
                </a:solidFill>
                <a:effectLst/>
                <a:ea typeface="Cordia New" panose="020B0304020202020204" pitchFamily="34" charset="-34"/>
                <a:cs typeface="TH SarabunIT๙" panose="020B0500040200020003" pitchFamily="34" charset="-34"/>
              </a:rPr>
              <a:t>เรื่องจากผู้อำนวยการโรงพยาบาล</a:t>
            </a:r>
          </a:p>
          <a:p>
            <a:pPr marR="0" algn="thaiDi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th-TH" altLang="th-TH" sz="23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ea typeface="SimSun" pitchFamily="2" charset="-122"/>
                <a:cs typeface="TH SarabunPSK" panose="020B0500040200020003" pitchFamily="34" charset="-34"/>
              </a:rPr>
              <a:t>4.4 </a:t>
            </a:r>
            <a:r>
              <a:rPr lang="th-TH" sz="2300" b="1" dirty="0">
                <a:solidFill>
                  <a:srgbClr val="000000"/>
                </a:solidFill>
                <a:effectLst/>
                <a:ea typeface="Cordia New" panose="020B0304020202020204" pitchFamily="34" charset="-34"/>
                <a:cs typeface="TH SarabunIT๙" panose="020B0500040200020003" pitchFamily="34" charset="-34"/>
              </a:rPr>
              <a:t>เรื่องจากสาธารณสุขอำเภอ</a:t>
            </a:r>
          </a:p>
          <a:p>
            <a:pPr marR="0" algn="thaiDi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th-TH" altLang="th-TH" sz="23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ea typeface="SimSun" pitchFamily="2" charset="-122"/>
                <a:cs typeface="TH SarabunPSK" panose="020B0500040200020003" pitchFamily="34" charset="-34"/>
              </a:rPr>
              <a:t>4.5 </a:t>
            </a:r>
            <a:r>
              <a:rPr lang="th-TH" sz="2300" b="1" dirty="0">
                <a:solidFill>
                  <a:srgbClr val="000000"/>
                </a:solidFill>
                <a:effectLst/>
                <a:ea typeface="Cordia New" panose="020B0304020202020204" pitchFamily="34" charset="-34"/>
                <a:cs typeface="TH SarabunIT๙" panose="020B0500040200020003" pitchFamily="34" charset="-34"/>
              </a:rPr>
              <a:t>เรื่องจากคณะกรรมการ คบสจ.</a:t>
            </a:r>
          </a:p>
        </p:txBody>
      </p:sp>
    </p:spTree>
    <p:extLst>
      <p:ext uri="{BB962C8B-B14F-4D97-AF65-F5344CB8AC3E}">
        <p14:creationId xmlns:p14="http://schemas.microsoft.com/office/powerpoint/2010/main" val="2787757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25E890C-3124-4BB6-8B02-65DA4E9AAF5E}"/>
              </a:ext>
            </a:extLst>
          </p:cNvPr>
          <p:cNvSpPr/>
          <p:nvPr/>
        </p:nvSpPr>
        <p:spPr>
          <a:xfrm>
            <a:off x="0" y="146912"/>
            <a:ext cx="12191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sz="4000" b="1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EucrosiaUPC" panose="02020603050405020304" pitchFamily="18" charset="-34"/>
                <a:ea typeface="Tahoma" pitchFamily="34" charset="0"/>
                <a:cs typeface="EucrosiaUPC" panose="02020603050405020304" pitchFamily="18" charset="-34"/>
              </a:rPr>
              <a:t>การประชุมคณะกรรมการบริหารเครือข่ายบริการสุขภาพ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76879F-B8FA-4A2A-A4B4-EDE03ED438B6}"/>
              </a:ext>
            </a:extLst>
          </p:cNvPr>
          <p:cNvSpPr/>
          <p:nvPr/>
        </p:nvSpPr>
        <p:spPr>
          <a:xfrm>
            <a:off x="859809" y="954404"/>
            <a:ext cx="104678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sz="40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EucrosiaUPC" panose="02020603050405020304" pitchFamily="18" charset="-34"/>
                <a:ea typeface="Tahoma" pitchFamily="34" charset="0"/>
                <a:cs typeface="EucrosiaUPC" panose="02020603050405020304" pitchFamily="18" charset="-34"/>
              </a:rPr>
              <a:t>ระเบียบวาระที่</a:t>
            </a:r>
            <a:r>
              <a:rPr lang="en-US" sz="40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EucrosiaUPC" panose="02020603050405020304" pitchFamily="18" charset="-34"/>
                <a:ea typeface="Tahoma" pitchFamily="34" charset="0"/>
                <a:cs typeface="EucrosiaUPC" panose="02020603050405020304" pitchFamily="18" charset="-34"/>
              </a:rPr>
              <a:t> 5</a:t>
            </a:r>
            <a:r>
              <a:rPr lang="th-TH" sz="40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EucrosiaUPC" panose="02020603050405020304" pitchFamily="18" charset="-34"/>
                <a:ea typeface="Tahoma" pitchFamily="34" charset="0"/>
                <a:cs typeface="EucrosiaUPC" panose="02020603050405020304" pitchFamily="18" charset="-34"/>
              </a:rPr>
              <a:t> เรื่องเพื่อพิจารณา</a:t>
            </a:r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AF6A3929-681E-48E5-B6EC-B7C0381ACC30}"/>
              </a:ext>
            </a:extLst>
          </p:cNvPr>
          <p:cNvSpPr>
            <a:spLocks noChangeArrowheads="1"/>
          </p:cNvSpPr>
          <p:nvPr/>
        </p:nvSpPr>
        <p:spPr bwMode="gray">
          <a:xfrm>
            <a:off x="1272008" y="1743634"/>
            <a:ext cx="9634531" cy="4159962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sz="2400" b="1" dirty="0">
                <a:latin typeface="TH SarabunPSK" panose="020B0500040200020003" pitchFamily="34" charset="-34"/>
                <a:ea typeface="SimSun" pitchFamily="2" charset="-122"/>
                <a:cs typeface="TH SarabunPSK" panose="020B0500040200020003" pitchFamily="34" charset="-34"/>
              </a:rPr>
              <a:t>5.1 </a:t>
            </a:r>
            <a:r>
              <a:rPr lang="th-TH" sz="2400" b="1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การขออนุมัติจ้างพนักงานกระทรวงสาธารณสุขทั่วไป (พกส.) และลูกจ้างชั่วคราวเงินนอกงบประมาณเงินบำรุง (</a:t>
            </a:r>
            <a:r>
              <a:rPr lang="th-TH" sz="2400" b="1" dirty="0" err="1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ลจช</a:t>
            </a:r>
            <a:r>
              <a:rPr lang="th-TH" sz="2400" b="1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.) ประเภท รายวัน ประจำเดือน มีนาคม </a:t>
            </a:r>
            <a:r>
              <a:rPr lang="en-US" sz="2400" b="1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2566</a:t>
            </a:r>
            <a:endParaRPr lang="en-US" sz="2400" b="1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342900" indent="-342900">
              <a:buClr>
                <a:schemeClr val="hlink"/>
              </a:buClr>
            </a:pPr>
            <a:r>
              <a:rPr lang="en-US" sz="2400" b="1" dirty="0">
                <a:latin typeface="TH SarabunPSK" panose="020B0500040200020003" pitchFamily="34" charset="-34"/>
                <a:ea typeface="SimSun" pitchFamily="2" charset="-122"/>
                <a:cs typeface="TH SarabunPSK" panose="020B0500040200020003" pitchFamily="34" charset="-34"/>
              </a:rPr>
              <a:t>5.2 </a:t>
            </a:r>
            <a:r>
              <a:rPr lang="th-TH" sz="2400" b="1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ข้าราชการขอโอน</a:t>
            </a:r>
            <a:endParaRPr lang="en-US" sz="2400" b="1" dirty="0">
              <a:solidFill>
                <a:srgbClr val="000000"/>
              </a:solidFill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342900" indent="-342900">
              <a:buClr>
                <a:schemeClr val="hlink"/>
              </a:buClr>
            </a:pPr>
            <a:r>
              <a:rPr lang="en-US" sz="2400" b="1" dirty="0">
                <a:latin typeface="TH SarabunPSK" panose="020B0500040200020003" pitchFamily="34" charset="-34"/>
                <a:ea typeface="SimSun" pitchFamily="2" charset="-122"/>
                <a:cs typeface="TH SarabunPSK" panose="020B0500040200020003" pitchFamily="34" charset="-34"/>
              </a:rPr>
              <a:t>5.3 </a:t>
            </a:r>
            <a:r>
              <a:rPr lang="th-TH" sz="2400" b="1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ข้าราชการขอย้ายไปดำรงตำแหน่งว่าง</a:t>
            </a:r>
          </a:p>
          <a:p>
            <a:pPr marL="342900" indent="-342900">
              <a:buClr>
                <a:schemeClr val="hlink"/>
              </a:buClr>
            </a:pPr>
            <a:r>
              <a:rPr lang="en-US" sz="2400" b="1" dirty="0">
                <a:latin typeface="TH SarabunPSK" panose="020B0500040200020003" pitchFamily="34" charset="-34"/>
                <a:ea typeface="SimSun" pitchFamily="2" charset="-122"/>
                <a:cs typeface="TH SarabunPSK" panose="020B0500040200020003" pitchFamily="34" charset="-34"/>
              </a:rPr>
              <a:t>5.4 </a:t>
            </a:r>
            <a:r>
              <a:rPr lang="th-TH" sz="2400" b="1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ข้าราชการขอย้าย/ปฏิบัติราชการ ข้ามจังหวัด (ย้ายเข้า)</a:t>
            </a:r>
          </a:p>
          <a:p>
            <a:pPr marL="342900" indent="-342900">
              <a:buClr>
                <a:schemeClr val="hlink"/>
              </a:buClr>
            </a:pPr>
            <a:r>
              <a:rPr lang="en-US" sz="2400" b="1" dirty="0">
                <a:latin typeface="TH SarabunPSK" panose="020B0500040200020003" pitchFamily="34" charset="-34"/>
                <a:ea typeface="SimSun" pitchFamily="2" charset="-122"/>
                <a:cs typeface="TH SarabunPSK" panose="020B0500040200020003" pitchFamily="34" charset="-34"/>
              </a:rPr>
              <a:t>5.5</a:t>
            </a:r>
            <a:r>
              <a:rPr lang="th-TH" sz="2400" b="1" dirty="0">
                <a:latin typeface="TH SarabunPSK" panose="020B0500040200020003" pitchFamily="34" charset="-34"/>
                <a:ea typeface="SimSun" pitchFamily="2" charset="-122"/>
                <a:cs typeface="TH SarabunPSK" panose="020B0500040200020003" pitchFamily="34" charset="-34"/>
              </a:rPr>
              <a:t> </a:t>
            </a:r>
            <a:r>
              <a:rPr lang="th-TH" sz="2400" b="1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ข้าราชการขอไปปฏิบัติราชการ ภายในจังหวัด</a:t>
            </a:r>
          </a:p>
          <a:p>
            <a:pPr marL="342900" indent="-342900">
              <a:buClr>
                <a:schemeClr val="hlink"/>
              </a:buClr>
            </a:pPr>
            <a:r>
              <a:rPr lang="en-US" sz="2400" b="1" dirty="0">
                <a:latin typeface="TH SarabunPSK" panose="020B0500040200020003" pitchFamily="34" charset="-34"/>
                <a:ea typeface="SimSun" pitchFamily="2" charset="-122"/>
                <a:cs typeface="TH SarabunPSK" panose="020B0500040200020003" pitchFamily="34" charset="-34"/>
              </a:rPr>
              <a:t>5.</a:t>
            </a:r>
            <a:r>
              <a:rPr lang="th-TH" sz="2400" b="1" dirty="0">
                <a:latin typeface="TH SarabunPSK" panose="020B0500040200020003" pitchFamily="34" charset="-34"/>
                <a:ea typeface="SimSun" pitchFamily="2" charset="-122"/>
                <a:cs typeface="TH SarabunPSK" panose="020B0500040200020003" pitchFamily="34" charset="-34"/>
              </a:rPr>
              <a:t>6 </a:t>
            </a:r>
            <a:r>
              <a:rPr lang="th-TH" sz="2400" b="1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ข้าราชการขอย้ายตัดโอนตำแหน่งและอัตราเงินเดือน (จ.</a:t>
            </a:r>
            <a:r>
              <a:rPr lang="en-US" sz="2400" b="1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18)</a:t>
            </a:r>
          </a:p>
          <a:p>
            <a:pPr marL="342900" indent="-342900">
              <a:buClr>
                <a:schemeClr val="hlink"/>
              </a:buClr>
            </a:pPr>
            <a:r>
              <a:rPr lang="en-US" sz="2400" b="1" dirty="0">
                <a:latin typeface="TH SarabunPSK" panose="020B0500040200020003" pitchFamily="34" charset="-34"/>
                <a:ea typeface="SimSun" pitchFamily="2" charset="-122"/>
                <a:cs typeface="TH SarabunPSK" panose="020B0500040200020003" pitchFamily="34" charset="-34"/>
              </a:rPr>
              <a:t>5.</a:t>
            </a:r>
            <a:r>
              <a:rPr lang="th-TH" sz="2400" b="1" dirty="0">
                <a:latin typeface="TH SarabunPSK" panose="020B0500040200020003" pitchFamily="34" charset="-34"/>
                <a:ea typeface="SimSun" pitchFamily="2" charset="-122"/>
                <a:cs typeface="TH SarabunPSK" panose="020B0500040200020003" pitchFamily="34" charset="-34"/>
              </a:rPr>
              <a:t>7 </a:t>
            </a:r>
            <a:r>
              <a:rPr lang="th-TH" sz="2400" b="1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ขอใช้ตำแหน่งว่าง</a:t>
            </a:r>
            <a:endParaRPr lang="en-US" sz="2400" b="1" dirty="0">
              <a:solidFill>
                <a:srgbClr val="000000"/>
              </a:solidFill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342900" indent="-342900">
              <a:buClr>
                <a:schemeClr val="hlink"/>
              </a:buClr>
            </a:pPr>
            <a:r>
              <a:rPr lang="en-US" sz="2400" b="1" dirty="0">
                <a:latin typeface="TH SarabunPSK" panose="020B0500040200020003" pitchFamily="34" charset="-34"/>
                <a:ea typeface="SimSun" pitchFamily="2" charset="-122"/>
                <a:cs typeface="TH SarabunPSK" panose="020B0500040200020003" pitchFamily="34" charset="-34"/>
              </a:rPr>
              <a:t>5.</a:t>
            </a:r>
            <a:r>
              <a:rPr lang="th-TH" sz="2400" b="1" dirty="0">
                <a:latin typeface="TH SarabunPSK" panose="020B0500040200020003" pitchFamily="34" charset="-34"/>
                <a:ea typeface="SimSun" pitchFamily="2" charset="-122"/>
                <a:cs typeface="TH SarabunPSK" panose="020B0500040200020003" pitchFamily="34" charset="-34"/>
              </a:rPr>
              <a:t>8 </a:t>
            </a:r>
            <a:r>
              <a:rPr lang="th-TH" sz="2400" b="1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ข้าราชการขอโอนกลับจาก อบจ. เพชรบูรณ์</a:t>
            </a:r>
            <a:endParaRPr lang="en-US" sz="2400" b="1" dirty="0">
              <a:solidFill>
                <a:srgbClr val="000000"/>
              </a:solidFill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342900" indent="-342900">
              <a:buClr>
                <a:schemeClr val="hlink"/>
              </a:buClr>
            </a:pPr>
            <a:r>
              <a:rPr lang="en-US" sz="2400" b="1" dirty="0">
                <a:latin typeface="TH SarabunPSK" panose="020B0500040200020003" pitchFamily="34" charset="-34"/>
                <a:ea typeface="SimSun" pitchFamily="2" charset="-122"/>
                <a:cs typeface="TH SarabunPSK" panose="020B0500040200020003" pitchFamily="34" charset="-34"/>
              </a:rPr>
              <a:t>5.</a:t>
            </a:r>
            <a:r>
              <a:rPr lang="th-TH" sz="2400" b="1" dirty="0">
                <a:latin typeface="TH SarabunPSK" panose="020B0500040200020003" pitchFamily="34" charset="-34"/>
                <a:ea typeface="SimSun" pitchFamily="2" charset="-122"/>
                <a:cs typeface="TH SarabunPSK" panose="020B0500040200020003" pitchFamily="34" charset="-34"/>
              </a:rPr>
              <a:t>9 </a:t>
            </a:r>
            <a:r>
              <a:rPr lang="th-TH" sz="2400" b="1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การจัดสรรโควตาแพทย์ปี </a:t>
            </a:r>
            <a:r>
              <a:rPr lang="en-US" sz="2400" b="1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1 </a:t>
            </a:r>
            <a:r>
              <a:rPr lang="th-TH" sz="2400" b="1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ขึ้นปี </a:t>
            </a:r>
            <a:r>
              <a:rPr lang="en-US" sz="2400" b="1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2 </a:t>
            </a:r>
            <a:r>
              <a:rPr lang="th-TH" sz="2400" b="1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ปฏิบัติราชการโรงพยาบาลชุมชน จังหวัดเพชรบูรณ์</a:t>
            </a:r>
            <a:endParaRPr lang="en-US" sz="2400" b="1" dirty="0">
              <a:solidFill>
                <a:srgbClr val="000000"/>
              </a:solidFill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342900" indent="-342900">
              <a:buClr>
                <a:schemeClr val="hlink"/>
              </a:buClr>
            </a:pPr>
            <a:r>
              <a:rPr lang="en-US" sz="2400" b="1" dirty="0">
                <a:latin typeface="TH SarabunPSK" panose="020B0500040200020003" pitchFamily="34" charset="-34"/>
                <a:ea typeface="SimSun" pitchFamily="2" charset="-122"/>
                <a:cs typeface="TH SarabunPSK" panose="020B0500040200020003" pitchFamily="34" charset="-34"/>
              </a:rPr>
              <a:t>5.</a:t>
            </a:r>
            <a:r>
              <a:rPr lang="th-TH" sz="2400" b="1" dirty="0">
                <a:latin typeface="TH SarabunPSK" panose="020B0500040200020003" pitchFamily="34" charset="-34"/>
                <a:ea typeface="SimSun" pitchFamily="2" charset="-122"/>
                <a:cs typeface="TH SarabunPSK" panose="020B0500040200020003" pitchFamily="34" charset="-34"/>
              </a:rPr>
              <a:t>10 </a:t>
            </a:r>
            <a:r>
              <a:rPr lang="th-TH" sz="2400" b="1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โควตาสถานที่ปฏิบัติงานของพยาบาลและสหวิชาชีพที่สำเร็จการศึกษาใหม่ ประจำปี </a:t>
            </a:r>
            <a:r>
              <a:rPr lang="en-US" sz="2400" b="1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2566</a:t>
            </a:r>
            <a:endParaRPr lang="en-US" sz="2400" b="1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342900" indent="-342900">
              <a:buClr>
                <a:schemeClr val="hlink"/>
              </a:buClr>
            </a:pPr>
            <a:endParaRPr lang="en-US" sz="2400" b="1" dirty="0">
              <a:latin typeface="TH SarabunPSK" panose="020B0500040200020003" pitchFamily="34" charset="-34"/>
              <a:ea typeface="SimSun" pitchFamily="2" charset="-122"/>
              <a:cs typeface="TH SarabunPSK" panose="020B0500040200020003" pitchFamily="34" charset="-34"/>
            </a:endParaRPr>
          </a:p>
          <a:p>
            <a:pPr marL="342900" indent="-342900">
              <a:buClr>
                <a:schemeClr val="hlink"/>
              </a:buClr>
            </a:pPr>
            <a:endParaRPr lang="en-US" sz="2400" b="1" dirty="0">
              <a:latin typeface="TH SarabunPSK" panose="020B0500040200020003" pitchFamily="34" charset="-34"/>
              <a:ea typeface="SimSun" pitchFamily="2" charset="-122"/>
              <a:cs typeface="TH SarabunPSK" panose="020B0500040200020003" pitchFamily="34" charset="-34"/>
            </a:endParaRPr>
          </a:p>
          <a:p>
            <a:pPr marL="342900" indent="-342900">
              <a:buClr>
                <a:schemeClr val="hlink"/>
              </a:buClr>
            </a:pPr>
            <a:endParaRPr lang="en-US" sz="2400" b="1" dirty="0">
              <a:solidFill>
                <a:srgbClr val="000000"/>
              </a:solidFill>
              <a:latin typeface="TH SarabunIT๙" panose="020B0500040200020003" pitchFamily="34" charset="-34"/>
              <a:ea typeface="SimSun" pitchFamily="2" charset="-122"/>
              <a:cs typeface="TH SarabunPSK" panose="020B0500040200020003" pitchFamily="34" charset="-34"/>
            </a:endParaRPr>
          </a:p>
        </p:txBody>
      </p:sp>
      <p:pic>
        <p:nvPicPr>
          <p:cNvPr id="2" name="Picture 18">
            <a:hlinkClick r:id="rId3" action="ppaction://hlinkfile"/>
            <a:extLst>
              <a:ext uri="{FF2B5EF4-FFF2-40B4-BE49-F238E27FC236}">
                <a16:creationId xmlns:a16="http://schemas.microsoft.com/office/drawing/2014/main" id="{8144F549-F78B-D6A1-28CB-9814D89348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6962" y="1851564"/>
            <a:ext cx="390178" cy="371888"/>
          </a:xfrm>
          <a:prstGeom prst="rect">
            <a:avLst/>
          </a:prstGeom>
        </p:spPr>
      </p:pic>
      <p:pic>
        <p:nvPicPr>
          <p:cNvPr id="6" name="Picture 18">
            <a:hlinkClick r:id="rId5" action="ppaction://hlinkfile"/>
            <a:extLst>
              <a:ext uri="{FF2B5EF4-FFF2-40B4-BE49-F238E27FC236}">
                <a16:creationId xmlns:a16="http://schemas.microsoft.com/office/drawing/2014/main" id="{5B14800E-8DD0-4287-9E46-DFFED6B795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6962" y="2586811"/>
            <a:ext cx="390178" cy="371888"/>
          </a:xfrm>
          <a:prstGeom prst="rect">
            <a:avLst/>
          </a:prstGeom>
        </p:spPr>
      </p:pic>
      <p:pic>
        <p:nvPicPr>
          <p:cNvPr id="7" name="Picture 18">
            <a:hlinkClick r:id="rId6" action="ppaction://hlinkfile"/>
            <a:extLst>
              <a:ext uri="{FF2B5EF4-FFF2-40B4-BE49-F238E27FC236}">
                <a16:creationId xmlns:a16="http://schemas.microsoft.com/office/drawing/2014/main" id="{5A6F7DEC-D616-43BE-B5A2-AAEF180F72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3474" y="5140577"/>
            <a:ext cx="390178" cy="371888"/>
          </a:xfrm>
          <a:prstGeom prst="rect">
            <a:avLst/>
          </a:prstGeom>
        </p:spPr>
      </p:pic>
      <p:pic>
        <p:nvPicPr>
          <p:cNvPr id="8" name="Picture 18">
            <a:hlinkClick r:id="rId7" action="ppaction://hlinkfile"/>
            <a:extLst>
              <a:ext uri="{FF2B5EF4-FFF2-40B4-BE49-F238E27FC236}">
                <a16:creationId xmlns:a16="http://schemas.microsoft.com/office/drawing/2014/main" id="{15D3D973-1420-4FE3-A745-FCE76262C5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3474" y="5556583"/>
            <a:ext cx="390178" cy="371888"/>
          </a:xfrm>
          <a:prstGeom prst="rect">
            <a:avLst/>
          </a:prstGeom>
        </p:spPr>
      </p:pic>
      <p:pic>
        <p:nvPicPr>
          <p:cNvPr id="9" name="Picture 18">
            <a:hlinkClick r:id="rId8" action="ppaction://hlinkfile"/>
            <a:extLst>
              <a:ext uri="{FF2B5EF4-FFF2-40B4-BE49-F238E27FC236}">
                <a16:creationId xmlns:a16="http://schemas.microsoft.com/office/drawing/2014/main" id="{4A0FDC8A-BD69-41B3-9B8E-C090AF8AE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2020" y="5140577"/>
            <a:ext cx="390178" cy="371888"/>
          </a:xfrm>
          <a:prstGeom prst="rect">
            <a:avLst/>
          </a:prstGeom>
        </p:spPr>
      </p:pic>
      <p:pic>
        <p:nvPicPr>
          <p:cNvPr id="11" name="Picture 18">
            <a:hlinkClick r:id="rId9" action="ppaction://hlinkfile"/>
            <a:extLst>
              <a:ext uri="{FF2B5EF4-FFF2-40B4-BE49-F238E27FC236}">
                <a16:creationId xmlns:a16="http://schemas.microsoft.com/office/drawing/2014/main" id="{99A13166-2493-40EA-B639-4E08478CC8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2020" y="5557346"/>
            <a:ext cx="390178" cy="3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802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25E890C-3124-4BB6-8B02-65DA4E9AAF5E}"/>
              </a:ext>
            </a:extLst>
          </p:cNvPr>
          <p:cNvSpPr/>
          <p:nvPr/>
        </p:nvSpPr>
        <p:spPr>
          <a:xfrm>
            <a:off x="0" y="146912"/>
            <a:ext cx="12191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EucrosiaUPC" panose="02020603050405020304" pitchFamily="18" charset="-34"/>
                <a:ea typeface="Tahoma" pitchFamily="34" charset="0"/>
                <a:cs typeface="EucrosiaUPC" panose="02020603050405020304" pitchFamily="18" charset="-34"/>
              </a:rPr>
              <a:t>การประชุมคณะกรรมการบริหารเครือข่ายบริการสุขภาพ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76879F-B8FA-4A2A-A4B4-EDE03ED438B6}"/>
              </a:ext>
            </a:extLst>
          </p:cNvPr>
          <p:cNvSpPr/>
          <p:nvPr/>
        </p:nvSpPr>
        <p:spPr>
          <a:xfrm>
            <a:off x="859809" y="954404"/>
            <a:ext cx="104678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EucrosiaUPC" panose="02020603050405020304" pitchFamily="18" charset="-34"/>
                <a:ea typeface="Tahoma" pitchFamily="34" charset="0"/>
                <a:cs typeface="EucrosiaUPC" panose="02020603050405020304" pitchFamily="18" charset="-34"/>
              </a:rPr>
              <a:t>ระเบียบวาระที่</a:t>
            </a: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EucrosiaUPC" panose="02020603050405020304" pitchFamily="18" charset="-34"/>
                <a:ea typeface="Tahoma" pitchFamily="34" charset="0"/>
                <a:cs typeface="EucrosiaUPC" panose="02020603050405020304" pitchFamily="18" charset="-34"/>
              </a:rPr>
              <a:t> 6 </a:t>
            </a:r>
            <a:r>
              <a:rPr kumimoji="0" lang="th-TH" sz="40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EucrosiaUPC" panose="02020603050405020304" pitchFamily="18" charset="-34"/>
                <a:ea typeface="Tahoma" pitchFamily="34" charset="0"/>
                <a:cs typeface="EucrosiaUPC" panose="02020603050405020304" pitchFamily="18" charset="-34"/>
              </a:rPr>
              <a:t>เรื่องอื่นๆ</a:t>
            </a:r>
          </a:p>
        </p:txBody>
      </p:sp>
      <p:grpSp>
        <p:nvGrpSpPr>
          <p:cNvPr id="5" name="Google Shape;988;p40">
            <a:extLst>
              <a:ext uri="{FF2B5EF4-FFF2-40B4-BE49-F238E27FC236}">
                <a16:creationId xmlns:a16="http://schemas.microsoft.com/office/drawing/2014/main" id="{BF07879B-FF9E-4ACB-AB11-55DF48401A2E}"/>
              </a:ext>
            </a:extLst>
          </p:cNvPr>
          <p:cNvGrpSpPr/>
          <p:nvPr/>
        </p:nvGrpSpPr>
        <p:grpSpPr>
          <a:xfrm>
            <a:off x="1292329" y="2060812"/>
            <a:ext cx="9475714" cy="3594530"/>
            <a:chOff x="1442627" y="5710929"/>
            <a:chExt cx="594318" cy="590600"/>
          </a:xfrm>
        </p:grpSpPr>
        <p:sp>
          <p:nvSpPr>
            <p:cNvPr id="6" name="Google Shape;989;p40">
              <a:extLst>
                <a:ext uri="{FF2B5EF4-FFF2-40B4-BE49-F238E27FC236}">
                  <a16:creationId xmlns:a16="http://schemas.microsoft.com/office/drawing/2014/main" id="{8D6CFF65-0D81-4656-965F-06ADDC143C26}"/>
                </a:ext>
              </a:extLst>
            </p:cNvPr>
            <p:cNvSpPr/>
            <p:nvPr/>
          </p:nvSpPr>
          <p:spPr>
            <a:xfrm>
              <a:off x="1442627" y="5710929"/>
              <a:ext cx="594318" cy="405222"/>
            </a:xfrm>
            <a:custGeom>
              <a:avLst/>
              <a:gdLst/>
              <a:ahLst/>
              <a:cxnLst/>
              <a:rect l="l" t="t" r="r" b="b"/>
              <a:pathLst>
                <a:path w="734" h="500" extrusionOk="0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516C"/>
                </a:buClr>
                <a:buSzPts val="1400"/>
                <a:buFont typeface="Calibri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25516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990;p40">
              <a:extLst>
                <a:ext uri="{FF2B5EF4-FFF2-40B4-BE49-F238E27FC236}">
                  <a16:creationId xmlns:a16="http://schemas.microsoft.com/office/drawing/2014/main" id="{41CFAB92-3943-42CB-8B62-DEC01BAA3031}"/>
                </a:ext>
              </a:extLst>
            </p:cNvPr>
            <p:cNvSpPr/>
            <p:nvPr/>
          </p:nvSpPr>
          <p:spPr>
            <a:xfrm>
              <a:off x="1442627" y="6116151"/>
              <a:ext cx="349820" cy="97191"/>
            </a:xfrm>
            <a:custGeom>
              <a:avLst/>
              <a:gdLst/>
              <a:ahLst/>
              <a:cxnLst/>
              <a:rect l="l" t="t" r="r" b="b"/>
              <a:pathLst>
                <a:path w="1126" h="313" extrusionOk="0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516C"/>
                </a:buClr>
                <a:buSzPts val="1400"/>
                <a:buFont typeface="Calibri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25516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991;p40">
              <a:extLst>
                <a:ext uri="{FF2B5EF4-FFF2-40B4-BE49-F238E27FC236}">
                  <a16:creationId xmlns:a16="http://schemas.microsoft.com/office/drawing/2014/main" id="{5CD8B03F-2670-47F5-8030-EFC7C346948E}"/>
                </a:ext>
              </a:extLst>
            </p:cNvPr>
            <p:cNvSpPr/>
            <p:nvPr/>
          </p:nvSpPr>
          <p:spPr>
            <a:xfrm>
              <a:off x="1573731" y="6152482"/>
              <a:ext cx="218715" cy="60861"/>
            </a:xfrm>
            <a:custGeom>
              <a:avLst/>
              <a:gdLst/>
              <a:ahLst/>
              <a:cxnLst/>
              <a:rect l="l" t="t" r="r" b="b"/>
              <a:pathLst>
                <a:path w="704" h="196" extrusionOk="0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516C"/>
                </a:buClr>
                <a:buSzPts val="1400"/>
                <a:buFont typeface="Calibri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25516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992;p40">
              <a:extLst>
                <a:ext uri="{FF2B5EF4-FFF2-40B4-BE49-F238E27FC236}">
                  <a16:creationId xmlns:a16="http://schemas.microsoft.com/office/drawing/2014/main" id="{767B3B1F-8CD9-459C-A1AE-7D4834DBFDCF}"/>
                </a:ext>
              </a:extLst>
            </p:cNvPr>
            <p:cNvSpPr/>
            <p:nvPr/>
          </p:nvSpPr>
          <p:spPr>
            <a:xfrm>
              <a:off x="1573731" y="6213343"/>
              <a:ext cx="109358" cy="88186"/>
            </a:xfrm>
            <a:custGeom>
              <a:avLst/>
              <a:gdLst/>
              <a:ahLst/>
              <a:cxnLst/>
              <a:rect l="l" t="t" r="r" b="b"/>
              <a:pathLst>
                <a:path w="352" h="284" extrusionOk="0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  <a:close/>
                </a:path>
              </a:pathLst>
            </a:custGeom>
            <a:solidFill>
              <a:srgbClr val="BD2A3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516C"/>
                </a:buClr>
                <a:buSzPts val="1400"/>
                <a:buFont typeface="Calibri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25516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993;p40">
              <a:extLst>
                <a:ext uri="{FF2B5EF4-FFF2-40B4-BE49-F238E27FC236}">
                  <a16:creationId xmlns:a16="http://schemas.microsoft.com/office/drawing/2014/main" id="{9AC0AC49-3ABB-49F7-8883-2420D2BA2143}"/>
                </a:ext>
              </a:extLst>
            </p:cNvPr>
            <p:cNvSpPr/>
            <p:nvPr/>
          </p:nvSpPr>
          <p:spPr>
            <a:xfrm>
              <a:off x="1573731" y="6213343"/>
              <a:ext cx="109358" cy="88186"/>
            </a:xfrm>
            <a:custGeom>
              <a:avLst/>
              <a:gdLst/>
              <a:ahLst/>
              <a:cxnLst/>
              <a:rect l="l" t="t" r="r" b="b"/>
              <a:pathLst>
                <a:path w="352" h="284" extrusionOk="0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516C"/>
                </a:buClr>
                <a:buSzPts val="1400"/>
                <a:buFont typeface="Calibri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25516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" name="Google Shape;404;p39">
            <a:extLst>
              <a:ext uri="{FF2B5EF4-FFF2-40B4-BE49-F238E27FC236}">
                <a16:creationId xmlns:a16="http://schemas.microsoft.com/office/drawing/2014/main" id="{32725FE7-B4F3-4B10-A333-34AEDE9A5059}"/>
              </a:ext>
            </a:extLst>
          </p:cNvPr>
          <p:cNvGrpSpPr/>
          <p:nvPr/>
        </p:nvGrpSpPr>
        <p:grpSpPr>
          <a:xfrm>
            <a:off x="1423957" y="2153274"/>
            <a:ext cx="486024" cy="443909"/>
            <a:chOff x="1922075" y="1629000"/>
            <a:chExt cx="437200" cy="437200"/>
          </a:xfrm>
          <a:solidFill>
            <a:srgbClr val="000000"/>
          </a:solidFill>
        </p:grpSpPr>
        <p:sp>
          <p:nvSpPr>
            <p:cNvPr id="13" name="Google Shape;405;p39">
              <a:extLst>
                <a:ext uri="{FF2B5EF4-FFF2-40B4-BE49-F238E27FC236}">
                  <a16:creationId xmlns:a16="http://schemas.microsoft.com/office/drawing/2014/main" id="{8246D732-CB79-451E-82EE-5349C06229C8}"/>
                </a:ext>
              </a:extLst>
            </p:cNvPr>
            <p:cNvSpPr/>
            <p:nvPr/>
          </p:nvSpPr>
          <p:spPr>
            <a:xfrm>
              <a:off x="2208425" y="1629000"/>
              <a:ext cx="150850" cy="150850"/>
            </a:xfrm>
            <a:custGeom>
              <a:avLst/>
              <a:gdLst/>
              <a:ahLst/>
              <a:cxnLst/>
              <a:rect l="l" t="t" r="r" b="b"/>
              <a:pathLst>
                <a:path w="6034" h="6034" extrusionOk="0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5516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Google Shape;406;p39">
              <a:extLst>
                <a:ext uri="{FF2B5EF4-FFF2-40B4-BE49-F238E27FC236}">
                  <a16:creationId xmlns:a16="http://schemas.microsoft.com/office/drawing/2014/main" id="{8C890912-4E78-4431-AB73-52CFC9ED27B7}"/>
                </a:ext>
              </a:extLst>
            </p:cNvPr>
            <p:cNvSpPr/>
            <p:nvPr/>
          </p:nvSpPr>
          <p:spPr>
            <a:xfrm>
              <a:off x="1922075" y="1686400"/>
              <a:ext cx="379800" cy="379800"/>
            </a:xfrm>
            <a:custGeom>
              <a:avLst/>
              <a:gdLst/>
              <a:ahLst/>
              <a:cxnLst/>
              <a:rect l="l" t="t" r="r" b="b"/>
              <a:pathLst>
                <a:path w="15192" h="15192" extrusionOk="0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5516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2364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3"/>
          <p:cNvSpPr txBox="1">
            <a:spLocks noGrp="1"/>
          </p:cNvSpPr>
          <p:nvPr>
            <p:ph type="title" idx="4294967295"/>
          </p:nvPr>
        </p:nvSpPr>
        <p:spPr>
          <a:xfrm>
            <a:off x="876300" y="1155200"/>
            <a:ext cx="10455200" cy="1010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6000" dirty="0"/>
              <a:t>Thank You</a:t>
            </a:r>
            <a:endParaRPr sz="6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remio template">
  <a:themeElements>
    <a:clrScheme name="Custom 347">
      <a:dk1>
        <a:srgbClr val="25516C"/>
      </a:dk1>
      <a:lt1>
        <a:srgbClr val="FFFFFF"/>
      </a:lt1>
      <a:dk2>
        <a:srgbClr val="666666"/>
      </a:dk2>
      <a:lt2>
        <a:srgbClr val="CCCCCC"/>
      </a:lt2>
      <a:accent1>
        <a:srgbClr val="00BEF2"/>
      </a:accent1>
      <a:accent2>
        <a:srgbClr val="2D82B0"/>
      </a:accent2>
      <a:accent3>
        <a:srgbClr val="25516C"/>
      </a:accent3>
      <a:accent4>
        <a:srgbClr val="67D6E9"/>
      </a:accent4>
      <a:accent5>
        <a:srgbClr val="41A2B3"/>
      </a:accent5>
      <a:accent6>
        <a:srgbClr val="0C8196"/>
      </a:accent6>
      <a:hlink>
        <a:srgbClr val="2D82B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</TotalTime>
  <Words>328</Words>
  <Application>Microsoft Office PowerPoint</Application>
  <PresentationFormat>แบบจอกว้าง</PresentationFormat>
  <Paragraphs>39</Paragraphs>
  <Slides>9</Slides>
  <Notes>9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9</vt:i4>
      </vt:variant>
    </vt:vector>
  </HeadingPairs>
  <TitlesOfParts>
    <vt:vector size="17" baseType="lpstr">
      <vt:lpstr>Arial</vt:lpstr>
      <vt:lpstr>Calibri</vt:lpstr>
      <vt:lpstr>EucrosiaUPC</vt:lpstr>
      <vt:lpstr>Montserrat</vt:lpstr>
      <vt:lpstr>Source Sans Pro</vt:lpstr>
      <vt:lpstr>TH SarabunIT๙</vt:lpstr>
      <vt:lpstr>TH SarabunPSK</vt:lpstr>
      <vt:lpstr>Gremio template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FIRST</cp:lastModifiedBy>
  <cp:revision>77</cp:revision>
  <dcterms:created xsi:type="dcterms:W3CDTF">2021-01-27T07:02:01Z</dcterms:created>
  <dcterms:modified xsi:type="dcterms:W3CDTF">2023-03-28T11:25:10Z</dcterms:modified>
</cp:coreProperties>
</file>