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401" r:id="rId4"/>
    <p:sldId id="383" r:id="rId5"/>
    <p:sldId id="384" r:id="rId6"/>
    <p:sldId id="385" r:id="rId7"/>
    <p:sldId id="397" r:id="rId8"/>
    <p:sldId id="392" r:id="rId9"/>
    <p:sldId id="402" r:id="rId10"/>
    <p:sldId id="403" r:id="rId11"/>
    <p:sldId id="390" r:id="rId12"/>
    <p:sldId id="38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007"/>
    <a:srgbClr val="045824"/>
    <a:srgbClr val="09B34A"/>
    <a:srgbClr val="7D2296"/>
    <a:srgbClr val="292F03"/>
    <a:srgbClr val="A3980D"/>
    <a:srgbClr val="AC1484"/>
    <a:srgbClr val="BA168F"/>
    <a:srgbClr val="53154A"/>
    <a:srgbClr val="4D1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 autoAdjust="0"/>
    <p:restoredTop sz="94660"/>
  </p:normalViewPr>
  <p:slideViewPr>
    <p:cSldViewPr snapToGrid="0">
      <p:cViewPr varScale="1">
        <p:scale>
          <a:sx n="99" d="100"/>
          <a:sy n="99" d="100"/>
        </p:scale>
        <p:origin x="33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7B299-529A-47EB-A00E-6A9A94BA91B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1FFD-FDDD-4AE8-A71B-791BB7782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8623-AF4E-4A70-B70C-C2FAB9839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6531C-BECD-4906-931B-6BD0FD7ED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6BBB2-1B6C-42F9-9D5F-11B22D3B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57522-F55A-4850-9CE0-785D1E5F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C1FC7-9A1B-4BAD-87BC-72076C1F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D4E9-C409-450E-821E-637A3ECE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FF14F-F0B6-47C9-A7B4-917B68BB2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DDD6-924C-4762-99CD-A9766DDA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7A9C-883A-469E-B1FF-E351A209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77EE4-F74F-49A7-AF0E-01D877F4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4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C4C3B-144F-49B9-AA2F-D2A6CC310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B6E83-2590-43D5-BE8B-F43E190B0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86FE2-E054-4F47-864A-9077BA5C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195FA-C319-40D5-A779-090CC16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A4DBE-C2EB-4656-916F-357EF3AA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4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99867" y="-200"/>
            <a:ext cx="247200" cy="685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22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153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6091216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62067" y="2652667"/>
            <a:ext cx="4329200" cy="2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Google Shape;23;p4"/>
          <p:cNvSpPr/>
          <p:nvPr/>
        </p:nvSpPr>
        <p:spPr>
          <a:xfrm flipH="1">
            <a:off x="59404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840300" y="1354667"/>
            <a:ext cx="46276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2400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62097" y="1354667"/>
            <a:ext cx="4329200" cy="1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41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5400000" flipH="1">
            <a:off x="6025267" y="-4481167"/>
            <a:ext cx="150800" cy="122016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9500" y="1695033"/>
            <a:ext cx="12201600" cy="51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463033" y="2272800"/>
            <a:ext cx="7266000" cy="3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Georgia"/>
              <a:buChar char="▪"/>
              <a:defRPr sz="3200" i="1"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4791200" y="30363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sz="96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429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9155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120833" y="2672417"/>
            <a:ext cx="7461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66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 + 2 columns with intro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120833" y="2672433"/>
            <a:ext cx="36360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7946325" y="2672433"/>
            <a:ext cx="36360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50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left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9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18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12600" y="2672433"/>
            <a:ext cx="27284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58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CD9F-946E-4472-83B9-58858ECF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1AD50-7328-4515-9D50-6359743A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7F94F-F995-4772-B596-1C5AA6A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54AEC-03E8-4520-B13F-1EF77A33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F5583-A5B8-4E9D-8DDC-3CC04FA5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0"/>
          <p:cNvSpPr/>
          <p:nvPr/>
        </p:nvSpPr>
        <p:spPr>
          <a:xfrm>
            <a:off x="6099871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1900" y="767333"/>
            <a:ext cx="4689600" cy="12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1900" y="2131467"/>
            <a:ext cx="4689600" cy="39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88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082933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7942268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287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092433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601341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9110248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544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6703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735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20EB-703D-4E79-8E36-F8C133D5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DFC0B-2A1F-4429-85E6-29C1E0112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FFE46-BECE-4E30-8C8D-E9331DBA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000FD-5793-4130-88A6-8B8827B6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21473-FC87-4120-9D11-CE14DB09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2FA6-AD66-42DE-A33C-DCA5839A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6492-3B49-4AC3-9F2F-E0EEA8885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A7F98-4DA2-48A0-AB35-B85F47DED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6EF80-9E38-4FB3-B784-3F100BC5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DE618-A6BC-4BE6-9B73-97D95966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A67C4-FD2B-4F23-917E-7C696B07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569F-3EBC-4C5B-86C9-C6847822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DB16-C26A-4404-94B8-413191FE5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FCF1F-3620-4DB4-9545-B8C03911C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71BB5-4E94-4CAD-B839-5B964660D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BEA17-B3DB-467A-9084-67D4AD9B3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66852-424D-4A44-B8DE-3F08344B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F0144-4157-4B6E-AD36-B93AAA4D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4193D-11E8-42A6-B3A7-3EF1837A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80CA-6EF0-412C-9545-1C77C62C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522C6-CF1D-46E9-8355-2B7F7E59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D1060-7489-48AF-BF41-0CC16AC0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51B62-5E0D-4121-9275-3BBACC43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0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6AF06-F407-4473-BBC2-B6554E20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3311A-B00D-4798-99C7-DBAFBFBD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6078C-F053-4009-83DF-407F792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4416-4307-406F-8FCB-180B5D6A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C6A9-B047-490A-B216-29B104037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8AC00-B7F8-4FCA-BA7B-1BF730EA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C2A7B-1FA7-4D65-A215-038CFDF2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301A7-8706-4D61-84D7-E60A8C27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A72B-9968-40E7-8447-2A259F52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4A25-5AFD-4979-81BF-93880C41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AD688-55F2-4E0B-BAAF-F33E63045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355F4-73D0-40DE-A6C5-E6A8F6653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5B4E-AD32-45E2-BEEF-5A5E0FC1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7ED42-9407-40F9-B15D-7462CBC1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1165A-A386-42DC-9931-B373B900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2CF13-12E7-4361-B3B9-77693B05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DF3CC-9EE2-4523-86D6-2B6C11165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5059-389C-4F07-86CD-744B72C20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2A04-B8B3-4470-A8A2-96427E56645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30543-8CA3-40F6-BCE2-036BD6FC9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8E22A-3740-4618-9D2F-22165BAF9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2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4025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5.1&#3605;&#3634;&#3619;&#3634;&#3591;&#3586;&#3629;&#3626;&#3609;&#3633;&#3610;&#3626;&#3609;&#3640;&#3609;&#3649;&#3614;&#3607;&#3618;&#3660;&#3594;&#3656;&#3623;&#3618;&#3605;&#3619;&#3623;&#3592;%20(&#3619;&#3614;.&#3648;&#3586;&#3634;&#3588;&#3657;&#3629;)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619;&#3634;&#3618;&#3591;&#3634;&#3609;&#3585;&#3634;&#3619;&#3611;&#3619;&#3632;&#3594;&#3640;&#3617;&#3588;&#3619;&#3633;&#3657;&#3591;&#3607;&#3637;&#3656;%202-2566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4.1%20MOU%20&#3607;&#3633;&#3609;&#3605;&#3585;&#3619;&#3619;&#3617;%20%203-66(&#3619;&#3629;&#3591;%20&#3609;&#3614;.&#3626;&#3626;&#3592;.&#3614;&#3594;.)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4.2.5.&#3626;&#3606;&#3634;&#3609;&#3585;&#3634;&#3619;&#3603;&#3660;&#3648;&#3604;&#3655;&#3585;&#3592;&#3617;&#3609;&#3657;&#3635;%20&#3611;&#3637;2566(NCD).pptx" TargetMode="External"/><Relationship Id="rId3" Type="http://schemas.openxmlformats.org/officeDocument/2006/relationships/hyperlink" Target="4.2.1&#3626;&#3606;&#3634;&#3609;&#3585;&#3634;&#3619;&#3603;&#3660;&#3650;&#3619;&#3588;&#3607;&#3637;&#3656;&#3605;&#3657;&#3629;&#3591;&#3648;&#3613;&#3657;&#3634;&#3619;&#3632;&#3623;&#3633;&#3591;%20&#3617;&#3637;.&#3588;.65%20(CD).pptx" TargetMode="External"/><Relationship Id="rId7" Type="http://schemas.openxmlformats.org/officeDocument/2006/relationships/hyperlink" Target="4.2.4.Cancer%20Anywhere%20&#3588;&#3611;&#3626;&#3592;_29%20March%202023(NCD)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4.2.3%20MMG%20&#3585;&#3634;&#3597;&#3592;&#3609;&#3610;&#3634;&#3619;&#3617;&#3637;_29%20March%202023(NCD).pptx" TargetMode="External"/><Relationship Id="rId5" Type="http://schemas.openxmlformats.org/officeDocument/2006/relationships/hyperlink" Target="4.2.2&#3585;&#3634;&#3619;&#3648;&#3605;&#3619;&#3637;&#3618;&#3617;&#3588;&#3623;&#3634;&#3617;&#3614;&#3619;&#3657;&#3629;&#3617;&#3585;&#3634;&#3619;&#3604;&#3635;&#3648;&#3609;&#3636;&#3609;&#3591;&#3634;&#3609;&#3611;&#3657;&#3629;&#3591;&#3585;&#3633;&#3609;&#3649;&#3621;(NCD).pptx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4.2.6%20&#3588;&#3611;&#3626;&#3592;29%20&#3617;&#3637;&#3609;&#3634;&#3588;&#3617;%202566%20&#3651;&#3594;&#3657;&#3591;&#3634;&#3609;.pptx(&#3588;&#3610;)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4.2.7%20&#3626;&#3619;&#3640;&#3611;&#3585;&#3634;&#3619;&#3604;&#3635;&#3648;&#3609;&#3636;&#3609;&#3591;&#3634;&#3609;%20Mobile%20Unit%20&#3592;&#3633;&#3591;&#3627;&#3623;&#3633;&#3604;&#3648;&#3614;&#3594;&#3619;&#3610;&#3641;&#3619;&#3603;&#3660;%20(&#3588;&#3610;).pdf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4.2.11%20&#3585;&#3634;&#3619;&#3592;&#3633;&#3604;&#3610;&#3619;&#3636;&#3585;&#3634;&#3619;&#3607;&#3633;&#3609;&#3605;&#3626;&#3634;&#3608;&#3634;&#3619;&#3603;&#3626;&#3640;&#3586;&#3651;&#3609;&#3627;&#3609;&#3656;&#3623;&#3618;&#3610;&#3619;&#3636;&#3585;&#3634;&#3619;&#3611;&#3600;&#3617;&#3616;&#3641;&#3617;&#3636;%20%20(&#3607;&#3633;&#3609;&#3605;&#3632;).pdf" TargetMode="External"/><Relationship Id="rId3" Type="http://schemas.openxmlformats.org/officeDocument/2006/relationships/hyperlink" Target="4.2.8.&#3585;&#3634;&#3619;&#3605;&#3619;&#3623;&#3592;&#3626;&#3640;&#3586;&#3616;&#3634;&#3614;%2029%20&#3617;&#3637;&#3588;.%2066(&#3626;&#3656;&#3591;&#3648;&#3626;&#3619;&#3636;&#3617;).pdf" TargetMode="External"/><Relationship Id="rId7" Type="http://schemas.openxmlformats.org/officeDocument/2006/relationships/hyperlink" Target="4.2.12%204.2.13%204.2.14%20&#3626;&#3652;&#3621;&#3604;&#3660;%20&#3585;&#3621;&#3640;&#3656;&#3617;&#3591;&#3634;&#3609;&#3611;&#3619;&#3632;&#3585;&#3633;&#3609;&#3626;&#3640;&#3586;&#3616;&#3634;&#3614;%20%20&#3588;&#3611;&#3626;&#3592;%20&#3617;&#3637;.&#3588;%20(&#3611;&#3619;&#3632;&#3585;&#3633;&#3609;&#3631;)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4.2.10.&#3605;&#3633;&#3623;&#3594;&#3637;&#3657;&#3623;&#3633;&#3604;&#3612;&#3641;&#3657;&#3626;&#3641;&#3591;&#3629;&#3634;&#3618;&#3640;%2029%20&#3617;&#3637;&#3588;.%2066%20(&#3626;&#3656;&#3591;&#3648;&#3626;&#3619;&#3636;&#3617;).pdf" TargetMode="External"/><Relationship Id="rId5" Type="http://schemas.openxmlformats.org/officeDocument/2006/relationships/hyperlink" Target="4.2.9%20&#3623;&#3636;&#3656;&#3591;&#3626;&#3639;&#3656;&#3629;&#3619;&#3633;&#3585;&#3649;&#3617;&#3656;&#3610;&#3657;&#3634;&#3609;&#3626;&#3634;&#3608;&#3634;&#3619;&#3603;&#3626;&#3640;&#3586;(&#3626;&#3656;&#3591;&#3648;&#3626;&#3619;&#3636;&#3617;).pptx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4.2.15-16%20&#3609;&#3635;&#3648;&#3626;&#3609;&#3629;&#3611;&#3619;&#3632;&#3594;&#3640;&#3617;&#3623;&#3634;&#3619;&#3632;%20&#3618;&#3640;&#3607;&#3608;&#3624;&#3634;&#3626;&#3605;&#3619;&#3660;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0785D-7F0B-47B8-8350-63F3E1B8B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15" y="560482"/>
            <a:ext cx="1930770" cy="1934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30508-EF05-4697-B6C5-E9CD9868998D}"/>
              </a:ext>
            </a:extLst>
          </p:cNvPr>
          <p:cNvSpPr/>
          <p:nvPr/>
        </p:nvSpPr>
        <p:spPr>
          <a:xfrm>
            <a:off x="1448322" y="2651451"/>
            <a:ext cx="9375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การประชุมคณะกรรมการประสานการพัฒนางานสาธารณสุขระดับจังหวัด (คปสจ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.</a:t>
            </a:r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)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</a:t>
            </a:r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จังหวัดเพชรบูรณ์ ครั้งที่ 3/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256</a:t>
            </a:r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6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31790FAA-332D-446B-B546-C3E0556B9602}"/>
              </a:ext>
            </a:extLst>
          </p:cNvPr>
          <p:cNvSpPr/>
          <p:nvPr/>
        </p:nvSpPr>
        <p:spPr>
          <a:xfrm>
            <a:off x="1588169" y="5710600"/>
            <a:ext cx="9031705" cy="1143000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39999">
                <a:srgbClr val="FFC000"/>
              </a:gs>
              <a:gs pos="70000">
                <a:srgbClr val="D27E0E"/>
              </a:gs>
              <a:gs pos="88000">
                <a:srgbClr val="D27E0E"/>
              </a:gs>
              <a:gs pos="100000">
                <a:srgbClr val="8C3D91"/>
              </a:gs>
            </a:gsLst>
            <a:lin ang="5400000" scaled="1"/>
            <a:tileRect/>
          </a:gra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F5D012A-73EA-420F-BE1B-13A69E207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373" y="5866601"/>
            <a:ext cx="90317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สำนักงานสาธารณสุขจังหวัดเพชรบูรณ์ </a:t>
            </a:r>
            <a:r>
              <a:rPr lang="en-US" kern="0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Phetchabun</a:t>
            </a:r>
            <a:r>
              <a:rPr lang="en-US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Provincial Public Health Office</a:t>
            </a:r>
            <a:endParaRPr lang="th-TH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72 ถนน นิกรบำรุง ตำบลในเมือง อำเภอเมืองเพชรบูรณ์ เพชรบูรณ์ </a:t>
            </a:r>
            <a:r>
              <a:rPr lang="en-US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67000</a:t>
            </a:r>
            <a:endParaRPr lang="th-TH" sz="2400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Google Shape;525;p43">
            <a:extLst>
              <a:ext uri="{FF2B5EF4-FFF2-40B4-BE49-F238E27FC236}">
                <a16:creationId xmlns:a16="http://schemas.microsoft.com/office/drawing/2014/main" id="{D81C7272-2010-4B38-B24C-ABA22512D165}"/>
              </a:ext>
            </a:extLst>
          </p:cNvPr>
          <p:cNvSpPr/>
          <p:nvPr/>
        </p:nvSpPr>
        <p:spPr>
          <a:xfrm>
            <a:off x="2592720" y="6282100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9E7E7E-27C5-46E5-9F74-E94ADBA8149A}"/>
              </a:ext>
            </a:extLst>
          </p:cNvPr>
          <p:cNvSpPr/>
          <p:nvPr/>
        </p:nvSpPr>
        <p:spPr>
          <a:xfrm>
            <a:off x="3280467" y="4130891"/>
            <a:ext cx="5531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n w="0"/>
                <a:solidFill>
                  <a:srgbClr val="97300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วันพุทธ ที่ 29 มีนาคม 2566</a:t>
            </a:r>
          </a:p>
          <a:p>
            <a:pPr algn="ctr"/>
            <a:r>
              <a:rPr lang="th-TH" sz="3600" b="1" dirty="0">
                <a:ln w="0"/>
                <a:solidFill>
                  <a:srgbClr val="97300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ณ ห้องประชุมพ่อขุนผาเมือง</a:t>
            </a:r>
          </a:p>
        </p:txBody>
      </p:sp>
    </p:spTree>
    <p:extLst>
      <p:ext uri="{BB962C8B-B14F-4D97-AF65-F5344CB8AC3E}">
        <p14:creationId xmlns:p14="http://schemas.microsoft.com/office/powerpoint/2010/main" val="20869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3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เรื่องจากผู้อำนวยการโรงพยาบาลเอกชน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เรื่องจากผู้อำนวยการโรงพยาบาลชุมชน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5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เรื่องจากสาธารณสุขอำเภอ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6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เรื่องจากชมรม ผอ.รพ.สต.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7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เรื่องจากคณะกรรมการ คปสจ.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AED796-DC20-40B4-9DA4-EDC9684DA149}"/>
              </a:ext>
            </a:extLst>
          </p:cNvPr>
          <p:cNvSpPr txBox="1"/>
          <p:nvPr/>
        </p:nvSpPr>
        <p:spPr>
          <a:xfrm>
            <a:off x="6183544" y="2548684"/>
            <a:ext cx="5687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……………………………………………………………………………………………………………………………………………………………………….</a:t>
            </a:r>
          </a:p>
        </p:txBody>
      </p:sp>
      <p:grpSp>
        <p:nvGrpSpPr>
          <p:cNvPr id="56" name="Google Shape;567;p43">
            <a:extLst>
              <a:ext uri="{FF2B5EF4-FFF2-40B4-BE49-F238E27FC236}">
                <a16:creationId xmlns:a16="http://schemas.microsoft.com/office/drawing/2014/main" id="{65759710-A2E1-4178-A727-EA65C38B2B55}"/>
              </a:ext>
            </a:extLst>
          </p:cNvPr>
          <p:cNvGrpSpPr/>
          <p:nvPr/>
        </p:nvGrpSpPr>
        <p:grpSpPr>
          <a:xfrm>
            <a:off x="6940777" y="1729512"/>
            <a:ext cx="366458" cy="366437"/>
            <a:chOff x="1923675" y="1633650"/>
            <a:chExt cx="436000" cy="435975"/>
          </a:xfrm>
        </p:grpSpPr>
        <p:sp>
          <p:nvSpPr>
            <p:cNvPr id="57" name="Google Shape;568;p43">
              <a:extLst>
                <a:ext uri="{FF2B5EF4-FFF2-40B4-BE49-F238E27FC236}">
                  <a16:creationId xmlns:a16="http://schemas.microsoft.com/office/drawing/2014/main" id="{D751F32D-BBD8-4120-9878-11734B8F468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69;p43">
              <a:extLst>
                <a:ext uri="{FF2B5EF4-FFF2-40B4-BE49-F238E27FC236}">
                  <a16:creationId xmlns:a16="http://schemas.microsoft.com/office/drawing/2014/main" id="{FD547174-81E8-44C3-9731-5115D91DF9F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70;p43">
              <a:extLst>
                <a:ext uri="{FF2B5EF4-FFF2-40B4-BE49-F238E27FC236}">
                  <a16:creationId xmlns:a16="http://schemas.microsoft.com/office/drawing/2014/main" id="{812BB941-EC14-4542-9354-444B2E8331E9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71;p43">
              <a:extLst>
                <a:ext uri="{FF2B5EF4-FFF2-40B4-BE49-F238E27FC236}">
                  <a16:creationId xmlns:a16="http://schemas.microsoft.com/office/drawing/2014/main" id="{F98BAED3-320B-4ACD-A0A1-701F900E092A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72;p43">
              <a:extLst>
                <a:ext uri="{FF2B5EF4-FFF2-40B4-BE49-F238E27FC236}">
                  <a16:creationId xmlns:a16="http://schemas.microsoft.com/office/drawing/2014/main" id="{B0B72FA9-1EDB-44D5-A87F-0DDDC63A4812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73;p43">
              <a:extLst>
                <a:ext uri="{FF2B5EF4-FFF2-40B4-BE49-F238E27FC236}">
                  <a16:creationId xmlns:a16="http://schemas.microsoft.com/office/drawing/2014/main" id="{8EEEC34E-F2CB-485C-85AD-09C84D68B70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23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12748" y="1972397"/>
            <a:ext cx="55905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เรื่องเพื่อพิจารณา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5.1 เรื่องจากผู้อำนวยการโรงพยาบาลชุมชน</a:t>
            </a:r>
            <a:endParaRPr lang="th-TH" sz="32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40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เรื่องอื่นๆ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183544" y="2643033"/>
            <a:ext cx="56876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5.1.1 </a:t>
            </a:r>
            <a:r>
              <a:rPr lang="th-TH" sz="2400" b="1" dirty="0">
                <a:effectLst/>
                <a:latin typeface="TH Sarabun psk"/>
                <a:ea typeface="Calibri" panose="020F0502020204030204" pitchFamily="34" charset="0"/>
                <a:cs typeface="TH SarabunIT๙" panose="020B0500040200020003" pitchFamily="34" charset="-34"/>
              </a:rPr>
              <a:t>ขอสนับสนุนแพทย์ช่วยตรวจ (รพ</a:t>
            </a:r>
            <a:r>
              <a:rPr lang="en-US" sz="2400" b="1" dirty="0">
                <a:effectLst/>
                <a:latin typeface="TH Sarabun psk"/>
                <a:ea typeface="Calibri" panose="020F0502020204030204" pitchFamily="34" charset="0"/>
              </a:rPr>
              <a:t>.</a:t>
            </a:r>
            <a:r>
              <a:rPr lang="th-TH" sz="2400" b="1" dirty="0">
                <a:effectLst/>
                <a:latin typeface="TH Sarabun psk"/>
                <a:ea typeface="Calibri" panose="020F0502020204030204" pitchFamily="34" charset="0"/>
              </a:rPr>
              <a:t>เขาค้อ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2400" b="1" dirty="0">
              <a:latin typeface="TH Sarabun psk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effectLst/>
              <a:latin typeface="TH Sarabun psk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...............................................................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4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540179B2-9CAF-6E27-62BA-81DA91891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119" y="2668486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5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7" descr="aoc7tslb1o8-lauren-mancke.jpg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5"/>
            <a:ext cx="12192000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>
            <a:spLocks noGrp="1"/>
          </p:cNvSpPr>
          <p:nvPr>
            <p:ph type="title" idx="4294967295"/>
          </p:nvPr>
        </p:nvSpPr>
        <p:spPr>
          <a:xfrm>
            <a:off x="822967" y="133"/>
            <a:ext cx="10546000" cy="68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1500" b="1" dirty="0"/>
              <a:t>Thank You </a:t>
            </a:r>
            <a:endParaRPr sz="11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30ABD-62DD-44B5-8FF2-39660DBE7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32" y="4176215"/>
            <a:ext cx="2287136" cy="2287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1038726" y="3227401"/>
            <a:ext cx="4427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ระเบียบวาระก่อนการประชุม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75495E4-B89C-4B5E-9E69-428A7C3252FF}"/>
              </a:ext>
            </a:extLst>
          </p:cNvPr>
          <p:cNvSpPr txBox="1"/>
          <p:nvPr/>
        </p:nvSpPr>
        <p:spPr>
          <a:xfrm>
            <a:off x="6236553" y="2049949"/>
            <a:ext cx="568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7" name="Google Shape;567;p43">
            <a:extLst>
              <a:ext uri="{FF2B5EF4-FFF2-40B4-BE49-F238E27FC236}">
                <a16:creationId xmlns:a16="http://schemas.microsoft.com/office/drawing/2014/main" id="{D3F77932-22CC-4EB1-A84F-09D3A6291F2B}"/>
              </a:ext>
            </a:extLst>
          </p:cNvPr>
          <p:cNvGrpSpPr/>
          <p:nvPr/>
        </p:nvGrpSpPr>
        <p:grpSpPr>
          <a:xfrm>
            <a:off x="6474511" y="2116720"/>
            <a:ext cx="366458" cy="366437"/>
            <a:chOff x="1923675" y="1633650"/>
            <a:chExt cx="436000" cy="435975"/>
          </a:xfrm>
        </p:grpSpPr>
        <p:sp>
          <p:nvSpPr>
            <p:cNvPr id="18" name="Google Shape;568;p43">
              <a:extLst>
                <a:ext uri="{FF2B5EF4-FFF2-40B4-BE49-F238E27FC236}">
                  <a16:creationId xmlns:a16="http://schemas.microsoft.com/office/drawing/2014/main" id="{21C3425B-B9F9-47A4-A5FC-7535C2A43C9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69;p43">
              <a:extLst>
                <a:ext uri="{FF2B5EF4-FFF2-40B4-BE49-F238E27FC236}">
                  <a16:creationId xmlns:a16="http://schemas.microsoft.com/office/drawing/2014/main" id="{DED5464B-FA4F-4E9A-B2C4-CD4D2EF5F4DF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70;p43">
              <a:extLst>
                <a:ext uri="{FF2B5EF4-FFF2-40B4-BE49-F238E27FC236}">
                  <a16:creationId xmlns:a16="http://schemas.microsoft.com/office/drawing/2014/main" id="{6A2B153F-0283-476F-AEB2-A73E6ED0C1ED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1;p43">
              <a:extLst>
                <a:ext uri="{FF2B5EF4-FFF2-40B4-BE49-F238E27FC236}">
                  <a16:creationId xmlns:a16="http://schemas.microsoft.com/office/drawing/2014/main" id="{1D3C1AAB-9DE5-42E2-BFC6-365F69158C02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2;p43">
              <a:extLst>
                <a:ext uri="{FF2B5EF4-FFF2-40B4-BE49-F238E27FC236}">
                  <a16:creationId xmlns:a16="http://schemas.microsoft.com/office/drawing/2014/main" id="{C8D55E27-C1D9-4538-8766-ACA46DEF48E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73;p43">
              <a:extLst>
                <a:ext uri="{FF2B5EF4-FFF2-40B4-BE49-F238E27FC236}">
                  <a16:creationId xmlns:a16="http://schemas.microsoft.com/office/drawing/2014/main" id="{5048FCFE-B3A8-4D98-982A-614662F14456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7A3C3A-515B-454E-9D4D-FAD0A6A6110B}"/>
              </a:ext>
            </a:extLst>
          </p:cNvPr>
          <p:cNvSpPr txBox="1"/>
          <p:nvPr/>
        </p:nvSpPr>
        <p:spPr>
          <a:xfrm>
            <a:off x="6183544" y="2163889"/>
            <a:ext cx="5607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3888"/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การมอบรางวัลการประกวดคลิปวิดีโอ (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Viral Clip Video)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คำขวัญ (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Slogan)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โครงการ อย.น้อย อ่านฉลาก อย่างฉลาด ก่อนเชื่อ ก่อน</a:t>
            </a:r>
            <a:r>
              <a:rPr lang="th-TH" sz="2400" b="1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ช๊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อป ก่อนแชร์ จังหวัดเพชรบูรณ์ ประจำปี 2566  </a:t>
            </a:r>
            <a:endParaRPr lang="en-US" sz="24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623888"/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- ประเภทคลิปวิดีโอ (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Viral Clip Video)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 รางวัล</a:t>
            </a:r>
            <a:endParaRPr lang="en-US" sz="24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623888"/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- ประเภทคำขวัญ (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Slogan)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 รางวัล (คุ้มครองผู้บริโภค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</a:p>
          <a:p>
            <a:pPr indent="623888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623888"/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มอบเกียรติบัตรการคัดเลือกเป็นพื้นที่ต้นแบบดีเด่นแห่งชาติด้านการแพทย์แผนไทย การแพทย์พื้นบ้าน และการแพทย์ทางเลือก เขตสุขภาพที่ 2 ปีงบประมาณ พุทธศักราช 2566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(แพทย์แผนไทย)</a:t>
            </a:r>
            <a:endParaRPr lang="th-TH" sz="24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071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658027" y="1773097"/>
            <a:ext cx="5445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endParaRPr lang="th-TH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เรื่องที่ประธานแจ้งที่ประชุมทราบ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183544" y="1835767"/>
            <a:ext cx="5687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grpSp>
        <p:nvGrpSpPr>
          <p:cNvPr id="16" name="Google Shape;567;p43">
            <a:extLst>
              <a:ext uri="{FF2B5EF4-FFF2-40B4-BE49-F238E27FC236}">
                <a16:creationId xmlns:a16="http://schemas.microsoft.com/office/drawing/2014/main" id="{199E63B8-F8C3-46C7-8563-0E9CB6CF733F}"/>
              </a:ext>
            </a:extLst>
          </p:cNvPr>
          <p:cNvGrpSpPr/>
          <p:nvPr/>
        </p:nvGrpSpPr>
        <p:grpSpPr>
          <a:xfrm>
            <a:off x="6940777" y="1729512"/>
            <a:ext cx="366458" cy="366437"/>
            <a:chOff x="1923675" y="1633650"/>
            <a:chExt cx="436000" cy="435975"/>
          </a:xfrm>
        </p:grpSpPr>
        <p:sp>
          <p:nvSpPr>
            <p:cNvPr id="17" name="Google Shape;568;p43">
              <a:extLst>
                <a:ext uri="{FF2B5EF4-FFF2-40B4-BE49-F238E27FC236}">
                  <a16:creationId xmlns:a16="http://schemas.microsoft.com/office/drawing/2014/main" id="{83CB6D10-16B2-471E-8B79-6402F469E66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69;p43">
              <a:extLst>
                <a:ext uri="{FF2B5EF4-FFF2-40B4-BE49-F238E27FC236}">
                  <a16:creationId xmlns:a16="http://schemas.microsoft.com/office/drawing/2014/main" id="{F3EC7DCF-E9F9-4BF0-B5AA-D78525C5841C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70;p43">
              <a:extLst>
                <a:ext uri="{FF2B5EF4-FFF2-40B4-BE49-F238E27FC236}">
                  <a16:creationId xmlns:a16="http://schemas.microsoft.com/office/drawing/2014/main" id="{62B0B478-8911-4585-BDEA-90AEBD473FD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71;p43">
              <a:extLst>
                <a:ext uri="{FF2B5EF4-FFF2-40B4-BE49-F238E27FC236}">
                  <a16:creationId xmlns:a16="http://schemas.microsoft.com/office/drawing/2014/main" id="{3ED0ACD9-3493-449B-B2C4-3F9588A2945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2;p43">
              <a:extLst>
                <a:ext uri="{FF2B5EF4-FFF2-40B4-BE49-F238E27FC236}">
                  <a16:creationId xmlns:a16="http://schemas.microsoft.com/office/drawing/2014/main" id="{68E1DCF1-4209-496B-B767-F1FB1A1C4CE0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3;p43">
              <a:extLst>
                <a:ext uri="{FF2B5EF4-FFF2-40B4-BE49-F238E27FC236}">
                  <a16:creationId xmlns:a16="http://schemas.microsoft.com/office/drawing/2014/main" id="{C9A047D9-8FAC-4687-B5AC-02FCA5EF161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13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451" y="1932886"/>
            <a:ext cx="5518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2 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รับรองรายงานการประชุม</a:t>
            </a: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395064" y="1958677"/>
            <a:ext cx="5495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รายงานการประชุมครั้งที่ 2/2566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ประชุมเมื่อวันที่ 28 กุมภาพันธ์ 2566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7E925-5B8E-4836-A87F-3A76DD807CA7}"/>
              </a:ext>
            </a:extLst>
          </p:cNvPr>
          <p:cNvSpPr txBox="1"/>
          <p:nvPr/>
        </p:nvSpPr>
        <p:spPr>
          <a:xfrm>
            <a:off x="584450" y="3771840"/>
            <a:ext cx="5336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เรื่องสืบเนื่องจากการประชุมครั้งที่ผ่านมา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EB5956-6C8C-4F48-AE79-FBAEB9966DC7}"/>
              </a:ext>
            </a:extLst>
          </p:cNvPr>
          <p:cNvSpPr txBox="1"/>
          <p:nvPr/>
        </p:nvSpPr>
        <p:spPr>
          <a:xfrm>
            <a:off x="6247715" y="3880070"/>
            <a:ext cx="5687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……………………………………………………………………………………………………………………………………………………………………….</a:t>
            </a:r>
          </a:p>
        </p:txBody>
      </p:sp>
      <p:grpSp>
        <p:nvGrpSpPr>
          <p:cNvPr id="18" name="Google Shape;567;p43">
            <a:extLst>
              <a:ext uri="{FF2B5EF4-FFF2-40B4-BE49-F238E27FC236}">
                <a16:creationId xmlns:a16="http://schemas.microsoft.com/office/drawing/2014/main" id="{FDC024D7-F99A-4A9A-BD4F-4CD1A88CE859}"/>
              </a:ext>
            </a:extLst>
          </p:cNvPr>
          <p:cNvGrpSpPr/>
          <p:nvPr/>
        </p:nvGrpSpPr>
        <p:grpSpPr>
          <a:xfrm>
            <a:off x="6362389" y="3932305"/>
            <a:ext cx="366458" cy="366437"/>
            <a:chOff x="1923675" y="1633650"/>
            <a:chExt cx="436000" cy="435975"/>
          </a:xfrm>
        </p:grpSpPr>
        <p:sp>
          <p:nvSpPr>
            <p:cNvPr id="19" name="Google Shape;568;p43">
              <a:extLst>
                <a:ext uri="{FF2B5EF4-FFF2-40B4-BE49-F238E27FC236}">
                  <a16:creationId xmlns:a16="http://schemas.microsoft.com/office/drawing/2014/main" id="{8BE2C445-B1C1-41B7-866F-E2683CD48DA7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69;p43">
              <a:extLst>
                <a:ext uri="{FF2B5EF4-FFF2-40B4-BE49-F238E27FC236}">
                  <a16:creationId xmlns:a16="http://schemas.microsoft.com/office/drawing/2014/main" id="{5CC9D036-371A-4C84-85B4-5DC936A5438C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0;p43">
              <a:extLst>
                <a:ext uri="{FF2B5EF4-FFF2-40B4-BE49-F238E27FC236}">
                  <a16:creationId xmlns:a16="http://schemas.microsoft.com/office/drawing/2014/main" id="{863E1CAE-493C-42AE-928D-138828451849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1;p43">
              <a:extLst>
                <a:ext uri="{FF2B5EF4-FFF2-40B4-BE49-F238E27FC236}">
                  <a16:creationId xmlns:a16="http://schemas.microsoft.com/office/drawing/2014/main" id="{A01A0980-69AE-4533-9228-F8454256B563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72;p43">
              <a:extLst>
                <a:ext uri="{FF2B5EF4-FFF2-40B4-BE49-F238E27FC236}">
                  <a16:creationId xmlns:a16="http://schemas.microsoft.com/office/drawing/2014/main" id="{00AA3F78-2502-491F-9C22-4B02703EA54D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73;p43">
              <a:extLst>
                <a:ext uri="{FF2B5EF4-FFF2-40B4-BE49-F238E27FC236}">
                  <a16:creationId xmlns:a16="http://schemas.microsoft.com/office/drawing/2014/main" id="{156E8CEE-3C06-4088-8207-F4951E14BCDC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A08A99AD-F857-4FAE-91D1-DF9633F5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564" y="2151719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183544" y="2633928"/>
            <a:ext cx="56876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MOU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การจัดบริการสุขภาพสาขาสุขภาพช่องปาก ระหว่าง องค์กรปกครองส่วนท้องถิ่นจังหวัดเพชรบูรณ์ และ สำนักงานสาธารณสุขจังหวัดเพชรบูรณ์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(รองนายแพทย์สาธารณสุขจังหวัด ด้านทันตสาธารณสุข)</a:t>
            </a:r>
            <a:endParaRPr lang="en-US" sz="24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4.1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เรื่องจากผู้อำนวยการโรงพยาบาลทั่วไป / รองนายแพทย์สาธารณสุขจังหวัด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grpSp>
        <p:nvGrpSpPr>
          <p:cNvPr id="16" name="Google Shape;567;p43">
            <a:extLst>
              <a:ext uri="{FF2B5EF4-FFF2-40B4-BE49-F238E27FC236}">
                <a16:creationId xmlns:a16="http://schemas.microsoft.com/office/drawing/2014/main" id="{0A5DCE75-4731-4CBF-A11D-8A81E80C7819}"/>
              </a:ext>
            </a:extLst>
          </p:cNvPr>
          <p:cNvGrpSpPr/>
          <p:nvPr/>
        </p:nvGrpSpPr>
        <p:grpSpPr>
          <a:xfrm>
            <a:off x="6298224" y="2314399"/>
            <a:ext cx="366458" cy="366437"/>
            <a:chOff x="1923675" y="1633650"/>
            <a:chExt cx="436000" cy="435975"/>
          </a:xfrm>
        </p:grpSpPr>
        <p:sp>
          <p:nvSpPr>
            <p:cNvPr id="17" name="Google Shape;568;p43">
              <a:extLst>
                <a:ext uri="{FF2B5EF4-FFF2-40B4-BE49-F238E27FC236}">
                  <a16:creationId xmlns:a16="http://schemas.microsoft.com/office/drawing/2014/main" id="{E6CFD84C-04B8-4194-AAB3-5DEE884755EC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69;p43">
              <a:extLst>
                <a:ext uri="{FF2B5EF4-FFF2-40B4-BE49-F238E27FC236}">
                  <a16:creationId xmlns:a16="http://schemas.microsoft.com/office/drawing/2014/main" id="{2919BC89-A6AC-4A13-8E84-E9706DF125D3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70;p43">
              <a:extLst>
                <a:ext uri="{FF2B5EF4-FFF2-40B4-BE49-F238E27FC236}">
                  <a16:creationId xmlns:a16="http://schemas.microsoft.com/office/drawing/2014/main" id="{448B1C29-34C4-418F-8C8E-F7368A3095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71;p43">
              <a:extLst>
                <a:ext uri="{FF2B5EF4-FFF2-40B4-BE49-F238E27FC236}">
                  <a16:creationId xmlns:a16="http://schemas.microsoft.com/office/drawing/2014/main" id="{D286EDB9-2695-40EA-AB03-FDD7545349E0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2;p43">
              <a:extLst>
                <a:ext uri="{FF2B5EF4-FFF2-40B4-BE49-F238E27FC236}">
                  <a16:creationId xmlns:a16="http://schemas.microsoft.com/office/drawing/2014/main" id="{E6BE0F5B-3E51-47EE-A2E1-83624B094EAC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3;p43">
              <a:extLst>
                <a:ext uri="{FF2B5EF4-FFF2-40B4-BE49-F238E27FC236}">
                  <a16:creationId xmlns:a16="http://schemas.microsoft.com/office/drawing/2014/main" id="{E11505D9-76FC-413D-823A-986337CA142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83F0AF4E-28AB-44B9-8CCC-A8CB2DE57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316" y="3762777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BC1A56F-E957-4653-8A3E-C5886B72878A}"/>
              </a:ext>
            </a:extLst>
          </p:cNvPr>
          <p:cNvSpPr txBox="1"/>
          <p:nvPr/>
        </p:nvSpPr>
        <p:spPr>
          <a:xfrm>
            <a:off x="6183544" y="1985147"/>
            <a:ext cx="56876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4.2.1 </a:t>
            </a:r>
            <a:r>
              <a:rPr lang="th-TH" sz="2400" b="1" kern="1200" dirty="0">
                <a:ln w="0"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สถานการณ์โรคที่ต้องเฝ้าระวังประจำ เดือน มีนาคม 2566 จังหวัดเพชรบูรณ์</a:t>
            </a:r>
            <a:r>
              <a:rPr lang="th-TH" sz="2400" b="1" dirty="0">
                <a:ln w="0"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(</a:t>
            </a:r>
            <a:r>
              <a:rPr lang="en-US" sz="2400" b="1" dirty="0">
                <a:ln w="0"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CD</a:t>
            </a:r>
            <a:r>
              <a:rPr lang="th-TH" sz="2400" b="1" dirty="0">
                <a:ln w="0"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endParaRPr lang="en-US" sz="2400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4.2.2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การดำเนินงานป้องกันและลดอุบัติเหตุทางถนน ในช่วงเทศกาลสงกรานต์ พ.ศ.2566 (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NCD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4.2.3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โครงการคัดกรองมะเร็งเต้านมโดยเครื่องเอกเรย์เคลื่อนที่ (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Mammogram)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ในสตรีกลุ่มเสี่ยงและด้อยโอกาสเฉลิมพระเกียรติพระบาทสมเด็จพระเจ้าอยู่หัว (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NCD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4.2.4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แนวทางการดูแลรักษาและการส่งต่อผู้ป่วยโรคมะเร็ง </a:t>
            </a:r>
            <a:b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ตามนโยบาย 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Cancer anywhere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NCD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4.2.5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สถานการณ์เด็กจมน้ำ จังหวัดเพชรบูรณ์ (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NCD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4.2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      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5" name="Picture 18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152A92A9-499A-DD5C-DBB7-3BC263B35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675" y="2390400"/>
            <a:ext cx="390178" cy="371888"/>
          </a:xfrm>
          <a:prstGeom prst="rect">
            <a:avLst/>
          </a:prstGeom>
        </p:spPr>
      </p:pic>
      <p:pic>
        <p:nvPicPr>
          <p:cNvPr id="7" name="Picture 18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9F1D1DB0-90CE-8232-3900-A32986FEC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669" y="3072052"/>
            <a:ext cx="390178" cy="371888"/>
          </a:xfrm>
          <a:prstGeom prst="rect">
            <a:avLst/>
          </a:prstGeom>
        </p:spPr>
      </p:pic>
      <p:pic>
        <p:nvPicPr>
          <p:cNvPr id="15" name="Picture 18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3CD72E35-B56D-4975-8F0F-EA8726A1B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730" y="4203544"/>
            <a:ext cx="390178" cy="371888"/>
          </a:xfrm>
          <a:prstGeom prst="rect">
            <a:avLst/>
          </a:prstGeom>
        </p:spPr>
      </p:pic>
      <p:pic>
        <p:nvPicPr>
          <p:cNvPr id="16" name="Picture 18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id="{A16BEBF5-9425-47A3-8DB4-2B5336529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302" y="4626797"/>
            <a:ext cx="390178" cy="371888"/>
          </a:xfrm>
          <a:prstGeom prst="rect">
            <a:avLst/>
          </a:prstGeom>
        </p:spPr>
      </p:pic>
      <p:pic>
        <p:nvPicPr>
          <p:cNvPr id="18" name="Picture 18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7C41C827-B22A-8252-2089-02CA504FE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675" y="5328695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D648EE4-4D84-4479-8053-C4D3F4A7D379}"/>
              </a:ext>
            </a:extLst>
          </p:cNvPr>
          <p:cNvSpPr txBox="1"/>
          <p:nvPr/>
        </p:nvSpPr>
        <p:spPr>
          <a:xfrm>
            <a:off x="6183545" y="2126613"/>
            <a:ext cx="56227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4.2.6 </a:t>
            </a:r>
            <a:r>
              <a:rPr lang="th-TH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ผลการดำเนินงานคัดเลือกยานวัตกรรม (</a:t>
            </a:r>
            <a:r>
              <a:rPr lang="en-US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Atorvastatin </a:t>
            </a:r>
            <a:r>
              <a:rPr lang="th-TH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40</a:t>
            </a:r>
            <a:r>
              <a:rPr lang="en-US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mg) </a:t>
            </a:r>
            <a:r>
              <a:rPr lang="th-TH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ร่วมระดับจังหวัด โดยใช้เงิน </a:t>
            </a:r>
            <a:r>
              <a:rPr lang="en-US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CFO </a:t>
            </a:r>
            <a:r>
              <a:rPr lang="th-TH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จังหวัดเพชรบูรณ์ </a:t>
            </a:r>
            <a:br>
              <a:rPr lang="th-TH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(คุ้มรองผู้บริโภค)</a:t>
            </a:r>
            <a:endParaRPr lang="th-TH" sz="2200" b="1" dirty="0">
              <a:solidFill>
                <a:srgbClr val="00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>
                <a:latin typeface="TH Sarabun psk"/>
                <a:cs typeface="TH SarabunPSK" panose="020B0500040200020003" pitchFamily="34" charset="-34"/>
              </a:rPr>
              <a:t>4.2.7 </a:t>
            </a:r>
            <a:r>
              <a:rPr lang="th-TH" sz="2200" b="1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สรุปการดำเนินงานหน่วยเคลื่อนที่เพื่อความปลอดภัยด้านอาหาร จังหวัดเพชรบูรณ์ ปีงบประมาณ ๒๕๖๖ (คุ้มรองผู้บริโภค)</a:t>
            </a:r>
            <a:endParaRPr lang="th-TH" sz="2200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200" b="1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	4.2.7.1</a:t>
            </a:r>
            <a:r>
              <a:rPr lang="th-TH" sz="2200" b="1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กิจกรรมเฝ้าระวังความปลอดภัยด้านอาหาร  </a:t>
            </a:r>
          </a:p>
          <a:p>
            <a:r>
              <a:rPr lang="th-TH" sz="2200" b="1" dirty="0">
                <a:solidFill>
                  <a:srgbClr val="000000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                       </a:t>
            </a:r>
            <a:r>
              <a:rPr lang="th-TH" sz="2200" b="1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(คุ้มรองผู้บริโภค)</a:t>
            </a:r>
            <a:endParaRPr lang="en-US" sz="22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2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	</a:t>
            </a:r>
            <a:r>
              <a:rPr lang="th-TH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4.2.7.2</a:t>
            </a:r>
            <a:r>
              <a:rPr lang="th-TH" sz="22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กิจกรรมการเฝ้าระวังโรงพยาบาลอาหาร</a:t>
            </a:r>
          </a:p>
          <a:p>
            <a:r>
              <a:rPr lang="th-TH" sz="2200" b="1" dirty="0">
                <a:solidFill>
                  <a:srgbClr val="000000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	          </a:t>
            </a:r>
            <a:r>
              <a:rPr lang="th-TH" sz="22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ปลอดภัย และเรือนจำปลอดภัย </a:t>
            </a:r>
          </a:p>
          <a:p>
            <a:r>
              <a:rPr lang="th-TH" sz="2200" b="1" dirty="0">
                <a:solidFill>
                  <a:srgbClr val="000000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	          </a:t>
            </a:r>
            <a:r>
              <a:rPr lang="th-TH" sz="22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(คุ้มรองผู้บริโภค)</a:t>
            </a:r>
            <a:endParaRPr lang="th-TH" sz="2200" b="1" dirty="0">
              <a:latin typeface="TH Sarabun psk"/>
              <a:cs typeface="TH SarabunPSK" panose="020B0500040200020003" pitchFamily="34" charset="-34"/>
            </a:endParaRP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4.2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 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17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7D0FB083-C303-4DC0-8D5C-7D6147C1B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656" y="2566082"/>
            <a:ext cx="390178" cy="371888"/>
          </a:xfrm>
          <a:prstGeom prst="rect">
            <a:avLst/>
          </a:prstGeom>
        </p:spPr>
      </p:pic>
      <p:pic>
        <p:nvPicPr>
          <p:cNvPr id="20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B3265678-491C-4698-ACA4-23A24D635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934" y="3474372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D648EE4-4D84-4479-8053-C4D3F4A7D379}"/>
              </a:ext>
            </a:extLst>
          </p:cNvPr>
          <p:cNvSpPr txBox="1"/>
          <p:nvPr/>
        </p:nvSpPr>
        <p:spPr>
          <a:xfrm>
            <a:off x="6168189" y="2032755"/>
            <a:ext cx="56227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4.2.8 </a:t>
            </a:r>
            <a:r>
              <a:rPr lang="th-TH" sz="24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การตรวจสุขภาพ จังหวัดเพชรบูรณ์ (ส่งเสริม)</a:t>
            </a: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4.2.9 </a:t>
            </a:r>
            <a:r>
              <a:rPr lang="th-TH" sz="24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การจัดกิจกรรมเดิน-วิ่งเพื่อสุขภาพ "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Run For Love </a:t>
            </a:r>
            <a:br>
              <a:rPr lang="th-TH" sz="2400" b="1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</a:br>
            <a:r>
              <a:rPr lang="th-TH" sz="2400" b="1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วิ่งสื่อรัก"แม่บ้านสาธารณสุขจังหวัดเพชรบูรณ์ (ส่งเสริม)</a:t>
            </a: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4.2.10 </a:t>
            </a:r>
            <a:r>
              <a:rPr lang="th-TH" sz="24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ติดตามตัวชี้วัดงานผู้สูงอายุ (ส่งเสริม)</a:t>
            </a:r>
            <a:endParaRPr lang="th-TH" sz="2400" b="1" dirty="0">
              <a:latin typeface="TH Sarabun psk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4.2.11 </a:t>
            </a:r>
            <a:r>
              <a:rPr lang="th-TH" sz="24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การจัดบริการทันตสาธารณสุขในหน่วยบริการปฐมภูมิ 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PCU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และเครือข่ายบริการปฐมภูมิ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  NPCU</a:t>
            </a:r>
            <a:r>
              <a:rPr lang="en-US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 </a:t>
            </a:r>
            <a:r>
              <a:rPr lang="th-TH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(ทันตะ) </a:t>
            </a:r>
          </a:p>
          <a:p>
            <a:r>
              <a:rPr lang="th-TH" sz="2400" b="1" dirty="0"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4.2.12 </a:t>
            </a:r>
            <a:r>
              <a:rPr lang="th-TH" sz="24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สถานการณ์การเงิน ณ เดือน กุมภาพันธ์ </a:t>
            </a:r>
            <a:r>
              <a:rPr lang="en-US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2566 </a:t>
            </a:r>
            <a:r>
              <a:rPr lang="th-TH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(ประกัน)</a:t>
            </a:r>
            <a:endParaRPr lang="th-TH" sz="2400" b="1" dirty="0">
              <a:latin typeface="TH SarabunIT๙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4.2.13 </a:t>
            </a:r>
            <a:r>
              <a:rPr lang="th-TH" sz="24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เงิน </a:t>
            </a:r>
            <a:r>
              <a:rPr lang="en-US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IP </a:t>
            </a:r>
            <a:r>
              <a:rPr lang="th-TH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ณ เดือน กุมภาพันธ์ </a:t>
            </a:r>
            <a:r>
              <a:rPr lang="en-US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2566 </a:t>
            </a:r>
            <a:r>
              <a:rPr lang="th-TH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(ประกัน)</a:t>
            </a:r>
            <a:r>
              <a:rPr lang="th-TH" sz="2400" b="1" dirty="0">
                <a:effectLst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400" b="1" dirty="0">
              <a:effectLst/>
              <a:latin typeface="TH SarabunIT๙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4.2.14 </a:t>
            </a:r>
            <a:r>
              <a:rPr lang="th-TH" sz="24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ผลการดำเนินงานงบค่าเสื่อม ปี 2565-2566 (ประกัน)</a:t>
            </a:r>
            <a:endParaRPr lang="en-US" sz="2400" b="1" dirty="0">
              <a:effectLst/>
              <a:latin typeface="TH Sarabun psk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4.2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6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A2709539-E0C3-77A5-D8EF-78B2FEAE6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27" y="2046255"/>
            <a:ext cx="390178" cy="371888"/>
          </a:xfrm>
          <a:prstGeom prst="rect">
            <a:avLst/>
          </a:prstGeom>
        </p:spPr>
      </p:pic>
      <p:pic>
        <p:nvPicPr>
          <p:cNvPr id="15" name="Picture 18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8878C978-7BEA-4310-9C6B-5EEACF842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27" y="2441160"/>
            <a:ext cx="390178" cy="371888"/>
          </a:xfrm>
          <a:prstGeom prst="rect">
            <a:avLst/>
          </a:prstGeom>
        </p:spPr>
      </p:pic>
      <p:pic>
        <p:nvPicPr>
          <p:cNvPr id="17" name="Picture 18">
            <a:hlinkClick r:id="rId6" action="ppaction://hlinkfile"/>
            <a:extLst>
              <a:ext uri="{FF2B5EF4-FFF2-40B4-BE49-F238E27FC236}">
                <a16:creationId xmlns:a16="http://schemas.microsoft.com/office/drawing/2014/main" id="{D2624CFF-8F4D-4BAC-9D3D-478D054E6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27" y="3141724"/>
            <a:ext cx="390178" cy="371888"/>
          </a:xfrm>
          <a:prstGeom prst="rect">
            <a:avLst/>
          </a:prstGeom>
        </p:spPr>
      </p:pic>
      <p:pic>
        <p:nvPicPr>
          <p:cNvPr id="18" name="Picture 18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id="{AC3D661D-F81F-4FFC-A61A-79D6356A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210" y="4621446"/>
            <a:ext cx="390178" cy="371888"/>
          </a:xfrm>
          <a:prstGeom prst="rect">
            <a:avLst/>
          </a:prstGeom>
        </p:spPr>
      </p:pic>
      <p:pic>
        <p:nvPicPr>
          <p:cNvPr id="19" name="Picture 18">
            <a:hlinkClick r:id="rId8" action="ppaction://hlinkfile"/>
            <a:extLst>
              <a:ext uri="{FF2B5EF4-FFF2-40B4-BE49-F238E27FC236}">
                <a16:creationId xmlns:a16="http://schemas.microsoft.com/office/drawing/2014/main" id="{196CB16D-F7D1-4F7C-A0AA-1433476EA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27" y="3579652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D648EE4-4D84-4479-8053-C4D3F4A7D379}"/>
              </a:ext>
            </a:extLst>
          </p:cNvPr>
          <p:cNvSpPr txBox="1"/>
          <p:nvPr/>
        </p:nvSpPr>
        <p:spPr>
          <a:xfrm>
            <a:off x="6168189" y="2032755"/>
            <a:ext cx="5622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4.2.15 </a:t>
            </a:r>
            <a:r>
              <a:rPr lang="th-TH" sz="24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การขออนุญาตใช้สำเนาลายมือชื่อ นพ.สสจ</a:t>
            </a:r>
            <a:r>
              <a:rPr lang="th-TH" sz="2400" b="1" dirty="0">
                <a:ea typeface="Cordia New" panose="020B0304020202020204" pitchFamily="34" charset="-34"/>
                <a:cs typeface="TH SarabunIT๙" panose="020B0500040200020003" pitchFamily="34" charset="-34"/>
              </a:rPr>
              <a:t>.</a:t>
            </a:r>
            <a:r>
              <a:rPr lang="th-TH" sz="24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พช </a:t>
            </a:r>
            <a:br>
              <a:rPr lang="th-TH" sz="24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พิมพ์ในใบประกาศแทนการลงนามจริง (พัฒนายุทธศาสตร์ฯ)</a:t>
            </a: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4.2.16 </a:t>
            </a:r>
            <a:r>
              <a:rPr lang="th-TH" sz="24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แนวทางแก้ไขการติด </a:t>
            </a:r>
            <a:r>
              <a:rPr lang="en-US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C</a:t>
            </a:r>
            <a:r>
              <a:rPr lang="en-US" sz="2400" b="1" dirty="0">
                <a:effectLst/>
                <a:latin typeface="TH Sarabun psk"/>
                <a:ea typeface="Cordia New" panose="020B0304020202020204" pitchFamily="34" charset="-34"/>
              </a:rPr>
              <a:t>349</a:t>
            </a:r>
            <a:r>
              <a:rPr lang="en-US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 </a:t>
            </a:r>
            <a:r>
              <a:rPr lang="th-TH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ไม่พบข้อมูลการ</a:t>
            </a:r>
            <a:r>
              <a:rPr lang="en-US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Authentication</a:t>
            </a:r>
            <a:r>
              <a:rPr lang="th-TH" sz="24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 (พัฒนายุทธศาสตร์ฯ)</a:t>
            </a: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4.2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6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A2709539-E0C3-77A5-D8EF-78B2FEAE6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27" y="2080439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1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575E5F"/>
      </a:dk2>
      <a:lt2>
        <a:srgbClr val="E7E4DD"/>
      </a:lt2>
      <a:accent1>
        <a:srgbClr val="F67031"/>
      </a:accent1>
      <a:accent2>
        <a:srgbClr val="FFA400"/>
      </a:accent2>
      <a:accent3>
        <a:srgbClr val="7A7AAA"/>
      </a:accent3>
      <a:accent4>
        <a:srgbClr val="00BCD4"/>
      </a:accent4>
      <a:accent5>
        <a:srgbClr val="F2496F"/>
      </a:accent5>
      <a:accent6>
        <a:srgbClr val="A2324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821</Words>
  <Application>Microsoft Office PowerPoint</Application>
  <PresentationFormat>แบบจอกว้าง</PresentationFormat>
  <Paragraphs>81</Paragraphs>
  <Slides>12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Cordia New</vt:lpstr>
      <vt:lpstr>EucrosiaUPC</vt:lpstr>
      <vt:lpstr>Georgia</vt:lpstr>
      <vt:lpstr>Nunito Sans</vt:lpstr>
      <vt:lpstr>TH Sarabun psk</vt:lpstr>
      <vt:lpstr>TH SarabunIT๙</vt:lpstr>
      <vt:lpstr>TH SarabunPSK</vt:lpstr>
      <vt:lpstr>Office Theme</vt:lpstr>
      <vt:lpstr>Ulysses template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SSJ-Meeting1</cp:lastModifiedBy>
  <cp:revision>254</cp:revision>
  <dcterms:created xsi:type="dcterms:W3CDTF">2021-01-27T02:50:59Z</dcterms:created>
  <dcterms:modified xsi:type="dcterms:W3CDTF">2023-03-29T05:06:43Z</dcterms:modified>
</cp:coreProperties>
</file>