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8"/>
  </p:notesMasterIdLst>
  <p:sldIdLst>
    <p:sldId id="256" r:id="rId3"/>
    <p:sldId id="297" r:id="rId4"/>
    <p:sldId id="298" r:id="rId5"/>
    <p:sldId id="303" r:id="rId6"/>
    <p:sldId id="305" r:id="rId7"/>
  </p:sldIdLst>
  <p:sldSz cx="9906000" cy="6858000" type="A4"/>
  <p:notesSz cx="9144000" cy="6858000"/>
  <p:embeddedFontLst>
    <p:embeddedFont>
      <p:font typeface="Angsana New" panose="02020603050405020304" pitchFamily="18" charset="-34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oboto Condensed" panose="02000000000000000000" pitchFamily="2" charset="0"/>
      <p:regular r:id="rId17"/>
      <p:bold r:id="rId18"/>
      <p:italic r:id="rId19"/>
      <p:boldItalic r:id="rId20"/>
    </p:embeddedFont>
    <p:embeddedFont>
      <p:font typeface="Roboto Condensed Light" panose="02000000000000000000" pitchFamily="2" charset="0"/>
      <p:regular r:id="rId21"/>
      <p:bold r:id="rId22"/>
      <p:italic r:id="rId23"/>
      <p:boldItalic r:id="rId24"/>
    </p:embeddedFont>
    <p:embeddedFont>
      <p:font typeface="TH SarabunPSK" panose="020B0500040200020003" pitchFamily="34" charset="-34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C000"/>
    <a:srgbClr val="FFFFFF"/>
    <a:srgbClr val="009900"/>
    <a:srgbClr val="CCFFFF"/>
    <a:srgbClr val="FFFFCC"/>
    <a:srgbClr val="FF0066"/>
    <a:srgbClr val="FF3399"/>
    <a:srgbClr val="111111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8" autoAdjust="0"/>
    <p:restoredTop sz="99091" autoAdjust="0"/>
  </p:normalViewPr>
  <p:slideViewPr>
    <p:cSldViewPr>
      <p:cViewPr varScale="1">
        <p:scale>
          <a:sx n="113" d="100"/>
          <a:sy n="113" d="100"/>
        </p:scale>
        <p:origin x="1260" y="114"/>
      </p:cViewPr>
      <p:guideLst>
        <p:guide orient="horz" pos="2160"/>
        <p:guide pos="3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C1E-4BDD-AC67-22F219752A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C1E-4BDD-AC67-22F219752A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C1E-4BDD-AC67-22F219752A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th-TH"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เมือง</c:v>
                </c:pt>
                <c:pt idx="1">
                  <c:v>ชนแดน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วิเชียรบุรี</c:v>
                </c:pt>
                <c:pt idx="5">
                  <c:v>ศรีเทพ</c:v>
                </c:pt>
                <c:pt idx="6">
                  <c:v>หนองไผ่</c:v>
                </c:pt>
                <c:pt idx="7">
                  <c:v>บึงสามพัน</c:v>
                </c:pt>
                <c:pt idx="8">
                  <c:v>น้ำหนาว</c:v>
                </c:pt>
                <c:pt idx="9">
                  <c:v>วังโป่ง</c:v>
                </c:pt>
                <c:pt idx="10">
                  <c:v>เขาค้อ</c:v>
                </c:pt>
                <c:pt idx="11">
                  <c:v>จังหวัด</c:v>
                </c:pt>
              </c:strCache>
            </c:strRef>
          </c:cat>
          <c:val>
            <c:numRef>
              <c:f>Sheet1!$B$2:$B$13</c:f>
              <c:numCache>
                <c:formatCode>_(* #,##0.00_);_(* \(#,##0.00\);_(* "-"??_);_(@_)</c:formatCode>
                <c:ptCount val="12"/>
                <c:pt idx="0">
                  <c:v>67.19</c:v>
                </c:pt>
                <c:pt idx="1">
                  <c:v>69.099999999999994</c:v>
                </c:pt>
                <c:pt idx="2">
                  <c:v>81.849999999999994</c:v>
                </c:pt>
                <c:pt idx="3">
                  <c:v>13.76</c:v>
                </c:pt>
                <c:pt idx="4">
                  <c:v>85.11</c:v>
                </c:pt>
                <c:pt idx="5">
                  <c:v>72.41</c:v>
                </c:pt>
                <c:pt idx="6">
                  <c:v>85.7</c:v>
                </c:pt>
                <c:pt idx="7">
                  <c:v>79.5</c:v>
                </c:pt>
                <c:pt idx="8">
                  <c:v>83.89</c:v>
                </c:pt>
                <c:pt idx="9">
                  <c:v>81.94</c:v>
                </c:pt>
                <c:pt idx="10">
                  <c:v>82.8</c:v>
                </c:pt>
                <c:pt idx="11">
                  <c:v>72.959999999999994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1E-4BDD-AC67-22F219752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2795264"/>
        <c:axId val="202801152"/>
      </c:barChart>
      <c:catAx>
        <c:axId val="20279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th-TH"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02801152"/>
        <c:crosses val="autoZero"/>
        <c:auto val="1"/>
        <c:lblAlgn val="ctr"/>
        <c:lblOffset val="100"/>
        <c:noMultiLvlLbl val="0"/>
      </c:catAx>
      <c:valAx>
        <c:axId val="20280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th-TH"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0279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lang="th-TH" sz="2400" b="1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399281057340799E-2"/>
          <c:y val="8.0921660992896896E-2"/>
          <c:w val="0.91761632577526897"/>
          <c:h val="0.78879039839341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2E4-413E-ABA2-B39C303B056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2E4-413E-ABA2-B39C303B056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2E4-413E-ABA2-B39C303B056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2E4-413E-ABA2-B39C303B0567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2E4-413E-ABA2-B39C303B0567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2E4-413E-ABA2-B39C303B0567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2E4-413E-ABA2-B39C303B0567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2E4-413E-ABA2-B39C303B0567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2E4-413E-ABA2-B39C303B0567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2E4-413E-ABA2-B39C303B0567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52E4-413E-ABA2-B39C303B0567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52E4-413E-ABA2-B39C303B05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th-TH" sz="18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เมือง</c:v>
                </c:pt>
                <c:pt idx="1">
                  <c:v>ชนแดน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วิเชียรฯ</c:v>
                </c:pt>
                <c:pt idx="5">
                  <c:v>ศรีเทพ</c:v>
                </c:pt>
                <c:pt idx="6">
                  <c:v>หนองไผ่</c:v>
                </c:pt>
                <c:pt idx="7">
                  <c:v>บึงสามพัน</c:v>
                </c:pt>
                <c:pt idx="8">
                  <c:v>น้ำหนาว</c:v>
                </c:pt>
                <c:pt idx="9">
                  <c:v>วังโป่ง</c:v>
                </c:pt>
                <c:pt idx="10">
                  <c:v>เขาค้อ</c:v>
                </c:pt>
                <c:pt idx="11">
                  <c:v>จังหวัด</c:v>
                </c:pt>
              </c:strCache>
            </c:strRef>
          </c:cat>
          <c:val>
            <c:numRef>
              <c:f>Sheet1!$B$2:$B$13</c:f>
              <c:numCache>
                <c:formatCode>0.00</c:formatCode>
                <c:ptCount val="12"/>
                <c:pt idx="0">
                  <c:v>14.21</c:v>
                </c:pt>
                <c:pt idx="1">
                  <c:v>17.7</c:v>
                </c:pt>
                <c:pt idx="2">
                  <c:v>33.33</c:v>
                </c:pt>
                <c:pt idx="3">
                  <c:v>21.47</c:v>
                </c:pt>
                <c:pt idx="4">
                  <c:v>24.35</c:v>
                </c:pt>
                <c:pt idx="5">
                  <c:v>22.91</c:v>
                </c:pt>
                <c:pt idx="6">
                  <c:v>27.04</c:v>
                </c:pt>
                <c:pt idx="7">
                  <c:v>23.95</c:v>
                </c:pt>
                <c:pt idx="8">
                  <c:v>20.53</c:v>
                </c:pt>
                <c:pt idx="9">
                  <c:v>22.45</c:v>
                </c:pt>
                <c:pt idx="10">
                  <c:v>25.8</c:v>
                </c:pt>
                <c:pt idx="11">
                  <c:v>24.09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2E4-413E-ABA2-B39C303B0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1836032"/>
        <c:axId val="201837568"/>
      </c:barChart>
      <c:catAx>
        <c:axId val="20183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th-TH" sz="18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01837568"/>
        <c:crosses val="autoZero"/>
        <c:auto val="1"/>
        <c:lblAlgn val="ctr"/>
        <c:lblOffset val="100"/>
        <c:noMultiLvlLbl val="0"/>
      </c:catAx>
      <c:valAx>
        <c:axId val="201837568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th-TH" sz="18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0183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th-TH" sz="1800" b="1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442-4F47-A245-107003464813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442-4F47-A245-10700346481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442-4F47-A245-1070034648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th-TH"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เมือง</c:v>
                </c:pt>
                <c:pt idx="1">
                  <c:v>ชนแดน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วิเชียรบุรี</c:v>
                </c:pt>
                <c:pt idx="5">
                  <c:v>ศรีเทพ</c:v>
                </c:pt>
                <c:pt idx="6">
                  <c:v>หนองไผ่</c:v>
                </c:pt>
                <c:pt idx="7">
                  <c:v>บึงสามพัน</c:v>
                </c:pt>
                <c:pt idx="8">
                  <c:v>น้ำหนาว</c:v>
                </c:pt>
                <c:pt idx="9">
                  <c:v>วังโป่ง</c:v>
                </c:pt>
                <c:pt idx="10">
                  <c:v>เขาค้อ</c:v>
                </c:pt>
                <c:pt idx="11">
                  <c:v>จังหวัด</c:v>
                </c:pt>
              </c:strCache>
            </c:strRef>
          </c:cat>
          <c:val>
            <c:numRef>
              <c:f>Sheet1!$B$2:$B$13</c:f>
              <c:numCache>
                <c:formatCode>_(* #,##0.00_);_(* \(#,##0.00\);_(* "-"??_);_(@_)</c:formatCode>
                <c:ptCount val="12"/>
                <c:pt idx="0">
                  <c:v>97.07</c:v>
                </c:pt>
                <c:pt idx="1">
                  <c:v>95.88</c:v>
                </c:pt>
                <c:pt idx="2">
                  <c:v>95.52</c:v>
                </c:pt>
                <c:pt idx="3">
                  <c:v>84.29</c:v>
                </c:pt>
                <c:pt idx="4">
                  <c:v>93.36</c:v>
                </c:pt>
                <c:pt idx="5">
                  <c:v>94.72</c:v>
                </c:pt>
                <c:pt idx="6">
                  <c:v>94.63</c:v>
                </c:pt>
                <c:pt idx="7">
                  <c:v>93.95</c:v>
                </c:pt>
                <c:pt idx="8">
                  <c:v>96.03</c:v>
                </c:pt>
                <c:pt idx="9">
                  <c:v>97.51</c:v>
                </c:pt>
                <c:pt idx="10">
                  <c:v>96.36</c:v>
                </c:pt>
                <c:pt idx="11">
                  <c:v>95.21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42-4F47-A245-107003464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3407744"/>
        <c:axId val="203409280"/>
      </c:barChart>
      <c:catAx>
        <c:axId val="20340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th-TH"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03409280"/>
        <c:crosses val="autoZero"/>
        <c:auto val="1"/>
        <c:lblAlgn val="ctr"/>
        <c:lblOffset val="100"/>
        <c:noMultiLvlLbl val="0"/>
      </c:catAx>
      <c:valAx>
        <c:axId val="20340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th-TH"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0340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lang="th-TH" sz="2400" b="1"/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AE2-4035-9B59-DEF883ECFDC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AE2-4035-9B59-DEF883ECFDC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AE2-4035-9B59-DEF883ECFDC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AE2-4035-9B59-DEF883ECFD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th-TH"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เมือง</c:v>
                </c:pt>
                <c:pt idx="1">
                  <c:v>ชนแดน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วิเชียรบุรี</c:v>
                </c:pt>
                <c:pt idx="5">
                  <c:v>ศรีเทพ</c:v>
                </c:pt>
                <c:pt idx="6">
                  <c:v>หนองไผ่</c:v>
                </c:pt>
                <c:pt idx="7">
                  <c:v>บึงสามพัน</c:v>
                </c:pt>
                <c:pt idx="8">
                  <c:v>น้ำหนาว</c:v>
                </c:pt>
                <c:pt idx="9">
                  <c:v>วังโป่ง</c:v>
                </c:pt>
                <c:pt idx="10">
                  <c:v>เขาค้อ</c:v>
                </c:pt>
                <c:pt idx="11">
                  <c:v>จังหวัด</c:v>
                </c:pt>
              </c:strCache>
            </c:strRef>
          </c:cat>
          <c:val>
            <c:numRef>
              <c:f>Sheet1!$B$2:$B$13</c:f>
              <c:numCache>
                <c:formatCode>_(* #,##0.00_);_(* \(#,##0.00\);_(* "-"??_);_(@_)</c:formatCode>
                <c:ptCount val="12"/>
                <c:pt idx="0">
                  <c:v>80</c:v>
                </c:pt>
                <c:pt idx="1">
                  <c:v>77</c:v>
                </c:pt>
                <c:pt idx="2">
                  <c:v>88</c:v>
                </c:pt>
                <c:pt idx="3">
                  <c:v>27</c:v>
                </c:pt>
                <c:pt idx="4">
                  <c:v>73</c:v>
                </c:pt>
                <c:pt idx="5">
                  <c:v>77</c:v>
                </c:pt>
                <c:pt idx="6">
                  <c:v>81</c:v>
                </c:pt>
                <c:pt idx="7">
                  <c:v>78</c:v>
                </c:pt>
                <c:pt idx="8">
                  <c:v>89</c:v>
                </c:pt>
                <c:pt idx="9">
                  <c:v>89</c:v>
                </c:pt>
                <c:pt idx="10">
                  <c:v>86</c:v>
                </c:pt>
                <c:pt idx="11">
                  <c:v>81.040000000000006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E2-4035-9B59-DEF883ECFD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2418560"/>
        <c:axId val="42420096"/>
      </c:barChart>
      <c:catAx>
        <c:axId val="4241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th-TH"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42420096"/>
        <c:crosses val="autoZero"/>
        <c:auto val="1"/>
        <c:lblAlgn val="ctr"/>
        <c:lblOffset val="100"/>
        <c:noMultiLvlLbl val="0"/>
      </c:catAx>
      <c:valAx>
        <c:axId val="4242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th-TH"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4241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lang="th-TH" sz="2400" b="1"/>
      </a:pPr>
      <a:endParaRPr lang="th-TH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61177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173190" y="877033"/>
            <a:ext cx="1407575" cy="577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 panose="02000000000000000000"/>
              <a:ea typeface="Arvo" panose="02000000000000000000"/>
              <a:cs typeface="Arvo" panose="02000000000000000000"/>
              <a:sym typeface="Arvo" panose="02000000000000000000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9451"/>
            <a:ext cx="9383181" cy="6867451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454351"/>
            <a:ext cx="9584794" cy="3949300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983673" y="5704465"/>
            <a:ext cx="5937565" cy="577328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742950" y="1454333"/>
            <a:ext cx="5815225" cy="3949200"/>
          </a:xfrm>
          <a:prstGeom prst="rect">
            <a:avLst/>
          </a:prstGeom>
        </p:spPr>
        <p:txBody>
          <a:bodyPr spcFirstLastPara="1" wrap="square" lIns="107269" tIns="107269" rIns="107269" bIns="107269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35C6-75E5-4D1D-AAF4-7D5EB75E65AC}" type="datetimeFigureOut">
              <a:rPr lang="th-TH" smtClean="0"/>
              <a:t>08/05/66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DDF-E963-4C44-B20B-02124DD2925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35C6-75E5-4D1D-AAF4-7D5EB75E65AC}" type="datetimeFigureOut">
              <a:rPr lang="th-TH" smtClean="0"/>
              <a:t>08/05/66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DDF-E963-4C44-B20B-02124DD2925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 hasCustomPrompt="1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35C6-75E5-4D1D-AAF4-7D5EB75E65AC}" type="datetimeFigureOut">
              <a:rPr lang="th-TH" smtClean="0"/>
              <a:t>08/05/66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DDF-E963-4C44-B20B-02124DD2925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 hasCustomPrompt="1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 hasCustomPrompt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35C6-75E5-4D1D-AAF4-7D5EB75E65AC}" type="datetimeFigureOut">
              <a:rPr lang="th-TH" smtClean="0"/>
              <a:t>08/05/66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DDF-E963-4C44-B20B-02124DD2925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35C6-75E5-4D1D-AAF4-7D5EB75E65AC}" type="datetimeFigureOut">
              <a:rPr lang="th-TH" smtClean="0"/>
              <a:t>08/05/66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DDF-E963-4C44-B20B-02124DD2925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35C6-75E5-4D1D-AAF4-7D5EB75E65AC}" type="datetimeFigureOut">
              <a:rPr lang="th-TH" smtClean="0"/>
              <a:t>08/05/66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DDF-E963-4C44-B20B-02124DD2925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 hasCustomPrompt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35C6-75E5-4D1D-AAF4-7D5EB75E65AC}" type="datetimeFigureOut">
              <a:rPr lang="th-TH" smtClean="0"/>
              <a:t>08/05/66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DDF-E963-4C44-B20B-02124DD2925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 hasCustomPrompt="1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 hasCustomPrompt="1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35C6-75E5-4D1D-AAF4-7D5EB75E65AC}" type="datetimeFigureOut">
              <a:rPr lang="th-TH" smtClean="0"/>
              <a:t>08/05/66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DDF-E963-4C44-B20B-02124DD2925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35C6-75E5-4D1D-AAF4-7D5EB75E65AC}" type="datetimeFigureOut">
              <a:rPr lang="th-TH" smtClean="0"/>
              <a:t>08/05/66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DDF-E963-4C44-B20B-02124DD2925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35C6-75E5-4D1D-AAF4-7D5EB75E65AC}" type="datetimeFigureOut">
              <a:rPr lang="th-TH" smtClean="0"/>
              <a:t>08/05/66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DDF-E963-4C44-B20B-02124DD2925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35C6-75E5-4D1D-AAF4-7D5EB75E65AC}" type="datetimeFigureOut">
              <a:rPr lang="th-TH" smtClean="0"/>
              <a:t>08/05/66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DDF-E963-4C44-B20B-02124DD2925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2131" y="523433"/>
            <a:ext cx="5696600" cy="10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 panose="02000000000000000000"/>
              <a:buNone/>
              <a:defRPr sz="2000" b="1">
                <a:solidFill>
                  <a:srgbClr val="FFFFFF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 panose="02000000000000000000"/>
              <a:buNone/>
              <a:defRPr sz="2000" b="1">
                <a:solidFill>
                  <a:srgbClr val="FFFFFF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 panose="02000000000000000000"/>
              <a:buNone/>
              <a:defRPr sz="2000" b="1">
                <a:solidFill>
                  <a:srgbClr val="FFFFFF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 panose="02000000000000000000"/>
              <a:buNone/>
              <a:defRPr sz="2000" b="1">
                <a:solidFill>
                  <a:srgbClr val="FFFFFF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 panose="02000000000000000000"/>
              <a:buNone/>
              <a:defRPr sz="2000" b="1">
                <a:solidFill>
                  <a:srgbClr val="FFFFFF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 panose="02000000000000000000"/>
              <a:buNone/>
              <a:defRPr sz="2000" b="1">
                <a:solidFill>
                  <a:srgbClr val="FFFFFF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 panose="02000000000000000000"/>
              <a:buNone/>
              <a:defRPr sz="2000" b="1">
                <a:solidFill>
                  <a:srgbClr val="FFFFFF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 panose="02000000000000000000"/>
              <a:buNone/>
              <a:defRPr sz="2000" b="1">
                <a:solidFill>
                  <a:srgbClr val="FFFFFF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 panose="02000000000000000000"/>
              <a:buNone/>
              <a:defRPr sz="2000" b="1">
                <a:solidFill>
                  <a:srgbClr val="FFFFFF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82131" y="1769800"/>
            <a:ext cx="664365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 panose="02000000000000000000"/>
              <a:buChar char="▰"/>
              <a:defRPr sz="2400">
                <a:solidFill>
                  <a:srgbClr val="263248"/>
                </a:solidFill>
                <a:latin typeface="Roboto Condensed Light" panose="02000000000000000000"/>
                <a:ea typeface="Roboto Condensed Light" panose="02000000000000000000"/>
                <a:cs typeface="Roboto Condensed Light" panose="02000000000000000000"/>
                <a:sym typeface="Roboto Condensed Light" panose="02000000000000000000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 panose="02000000000000000000"/>
              <a:buChar char="▻"/>
              <a:defRPr sz="2400">
                <a:solidFill>
                  <a:srgbClr val="263248"/>
                </a:solidFill>
                <a:latin typeface="Roboto Condensed Light" panose="02000000000000000000"/>
                <a:ea typeface="Roboto Condensed Light" panose="02000000000000000000"/>
                <a:cs typeface="Roboto Condensed Light" panose="02000000000000000000"/>
                <a:sym typeface="Roboto Condensed Light" panose="02000000000000000000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 panose="02000000000000000000"/>
              <a:buChar char="▻"/>
              <a:defRPr sz="2400">
                <a:solidFill>
                  <a:srgbClr val="263248"/>
                </a:solidFill>
                <a:latin typeface="Roboto Condensed Light" panose="02000000000000000000"/>
                <a:ea typeface="Roboto Condensed Light" panose="02000000000000000000"/>
                <a:cs typeface="Roboto Condensed Light" panose="02000000000000000000"/>
                <a:sym typeface="Roboto Condensed Light" panose="02000000000000000000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 panose="02000000000000000000"/>
              <a:buChar char="▻"/>
              <a:defRPr sz="2400">
                <a:solidFill>
                  <a:srgbClr val="263248"/>
                </a:solidFill>
                <a:latin typeface="Roboto Condensed Light" panose="02000000000000000000"/>
                <a:ea typeface="Roboto Condensed Light" panose="02000000000000000000"/>
                <a:cs typeface="Roboto Condensed Light" panose="02000000000000000000"/>
                <a:sym typeface="Roboto Condensed Light" panose="02000000000000000000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 panose="02000000000000000000"/>
              <a:buChar char="▻"/>
              <a:defRPr sz="2400">
                <a:solidFill>
                  <a:srgbClr val="263248"/>
                </a:solidFill>
                <a:latin typeface="Roboto Condensed Light" panose="02000000000000000000"/>
                <a:ea typeface="Roboto Condensed Light" panose="02000000000000000000"/>
                <a:cs typeface="Roboto Condensed Light" panose="02000000000000000000"/>
                <a:sym typeface="Roboto Condensed Light" panose="02000000000000000000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 panose="02000000000000000000"/>
              <a:buChar char="▻"/>
              <a:defRPr sz="2400">
                <a:solidFill>
                  <a:srgbClr val="263248"/>
                </a:solidFill>
                <a:latin typeface="Roboto Condensed Light" panose="02000000000000000000"/>
                <a:ea typeface="Roboto Condensed Light" panose="02000000000000000000"/>
                <a:cs typeface="Roboto Condensed Light" panose="02000000000000000000"/>
                <a:sym typeface="Roboto Condensed Light" panose="02000000000000000000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 panose="02000000000000000000"/>
              <a:buChar char="▻"/>
              <a:defRPr sz="2400">
                <a:solidFill>
                  <a:srgbClr val="263248"/>
                </a:solidFill>
                <a:latin typeface="Roboto Condensed Light" panose="02000000000000000000"/>
                <a:ea typeface="Roboto Condensed Light" panose="02000000000000000000"/>
                <a:cs typeface="Roboto Condensed Light" panose="02000000000000000000"/>
                <a:sym typeface="Roboto Condensed Light" panose="02000000000000000000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 panose="02000000000000000000"/>
              <a:buChar char="▻"/>
              <a:defRPr sz="2400">
                <a:solidFill>
                  <a:srgbClr val="263248"/>
                </a:solidFill>
                <a:latin typeface="Roboto Condensed Light" panose="02000000000000000000"/>
                <a:ea typeface="Roboto Condensed Light" panose="02000000000000000000"/>
                <a:cs typeface="Roboto Condensed Light" panose="02000000000000000000"/>
                <a:sym typeface="Roboto Condensed Light" panose="02000000000000000000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 panose="02000000000000000000"/>
              <a:buChar char="▻"/>
              <a:defRPr sz="2400">
                <a:solidFill>
                  <a:srgbClr val="263248"/>
                </a:solidFill>
                <a:latin typeface="Roboto Condensed Light" panose="02000000000000000000"/>
                <a:ea typeface="Roboto Condensed Light" panose="02000000000000000000"/>
                <a:cs typeface="Roboto Condensed Light" panose="02000000000000000000"/>
                <a:sym typeface="Roboto Condensed Light" panose="02000000000000000000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252833" y="6182000"/>
            <a:ext cx="161135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>
            <a:lvl1pPr lvl="0" algn="r">
              <a:buNone/>
              <a:defRPr sz="1400" b="1">
                <a:solidFill>
                  <a:srgbClr val="FFFFFF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1pPr>
            <a:lvl2pPr lvl="1" algn="r">
              <a:buNone/>
              <a:defRPr sz="1400" b="1">
                <a:solidFill>
                  <a:srgbClr val="FFFFFF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2pPr>
            <a:lvl3pPr lvl="2" algn="r">
              <a:buNone/>
              <a:defRPr sz="1400" b="1">
                <a:solidFill>
                  <a:srgbClr val="FFFFFF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3pPr>
            <a:lvl4pPr lvl="3" algn="r">
              <a:buNone/>
              <a:defRPr sz="1400" b="1">
                <a:solidFill>
                  <a:srgbClr val="FFFFFF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4pPr>
            <a:lvl5pPr lvl="4" algn="r">
              <a:buNone/>
              <a:defRPr sz="1400" b="1">
                <a:solidFill>
                  <a:srgbClr val="FFFFFF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5pPr>
            <a:lvl6pPr lvl="5" algn="r">
              <a:buNone/>
              <a:defRPr sz="1400" b="1">
                <a:solidFill>
                  <a:srgbClr val="FFFFFF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6pPr>
            <a:lvl7pPr lvl="6" algn="r">
              <a:buNone/>
              <a:defRPr sz="1400" b="1">
                <a:solidFill>
                  <a:srgbClr val="FFFFFF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7pPr>
            <a:lvl8pPr lvl="7" algn="r">
              <a:buNone/>
              <a:defRPr sz="1400" b="1">
                <a:solidFill>
                  <a:srgbClr val="FFFFFF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8pPr>
            <a:lvl9pPr lvl="8" algn="r">
              <a:buNone/>
              <a:defRPr sz="1400" b="1">
                <a:solidFill>
                  <a:srgbClr val="FFFFFF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835C6-75E5-4D1D-AAF4-7D5EB75E65AC}" type="datetimeFigureOut">
              <a:rPr lang="th-TH" smtClean="0"/>
              <a:t>08/05/66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11DDF-E963-4C44-B20B-02124DD2925D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055" indent="-186055" algn="l" defTabSz="742950" rtl="0" eaLnBrk="1" latinLnBrk="0" hangingPunct="1">
        <a:lnSpc>
          <a:spcPct val="90000"/>
        </a:lnSpc>
        <a:spcBef>
          <a:spcPts val="815"/>
        </a:spcBef>
        <a:buFont typeface="Arial" panose="020B0604020202020204" pitchFamily="34" charset="0"/>
        <a:buChar char="•"/>
        <a:defRPr sz="2275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900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4pPr>
      <a:lvl5pPr marL="167195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5pPr>
      <a:lvl6pPr marL="204343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6pPr>
      <a:lvl7pPr marL="241490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7pPr>
      <a:lvl8pPr marL="278638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8pPr>
      <a:lvl9pPr marL="315785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742950" rtl="0" eaLnBrk="1" latinLnBrk="0" hangingPunct="1"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2275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2275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2275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2275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2275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2275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2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0" y="1428736"/>
            <a:ext cx="8553400" cy="3949200"/>
          </a:xfrm>
          <a:prstGeom prst="rect">
            <a:avLst/>
          </a:prstGeom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algn="ctr"/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การติดตามผลการดำเนินงาน</a:t>
            </a:r>
            <a:b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พัฒนาการเด็กที่ไม่ผ่านเกณฑ์</a:t>
            </a:r>
            <a:b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HDC</a:t>
            </a:r>
            <a:endParaRPr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5810" y="5715016"/>
            <a:ext cx="5310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กลุ่มงานส่งเสริมสุขภาพ </a:t>
            </a:r>
          </a:p>
        </p:txBody>
      </p:sp>
      <p:pic>
        <p:nvPicPr>
          <p:cNvPr id="6" name="Picture 5" descr="โลโก้กระทรว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058" y="0"/>
            <a:ext cx="1428760" cy="143186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1245535" y="332656"/>
            <a:ext cx="6795807" cy="8085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th-TH" sz="3250" b="1" kern="1200" dirty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TH SarabunPSK" panose="020B0500040200020003"/>
                <a:cs typeface="TH SarabunPSK" panose="020B0500040200020003"/>
              </a:rPr>
              <a:t>ความครอบคลุม เด็ก 0-5 ปีได้รับการคัดกรองพัฒนาการ 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8041342" y="332656"/>
            <a:ext cx="1664353" cy="8085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th-TH" sz="2600" b="1" kern="120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H SarabunPSK" panose="020B0500040200020003"/>
                <a:cs typeface="TH SarabunPSK" panose="020B0500040200020003"/>
              </a:rPr>
              <a:t>ร้อยละ 90</a:t>
            </a:r>
            <a:endParaRPr lang="th-TH" sz="2600" b="1" kern="1200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H SarabunPSK" panose="020B0500040200020003"/>
              <a:cs typeface="TH SarabunPSK" panose="020B0500040200020003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" y="144016"/>
            <a:ext cx="1268760" cy="1268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Chart 3"/>
          <p:cNvGraphicFramePr/>
          <p:nvPr>
            <p:extLst>
              <p:ext uri="{D42A27DB-BD31-4B8C-83A1-F6EECF244321}">
                <p14:modId xmlns:p14="http://schemas.microsoft.com/office/powerpoint/2010/main" val="4079978026"/>
              </p:ext>
            </p:extLst>
          </p:nvPr>
        </p:nvGraphicFramePr>
        <p:xfrm>
          <a:off x="269502" y="1601416"/>
          <a:ext cx="9458501" cy="2915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776823"/>
              </p:ext>
            </p:extLst>
          </p:nvPr>
        </p:nvGraphicFramePr>
        <p:xfrm>
          <a:off x="127898" y="4569480"/>
          <a:ext cx="9600104" cy="2171888"/>
        </p:xfrm>
        <a:graphic>
          <a:graphicData uri="http://schemas.openxmlformats.org/drawingml/2006/table">
            <a:tbl>
              <a:tblPr/>
              <a:tblGrid>
                <a:gridCol w="752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9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95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76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04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72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9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35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16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7355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11424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th-TH" sz="23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r>
                        <a:rPr lang="th-TH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(ต.ค.65 – เม.ย. 66) ข้อมูลจาก </a:t>
                      </a:r>
                      <a:r>
                        <a:rPr lang="en-US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HDC </a:t>
                      </a:r>
                      <a:r>
                        <a:rPr lang="th-TH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จังหวัดเพชรบูรณ์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24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ชนแดน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หล่มสัก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หล่มเก่า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วิเชียรบุรี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ศรีเทพ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หนองไผ่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บึงสามพัน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น้ำหนาว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วังโป่ง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เขาค้อ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1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3,048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1,194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2,892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1,388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2,229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1,073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1,804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956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360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587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1,395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16,926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5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2,048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825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2,367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191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1,897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777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1,546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760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302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481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1,155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12,349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5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67.19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69.10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81.85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13.76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85.11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72.41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85.70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79.50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83.89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81.94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82.80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72.96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1228221" y="244232"/>
            <a:ext cx="6795807" cy="8085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th-TH" sz="3250" b="1" kern="1200" dirty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TH SarabunPSK" panose="020B0500040200020003"/>
                <a:cs typeface="TH SarabunPSK" panose="020B0500040200020003"/>
              </a:rPr>
              <a:t>เด็ก 0-5 ปี พัฒนาการสงสัยล่าช้า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8024028" y="244232"/>
            <a:ext cx="1664353" cy="8085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th-TH" sz="2600" b="1" kern="1200" dirty="0">
                <a:solidFill>
                  <a:prstClr val="black"/>
                </a:solidFill>
                <a:latin typeface="TH SarabunPSK" panose="020B0500040200020003"/>
                <a:cs typeface="TH SarabunPSK" panose="020B0500040200020003"/>
              </a:rPr>
              <a:t>ร้อยละ 20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25"/>
            <a:ext cx="1245535" cy="12455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Chart 33"/>
          <p:cNvGraphicFramePr/>
          <p:nvPr>
            <p:extLst>
              <p:ext uri="{D42A27DB-BD31-4B8C-83A1-F6EECF244321}">
                <p14:modId xmlns:p14="http://schemas.microsoft.com/office/powerpoint/2010/main" val="2278013600"/>
              </p:ext>
            </p:extLst>
          </p:nvPr>
        </p:nvGraphicFramePr>
        <p:xfrm>
          <a:off x="128633" y="1124782"/>
          <a:ext cx="9683387" cy="312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070791"/>
              </p:ext>
            </p:extLst>
          </p:nvPr>
        </p:nvGraphicFramePr>
        <p:xfrm>
          <a:off x="128772" y="4508952"/>
          <a:ext cx="9683387" cy="1960198"/>
        </p:xfrm>
        <a:graphic>
          <a:graphicData uri="http://schemas.openxmlformats.org/drawingml/2006/table">
            <a:tbl>
              <a:tblPr/>
              <a:tblGrid>
                <a:gridCol w="759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0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6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6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7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2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32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02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68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802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00467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th-TH" sz="23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r>
                        <a:rPr lang="th-TH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(</a:t>
                      </a:r>
                      <a:r>
                        <a:rPr lang="th-TH" sz="23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+mn-ea"/>
                        </a:rPr>
                        <a:t>ต.ค.65 – เม.ย. 66</a:t>
                      </a:r>
                      <a:r>
                        <a:rPr lang="th-TH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ข้อมูลจาก </a:t>
                      </a:r>
                      <a:r>
                        <a:rPr lang="en-US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HDC </a:t>
                      </a:r>
                      <a:r>
                        <a:rPr lang="th-TH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จังหวัดเพชรบูรณ์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8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ชนแดน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หล่มสัก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หล่มเก่า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วิเชียรบุรี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ศรีเทพ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หนองไผ่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บึงสามพัน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น้ำหนาว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วังโป่ง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เขาค้อ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16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SimSun"/>
                          <a:cs typeface="Cordia New"/>
                        </a:rPr>
                        <a:t>2,048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SimSun"/>
                          <a:cs typeface="Cordia New"/>
                        </a:rPr>
                        <a:t>825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/>
                          <a:ea typeface="SimSun"/>
                          <a:cs typeface="Cordia New"/>
                        </a:rPr>
                        <a:t>2,367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/>
                          <a:ea typeface="SimSun"/>
                          <a:cs typeface="Cordia New"/>
                        </a:rPr>
                        <a:t>191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/>
                          <a:ea typeface="SimSun"/>
                          <a:cs typeface="Cordia New"/>
                        </a:rPr>
                        <a:t>1,897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/>
                          <a:ea typeface="SimSun"/>
                          <a:cs typeface="Cordia New"/>
                        </a:rPr>
                        <a:t>777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/>
                          <a:ea typeface="SimSun"/>
                          <a:cs typeface="Cordia New"/>
                        </a:rPr>
                        <a:t>1,546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/>
                          <a:ea typeface="SimSun"/>
                          <a:cs typeface="Cordia New"/>
                        </a:rPr>
                        <a:t>760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/>
                          <a:ea typeface="SimSun"/>
                          <a:cs typeface="Cordia New"/>
                        </a:rPr>
                        <a:t>302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/>
                          <a:ea typeface="SimSun"/>
                          <a:cs typeface="Cordia New"/>
                        </a:rPr>
                        <a:t>481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/>
                          <a:ea typeface="SimSun"/>
                          <a:cs typeface="Cordia New"/>
                        </a:rPr>
                        <a:t>1,155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SimSun"/>
                          <a:cs typeface="Cordia New"/>
                        </a:rPr>
                        <a:t>12,349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8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291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146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789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41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462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/>
                          <a:ea typeface="SimSun"/>
                          <a:cs typeface="Cordia New"/>
                        </a:rPr>
                        <a:t>178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/>
                          <a:ea typeface="SimSun"/>
                          <a:cs typeface="Cordia New"/>
                        </a:rPr>
                        <a:t>418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/>
                          <a:ea typeface="SimSun"/>
                          <a:cs typeface="Cordia New"/>
                        </a:rPr>
                        <a:t>182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/>
                          <a:ea typeface="SimSun"/>
                          <a:cs typeface="Cordia New"/>
                        </a:rPr>
                        <a:t>62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SimSun"/>
                          <a:cs typeface="Cordia New"/>
                        </a:rPr>
                        <a:t>108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SimSun"/>
                          <a:cs typeface="Cordia New"/>
                        </a:rPr>
                        <a:t>298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SimSun"/>
                          <a:cs typeface="Cordia New"/>
                        </a:rPr>
                        <a:t>2,975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56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14.21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17.70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33.33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21.47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24.35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SimSun"/>
                          <a:cs typeface="Cordia New"/>
                        </a:rPr>
                        <a:t>22.91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SimSun"/>
                          <a:cs typeface="Cordia New"/>
                        </a:rPr>
                        <a:t>27.04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SimSun"/>
                          <a:cs typeface="Cordia New"/>
                        </a:rPr>
                        <a:t>23.95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SimSun"/>
                          <a:cs typeface="Cordia New"/>
                        </a:rPr>
                        <a:t>20.53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/>
                          <a:ea typeface="SimSun"/>
                          <a:cs typeface="Cordia New"/>
                        </a:rPr>
                        <a:t>22.45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SimSun"/>
                          <a:cs typeface="Cordia New"/>
                        </a:rPr>
                        <a:t>25.80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SimSun"/>
                          <a:cs typeface="Cordia New"/>
                        </a:rPr>
                        <a:t>24.09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1245535" y="332656"/>
            <a:ext cx="6795807" cy="8085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th-TH" sz="3250" b="1" kern="1200" dirty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TH SarabunPSK" panose="020B0500040200020003"/>
                <a:cs typeface="TH SarabunPSK" panose="020B0500040200020003"/>
              </a:rPr>
              <a:t>ความครอบคลุม เด็ก 0-5 ปีมีพัฒนาการสมวัย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8041342" y="332656"/>
            <a:ext cx="1664353" cy="8085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th-TH" sz="2600" b="1" kern="120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H SarabunPSK" panose="020B0500040200020003"/>
                <a:cs typeface="TH SarabunPSK" panose="020B0500040200020003"/>
              </a:rPr>
              <a:t>ร้อยละ 86</a:t>
            </a:r>
            <a:endParaRPr lang="th-TH" sz="2600" b="1" kern="1200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H SarabunPSK" panose="020B0500040200020003"/>
              <a:cs typeface="TH SarabunPSK" panose="020B0500040200020003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" y="144016"/>
            <a:ext cx="1268760" cy="1268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Chart 3"/>
          <p:cNvGraphicFramePr/>
          <p:nvPr>
            <p:extLst>
              <p:ext uri="{D42A27DB-BD31-4B8C-83A1-F6EECF244321}">
                <p14:modId xmlns:p14="http://schemas.microsoft.com/office/powerpoint/2010/main" val="1826511613"/>
              </p:ext>
            </p:extLst>
          </p:nvPr>
        </p:nvGraphicFramePr>
        <p:xfrm>
          <a:off x="269502" y="1601416"/>
          <a:ext cx="9458501" cy="2915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35"/>
          <p:cNvGraphicFramePr>
            <a:graphicFrameLocks noGrp="1"/>
          </p:cNvGraphicFramePr>
          <p:nvPr/>
        </p:nvGraphicFramePr>
        <p:xfrm>
          <a:off x="127898" y="4569480"/>
          <a:ext cx="9600104" cy="2171888"/>
        </p:xfrm>
        <a:graphic>
          <a:graphicData uri="http://schemas.openxmlformats.org/drawingml/2006/table">
            <a:tbl>
              <a:tblPr/>
              <a:tblGrid>
                <a:gridCol w="752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9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95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76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04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72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9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35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16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7355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11424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th-TH" sz="23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r>
                        <a:rPr lang="th-TH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(</a:t>
                      </a:r>
                      <a:r>
                        <a:rPr lang="th-TH" sz="23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+mn-ea"/>
                        </a:rPr>
                        <a:t>ต.ค.65 – เม.ย. 66</a:t>
                      </a:r>
                      <a:r>
                        <a:rPr lang="th-TH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ข้อมูลจาก </a:t>
                      </a:r>
                      <a:r>
                        <a:rPr lang="en-US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HDC </a:t>
                      </a:r>
                      <a:r>
                        <a:rPr lang="th-TH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จังหวัดเพชรบูรณ์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24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ชนแดน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หล่มสัก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หล่มเก่า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วิเชียรบุรี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ศรีเทพ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หนองไผ่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บึงสามพัน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น้ำหนาว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วังโป่ง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เขาค้อ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1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TH SarabunPSK"/>
                          <a:ea typeface="SimSun"/>
                          <a:cs typeface="Cordia New"/>
                        </a:rPr>
                        <a:t>2,048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TH SarabunPSK"/>
                          <a:ea typeface="SimSun"/>
                          <a:cs typeface="Cordia New"/>
                        </a:rPr>
                        <a:t>825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TH SarabunPSK"/>
                          <a:ea typeface="SimSun"/>
                          <a:cs typeface="Cordia New"/>
                        </a:rPr>
                        <a:t>2,367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TH SarabunPSK"/>
                          <a:ea typeface="SimSun"/>
                          <a:cs typeface="Cordia New"/>
                        </a:rPr>
                        <a:t>191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TH SarabunPSK"/>
                          <a:ea typeface="SimSun"/>
                          <a:cs typeface="Cordia New"/>
                        </a:rPr>
                        <a:t>1,897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TH SarabunPSK"/>
                          <a:ea typeface="SimSun"/>
                          <a:cs typeface="Cordia New"/>
                        </a:rPr>
                        <a:t>777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TH SarabunPSK"/>
                          <a:ea typeface="SimSun"/>
                          <a:cs typeface="Cordia New"/>
                        </a:rPr>
                        <a:t>1,546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TH SarabunPSK"/>
                          <a:ea typeface="SimSun"/>
                          <a:cs typeface="Cordia New"/>
                        </a:rPr>
                        <a:t>760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TH SarabunPSK"/>
                          <a:ea typeface="SimSun"/>
                          <a:cs typeface="Cordia New"/>
                        </a:rPr>
                        <a:t>302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TH SarabunPSK"/>
                          <a:ea typeface="SimSun"/>
                          <a:cs typeface="Cordia New"/>
                        </a:rPr>
                        <a:t>481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TH SarabunPSK"/>
                          <a:ea typeface="SimSun"/>
                          <a:cs typeface="Cordia New"/>
                        </a:rPr>
                        <a:t>1,155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TH SarabunPSK"/>
                          <a:ea typeface="SimSun"/>
                          <a:cs typeface="Cordia New"/>
                        </a:rPr>
                        <a:t>12,349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5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1,988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791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2,261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161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1,771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736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1,463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714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290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469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1,113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11,757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5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97.07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95.88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95.52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84.29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93.36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94.72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94.63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93.95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96.03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97.51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96.36</a:t>
                      </a:r>
                      <a:endParaRPr lang="en-US" sz="11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95.21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1269030" y="116756"/>
            <a:ext cx="6795807" cy="8085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th-TH" sz="3000" b="1" kern="1200" dirty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TH SarabunPSK" panose="020B0500040200020003"/>
                <a:cs typeface="TH SarabunPSK" panose="020B0500040200020003"/>
              </a:rPr>
              <a:t>ความครอบคลุม เด็ก 0-5 ปีมีพัฒนาการสงสัยล่าช้าติดตามได้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8048962" y="116756"/>
            <a:ext cx="1664353" cy="8085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th-TH" sz="2600" b="1" kern="120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H SarabunPSK" panose="020B0500040200020003"/>
                <a:cs typeface="TH SarabunPSK" panose="020B0500040200020003"/>
              </a:rPr>
              <a:t>ร้อยละ 90</a:t>
            </a:r>
            <a:endParaRPr lang="th-TH" sz="2600" b="1" kern="1200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H SarabunPSK" panose="020B0500040200020003"/>
              <a:cs typeface="TH SarabunPSK" panose="020B0500040200020003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" y="-42039"/>
            <a:ext cx="1268760" cy="1268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Chart 3"/>
          <p:cNvGraphicFramePr/>
          <p:nvPr>
            <p:extLst>
              <p:ext uri="{D42A27DB-BD31-4B8C-83A1-F6EECF244321}">
                <p14:modId xmlns:p14="http://schemas.microsoft.com/office/powerpoint/2010/main" val="1179748986"/>
              </p:ext>
            </p:extLst>
          </p:nvPr>
        </p:nvGraphicFramePr>
        <p:xfrm>
          <a:off x="128464" y="902231"/>
          <a:ext cx="9584851" cy="2915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327562"/>
              </p:ext>
            </p:extLst>
          </p:nvPr>
        </p:nvGraphicFramePr>
        <p:xfrm>
          <a:off x="118564" y="3789040"/>
          <a:ext cx="9600104" cy="2171639"/>
        </p:xfrm>
        <a:graphic>
          <a:graphicData uri="http://schemas.openxmlformats.org/drawingml/2006/table">
            <a:tbl>
              <a:tblPr/>
              <a:tblGrid>
                <a:gridCol w="752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9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95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76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04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72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9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35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16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7355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11175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th-TH" sz="23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r>
                        <a:rPr lang="th-TH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(</a:t>
                      </a:r>
                      <a:r>
                        <a:rPr lang="th-TH" sz="23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+mn-ea"/>
                        </a:rPr>
                        <a:t>ต.ค.65 – เม.ย. 66</a:t>
                      </a:r>
                      <a:r>
                        <a:rPr lang="th-TH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ข้อมูลจาก </a:t>
                      </a:r>
                      <a:r>
                        <a:rPr lang="en-US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HDC </a:t>
                      </a:r>
                      <a:r>
                        <a:rPr lang="th-TH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จังหวัดเพชรบูรณ์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24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ชนแดน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หล่มสัก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หล่มเก่า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วิเชียรบุรี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ศรีเทพ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หนองไผ่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บึงสามพัน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น้ำหนาว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วังโป่ง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เขาค้อ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1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SimSun"/>
                          <a:cs typeface="Cordia New"/>
                        </a:rPr>
                        <a:t>291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/>
                          <a:ea typeface="SimSun"/>
                          <a:cs typeface="Cordia New"/>
                        </a:rPr>
                        <a:t>146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/>
                          <a:ea typeface="SimSun"/>
                          <a:cs typeface="Cordia New"/>
                        </a:rPr>
                        <a:t>789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/>
                          <a:ea typeface="SimSun"/>
                          <a:cs typeface="Cordia New"/>
                        </a:rPr>
                        <a:t>41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/>
                          <a:ea typeface="SimSun"/>
                          <a:cs typeface="Cordia New"/>
                        </a:rPr>
                        <a:t>462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/>
                          <a:ea typeface="SimSun"/>
                          <a:cs typeface="Cordia New"/>
                        </a:rPr>
                        <a:t>178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/>
                          <a:ea typeface="SimSun"/>
                          <a:cs typeface="Cordia New"/>
                        </a:rPr>
                        <a:t>418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/>
                          <a:ea typeface="SimSun"/>
                          <a:cs typeface="Cordia New"/>
                        </a:rPr>
                        <a:t>182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/>
                          <a:ea typeface="SimSun"/>
                          <a:cs typeface="Cordia New"/>
                        </a:rPr>
                        <a:t>62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/>
                          <a:ea typeface="SimSun"/>
                          <a:cs typeface="Cordia New"/>
                        </a:rPr>
                        <a:t>108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/>
                          <a:ea typeface="SimSun"/>
                          <a:cs typeface="Cordia New"/>
                        </a:rPr>
                        <a:t>298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/>
                          <a:ea typeface="SimSun"/>
                          <a:cs typeface="Cordia New"/>
                        </a:rPr>
                        <a:t>2,975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5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223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112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693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11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337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137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338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142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55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Cordia New"/>
                          <a:cs typeface="Cordia New"/>
                        </a:rPr>
                        <a:t>96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257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2,411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5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80</a:t>
                      </a:r>
                      <a:endParaRPr lang="en-US" sz="180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77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88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27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73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77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81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78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Cordia New"/>
                          <a:cs typeface="Cordia New"/>
                        </a:rPr>
                        <a:t>89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89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86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Arial Unicode MS"/>
                          <a:cs typeface="Cordia New"/>
                        </a:rPr>
                        <a:t>81.04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มุมมน 6"/>
          <p:cNvSpPr/>
          <p:nvPr/>
        </p:nvSpPr>
        <p:spPr>
          <a:xfrm>
            <a:off x="838791" y="5949280"/>
            <a:ext cx="8434689" cy="79208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+mj-lt"/>
              </a:rPr>
              <a:t>ให้ทุกอำเภอติดตามการดำเนินงานตามตัวชี้วัดงานอนามัยแม่และเด็ก ให้ครอบคลุมตามกลุ่มเป้าหมายพร้อมทั้งบันทึกข้อมูลในระบบ 43 แฟ้ม พร้อมทั้งนำเข้าข้อมูลใน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HDC </a:t>
            </a:r>
            <a:r>
              <a:rPr lang="th-TH" sz="2400" b="1" dirty="0">
                <a:solidFill>
                  <a:schemeClr val="tx1"/>
                </a:solidFill>
                <a:latin typeface="+mj-lt"/>
              </a:rPr>
              <a:t>ให้เป็นปัจจุบัน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กำหนดเอง 1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416</Words>
  <Application>Microsoft Office PowerPoint</Application>
  <PresentationFormat>กระดาษ A4 (210x297 มม.)</PresentationFormat>
  <Paragraphs>223</Paragraphs>
  <Slides>5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4" baseType="lpstr">
      <vt:lpstr>Roboto Condensed</vt:lpstr>
      <vt:lpstr>Calibri</vt:lpstr>
      <vt:lpstr>Arial</vt:lpstr>
      <vt:lpstr>Arvo</vt:lpstr>
      <vt:lpstr>Angsana New</vt:lpstr>
      <vt:lpstr>Roboto Condensed Light</vt:lpstr>
      <vt:lpstr>TH SarabunPSK</vt:lpstr>
      <vt:lpstr>Salerio template</vt:lpstr>
      <vt:lpstr>ธีมของ Office</vt:lpstr>
      <vt:lpstr>   การติดตามผลการดำเนินงาน พัฒนาการเด็กที่ไม่ผ่านเกณฑ์ HDC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การดำเนินงานพัฒนาการเด็ก จังหวัดเพชรบูรณ์</dc:title>
  <dc:creator>MILK</dc:creator>
  <cp:lastModifiedBy>SSJ-Witchuda</cp:lastModifiedBy>
  <cp:revision>308</cp:revision>
  <dcterms:created xsi:type="dcterms:W3CDTF">2023-04-25T13:33:00Z</dcterms:created>
  <dcterms:modified xsi:type="dcterms:W3CDTF">2023-05-08T05:16:32Z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CA36A2468EB34072A2DC8B4EF38B3D14</vt:lpwstr>
  </property>
  <property fmtid="{D5CDD505-2E9C-101B-9397-08002B2CF9AE}" pid="3" name="KSOProductBuildVer">
    <vt:lpwstr>1054-11.2.0.11536</vt:lpwstr>
  </property>
</Properties>
</file>