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2000" b="1" dirty="0">
                <a:solidFill>
                  <a:sysClr val="windowText" lastClr="0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ร้อยละผลการเข้าร่วมโครงการหวานน้อยสั่งได้(ร้าน)</a:t>
            </a:r>
          </a:p>
        </c:rich>
      </c:tx>
      <c:layout>
        <c:manualLayout>
          <c:xMode val="edge"/>
          <c:yMode val="edge"/>
          <c:x val="0.17821308592605001"/>
          <c:y val="6.8415630470428646E-2"/>
        </c:manualLayout>
      </c:layout>
      <c:overlay val="0"/>
      <c:spPr>
        <a:solidFill>
          <a:schemeClr val="accent5">
            <a:lumMod val="20000"/>
            <a:lumOff val="80000"/>
          </a:schemeClr>
        </a:solidFill>
        <a:ln>
          <a:solidFill>
            <a:schemeClr val="bg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0.15665889769272373"/>
          <c:y val="0.22287026528949538"/>
          <c:w val="0.81945384951881017"/>
          <c:h val="0.430002187226596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ร้อยละ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ngsana New" panose="02020603050405020304" pitchFamily="18" charset="-34"/>
                    <a:ea typeface="+mn-ea"/>
                    <a:cs typeface="Angsana New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Sheet1!$F$2:$F$13</c:f>
              <c:strCache>
                <c:ptCount val="12"/>
                <c:pt idx="0">
                  <c:v>อำเภอเมืองเพชรบูรณ์</c:v>
                </c:pt>
                <c:pt idx="1">
                  <c:v>อำเภอวิเชียรบุรี</c:v>
                </c:pt>
                <c:pt idx="2">
                  <c:v>อำเภอชนแดน</c:v>
                </c:pt>
                <c:pt idx="3">
                  <c:v>อำเภอหล่มสัก</c:v>
                </c:pt>
                <c:pt idx="4">
                  <c:v>อำเภอศรีเทพ</c:v>
                </c:pt>
                <c:pt idx="5">
                  <c:v>อำเภอหนองไผ่</c:v>
                </c:pt>
                <c:pt idx="6">
                  <c:v>อำเภอบึงสามพัน</c:v>
                </c:pt>
                <c:pt idx="7">
                  <c:v>อำเภอน้ำหนาว</c:v>
                </c:pt>
                <c:pt idx="8">
                  <c:v>อำเภอวังโป่ง</c:v>
                </c:pt>
                <c:pt idx="9">
                  <c:v>อำเภอเขาค้อ</c:v>
                </c:pt>
                <c:pt idx="10">
                  <c:v>อำเภอหล่มเก่า</c:v>
                </c:pt>
                <c:pt idx="11">
                  <c:v>รวม</c:v>
                </c:pt>
              </c:strCache>
            </c:strRef>
          </c:cat>
          <c:val>
            <c:numRef>
              <c:f>Sheet1!$G$2:$G$13</c:f>
              <c:numCache>
                <c:formatCode>0</c:formatCode>
                <c:ptCount val="12"/>
                <c:pt idx="0">
                  <c:v>55</c:v>
                </c:pt>
                <c:pt idx="1">
                  <c:v>0</c:v>
                </c:pt>
                <c:pt idx="2">
                  <c:v>30</c:v>
                </c:pt>
                <c:pt idx="3">
                  <c:v>31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14</c:v>
                </c:pt>
                <c:pt idx="9">
                  <c:v>63</c:v>
                </c:pt>
                <c:pt idx="10">
                  <c:v>0</c:v>
                </c:pt>
                <c:pt idx="1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FB-4A81-9485-6CC883AB48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8676192"/>
        <c:axId val="1798681472"/>
      </c:barChart>
      <c:catAx>
        <c:axId val="179867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defRPr>
            </a:pPr>
            <a:endParaRPr lang="th-TH"/>
          </a:p>
        </c:txPr>
        <c:crossAx val="1798681472"/>
        <c:crosses val="autoZero"/>
        <c:auto val="1"/>
        <c:lblAlgn val="ctr"/>
        <c:lblOffset val="100"/>
        <c:noMultiLvlLbl val="0"/>
      </c:catAx>
      <c:valAx>
        <c:axId val="1798681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ysClr val="windowText" lastClr="000000"/>
                </a:solidFill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defRPr>
            </a:pPr>
            <a:endParaRPr lang="th-TH"/>
          </a:p>
        </c:txPr>
        <c:crossAx val="1798676192"/>
        <c:crosses val="autoZero"/>
        <c:crossBetween val="between"/>
      </c:valAx>
      <c:spPr>
        <a:solidFill>
          <a:schemeClr val="accent2">
            <a:lumMod val="40000"/>
            <a:lumOff val="60000"/>
          </a:schemeClr>
        </a:solidFill>
        <a:ln>
          <a:solidFill>
            <a:sysClr val="windowText" lastClr="00000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40000"/>
        <a:lumOff val="60000"/>
      </a:schemeClr>
    </a:solidFill>
    <a:ln w="2857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1"/>
                </a:solidFill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defRPr>
            </a:pPr>
            <a:r>
              <a:rPr lang="th-TH" sz="20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ร้อยละการเข้าร่วม</a:t>
            </a:r>
            <a:r>
              <a:rPr lang="th-TH" sz="2000" b="1" baseline="0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2000" b="1" baseline="0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Food4health</a:t>
            </a:r>
            <a:r>
              <a:rPr lang="th-TH" sz="2000" b="1" baseline="0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(คน)</a:t>
            </a:r>
            <a:endParaRPr lang="th-TH" sz="20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c:rich>
      </c:tx>
      <c:layout>
        <c:manualLayout>
          <c:xMode val="edge"/>
          <c:yMode val="edge"/>
          <c:x val="0.29495170795273068"/>
          <c:y val="4.6296372304162503E-2"/>
        </c:manualLayout>
      </c:layout>
      <c:overlay val="0"/>
      <c:spPr>
        <a:solidFill>
          <a:schemeClr val="accent6">
            <a:lumMod val="20000"/>
            <a:lumOff val="80000"/>
          </a:schemeClr>
        </a:solidFill>
        <a:ln>
          <a:solidFill>
            <a:schemeClr val="bg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1"/>
              </a:solidFill>
              <a:latin typeface="Angsana New" panose="02020603050405020304" pitchFamily="18" charset="-34"/>
              <a:ea typeface="+mn-ea"/>
              <a:cs typeface="Angsana New" panose="02020603050405020304" pitchFamily="18" charset="-34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0.10816272965879264"/>
          <c:y val="0.19912037037037036"/>
          <c:w val="0.86128171478565174"/>
          <c:h val="0.518210119568387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Sheet1!$G$20</c:f>
              <c:strCache>
                <c:ptCount val="1"/>
                <c:pt idx="0">
                  <c:v>ร้อยละ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2.7777777777778286E-3"/>
                  <c:y val="2.3148148148148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1A-4977-A349-11124184B94D}"/>
                </c:ext>
              </c:extLst>
            </c:dLbl>
            <c:dLbl>
              <c:idx val="8"/>
              <c:layout>
                <c:manualLayout>
                  <c:x val="2.7777777777777779E-3"/>
                  <c:y val="2.777777777777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1A-4977-A349-11124184B94D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Angsana New" panose="02020603050405020304" pitchFamily="18" charset="-34"/>
                      <a:ea typeface="+mn-ea"/>
                      <a:cs typeface="Angsana New" panose="02020603050405020304" pitchFamily="18" charset="-34"/>
                    </a:defRPr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833333333333336E-2"/>
                      <c:h val="3.34955526392534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D1A-4977-A349-11124184B9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ngsana New" panose="02020603050405020304" pitchFamily="18" charset="-34"/>
                    <a:ea typeface="+mn-ea"/>
                    <a:cs typeface="Angsana New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Sheet1!$F$21:$F$32</c:f>
              <c:strCache>
                <c:ptCount val="12"/>
                <c:pt idx="0">
                  <c:v>อำเภอเมืองเพชรบูรณ์</c:v>
                </c:pt>
                <c:pt idx="1">
                  <c:v>อำเภอวิเชียรบุรี</c:v>
                </c:pt>
                <c:pt idx="2">
                  <c:v>อำเภอชนแดน</c:v>
                </c:pt>
                <c:pt idx="3">
                  <c:v>อำเภอหล่มสัก</c:v>
                </c:pt>
                <c:pt idx="4">
                  <c:v>อำเภอศรีเทพ</c:v>
                </c:pt>
                <c:pt idx="5">
                  <c:v>อำเภอหนองไผ่</c:v>
                </c:pt>
                <c:pt idx="6">
                  <c:v>อำเภอบึงสามพัน</c:v>
                </c:pt>
                <c:pt idx="7">
                  <c:v>อำเภอน้ำหนาว</c:v>
                </c:pt>
                <c:pt idx="8">
                  <c:v>อำเภอวังโป่ง</c:v>
                </c:pt>
                <c:pt idx="9">
                  <c:v>อำเภอเขาค้อ</c:v>
                </c:pt>
                <c:pt idx="10">
                  <c:v>อำเภอหล่มเก่า</c:v>
                </c:pt>
                <c:pt idx="11">
                  <c:v>รวม</c:v>
                </c:pt>
              </c:strCache>
            </c:strRef>
          </c:cat>
          <c:val>
            <c:numRef>
              <c:f>Sheet1!$G$21:$G$32</c:f>
              <c:numCache>
                <c:formatCode>0</c:formatCode>
                <c:ptCount val="12"/>
                <c:pt idx="0" formatCode="General">
                  <c:v>81</c:v>
                </c:pt>
                <c:pt idx="1">
                  <c:v>31</c:v>
                </c:pt>
                <c:pt idx="2" formatCode="General">
                  <c:v>14</c:v>
                </c:pt>
                <c:pt idx="3">
                  <c:v>43</c:v>
                </c:pt>
                <c:pt idx="4" formatCode="General">
                  <c:v>10</c:v>
                </c:pt>
                <c:pt idx="5" formatCode="General">
                  <c:v>5</c:v>
                </c:pt>
                <c:pt idx="6" formatCode="General">
                  <c:v>15</c:v>
                </c:pt>
                <c:pt idx="7" formatCode="General">
                  <c:v>5</c:v>
                </c:pt>
                <c:pt idx="8">
                  <c:v>29</c:v>
                </c:pt>
                <c:pt idx="9" formatCode="General">
                  <c:v>40</c:v>
                </c:pt>
                <c:pt idx="10" formatCode="General">
                  <c:v>0</c:v>
                </c:pt>
                <c:pt idx="1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1A-4977-A349-11124184B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1974848"/>
        <c:axId val="1411975808"/>
      </c:barChart>
      <c:catAx>
        <c:axId val="141197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defRPr>
            </a:pPr>
            <a:endParaRPr lang="th-TH"/>
          </a:p>
        </c:txPr>
        <c:crossAx val="1411975808"/>
        <c:crosses val="autoZero"/>
        <c:auto val="1"/>
        <c:lblAlgn val="ctr"/>
        <c:lblOffset val="100"/>
        <c:noMultiLvlLbl val="0"/>
      </c:catAx>
      <c:valAx>
        <c:axId val="1411975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defRPr>
            </a:pPr>
            <a:endParaRPr lang="th-TH"/>
          </a:p>
        </c:txPr>
        <c:crossAx val="1411974848"/>
        <c:crosses val="autoZero"/>
        <c:crossBetween val="between"/>
      </c:valAx>
      <c:spPr>
        <a:solidFill>
          <a:schemeClr val="accent6">
            <a:lumMod val="40000"/>
            <a:lumOff val="60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2">
        <a:lumMod val="20000"/>
        <a:lumOff val="80000"/>
      </a:schemeClr>
    </a:solidFill>
    <a:ln w="2857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95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0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83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4145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00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7960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00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19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5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6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3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2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7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1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4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2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7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D37BA6F-DCFF-4EDC-A4E7-F3AED2D107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DD73F98-64DE-49A5-985B-11E47AC20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969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0A2A5676-7D12-658D-49DC-B4A5F3E852F5}"/>
              </a:ext>
            </a:extLst>
          </p:cNvPr>
          <p:cNvSpPr/>
          <p:nvPr/>
        </p:nvSpPr>
        <p:spPr>
          <a:xfrm>
            <a:off x="4649002" y="346509"/>
            <a:ext cx="2916456" cy="827773"/>
          </a:xfrm>
          <a:prstGeom prst="roundRect">
            <a:avLst/>
          </a:prstGeom>
          <a:solidFill>
            <a:schemeClr val="accent1">
              <a:lumMod val="25000"/>
              <a:lumOff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3600" b="1" spc="-2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Food 4</a:t>
            </a:r>
            <a:r>
              <a:rPr lang="th-TH" sz="3600" b="1" spc="-2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en-US" sz="3600" b="1" spc="-2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health </a:t>
            </a:r>
            <a:endParaRPr lang="en-US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03813622-E849-21CF-6D45-BC1A5E3EA2F4}"/>
              </a:ext>
            </a:extLst>
          </p:cNvPr>
          <p:cNvSpPr/>
          <p:nvPr/>
        </p:nvSpPr>
        <p:spPr>
          <a:xfrm>
            <a:off x="651310" y="1453415"/>
            <a:ext cx="5553777" cy="4735630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thaiDi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800" b="1" spc="-2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Food 4</a:t>
            </a:r>
            <a:r>
              <a:rPr lang="th-TH" sz="2800" b="1" spc="-2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en-US" sz="2800" b="1" spc="-2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health </a:t>
            </a:r>
            <a:r>
              <a:rPr lang="th-TH" sz="2800" b="1" spc="-2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คือ โปรแรมโภชนาการอัจริยะ</a:t>
            </a:r>
            <a:endParaRPr lang="en-US" sz="2800" b="1" spc="-20" dirty="0">
              <a:solidFill>
                <a:schemeClr val="bg1"/>
              </a:solidFill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algn="thaiDist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-   </a:t>
            </a:r>
            <a:r>
              <a:rPr lang="en-US" sz="24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 </a:t>
            </a:r>
            <a:r>
              <a:rPr lang="th-TH" sz="24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พัฒนายกระดับร้านอาหารริมบาทวิถี </a:t>
            </a:r>
            <a:endParaRPr lang="en-US" sz="2400" b="1" spc="-20" dirty="0">
              <a:solidFill>
                <a:schemeClr val="bg1"/>
              </a:solidFill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342900" lvl="0" indent="-342900" algn="thaiDist">
              <a:lnSpc>
                <a:spcPct val="115000"/>
              </a:lnSpc>
              <a:buFont typeface="TH SarabunPSK" panose="020B0500040200020003" pitchFamily="34" charset="-34"/>
              <a:buChar char="-"/>
            </a:pPr>
            <a:r>
              <a:rPr lang="th-TH" sz="24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เป็นเครื่องมือรับรองเมนูชูสุขภาพออนไลน์</a:t>
            </a:r>
            <a:endParaRPr lang="en-US" sz="2400" b="1" dirty="0">
              <a:solidFill>
                <a:schemeClr val="bg1"/>
              </a:solidFill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342900" lvl="0" indent="-342900" algn="thaiDist">
              <a:lnSpc>
                <a:spcPct val="115000"/>
              </a:lnSpc>
              <a:buFont typeface="TH SarabunPSK" panose="020B0500040200020003" pitchFamily="34" charset="-34"/>
              <a:buChar char="-"/>
            </a:pPr>
            <a:r>
              <a:rPr lang="th-TH" sz="24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เป็นเครื่องมือแนะนำเส้นทางไปยังร้านอาหารที่มีเมนูชูสุขภาพ ซึ่งเมนูชูสุขภาพ หมายถึง</a:t>
            </a:r>
            <a:r>
              <a:rPr lang="en-US" sz="24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 </a:t>
            </a:r>
            <a:r>
              <a:rPr lang="th-TH" sz="24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อาหารไทยประเภทสำรับหรือจานเดียวที่มีคุณค่าทางโภชนาการ ในปริมาณและสัดส่วนเหมาะสม โดยได้รับการรับรองจาก</a:t>
            </a:r>
          </a:p>
          <a:p>
            <a:pPr lvl="0" algn="thaiDist">
              <a:lnSpc>
                <a:spcPct val="115000"/>
              </a:lnSpc>
            </a:pPr>
            <a:r>
              <a:rPr lang="th-TH" sz="2400" b="1">
                <a:solidFill>
                  <a:schemeClr val="bg1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    </a:t>
            </a:r>
            <a:r>
              <a:rPr lang="th-TH" sz="2400" b="1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กรม</a:t>
            </a:r>
            <a:r>
              <a:rPr lang="th-TH" sz="24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อนามัยเพื่อป้องกันโรคทาง </a:t>
            </a:r>
            <a:r>
              <a:rPr lang="en-US" sz="24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NCD</a:t>
            </a:r>
          </a:p>
          <a:p>
            <a:pPr marL="342900" lvl="0" indent="-342900" algn="thaiDist">
              <a:lnSpc>
                <a:spcPct val="115000"/>
              </a:lnSpc>
              <a:spcAft>
                <a:spcPts val="1000"/>
              </a:spcAft>
              <a:buFont typeface="TH SarabunPSK" panose="020B0500040200020003" pitchFamily="34" charset="-34"/>
              <a:buChar char="-"/>
            </a:pPr>
            <a:r>
              <a:rPr lang="th-TH" sz="24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เป็นเครื่องมือคำนวณการใช้พลังงานต่อวัน</a:t>
            </a:r>
            <a:endParaRPr lang="en-US" sz="2400" b="1" dirty="0">
              <a:solidFill>
                <a:schemeClr val="bg1"/>
              </a:solidFill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algn="thaiDist">
              <a:lnSpc>
                <a:spcPct val="115000"/>
              </a:lnSpc>
              <a:spcAft>
                <a:spcPts val="10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สี่เหลี่ยมผืนผ้า: มุมมน 5">
            <a:extLst>
              <a:ext uri="{FF2B5EF4-FFF2-40B4-BE49-F238E27FC236}">
                <a16:creationId xmlns:a16="http://schemas.microsoft.com/office/drawing/2014/main" id="{0129A4AB-0EF0-1969-05C8-3AA0DF234803}"/>
              </a:ext>
            </a:extLst>
          </p:cNvPr>
          <p:cNvSpPr/>
          <p:nvPr/>
        </p:nvSpPr>
        <p:spPr>
          <a:xfrm>
            <a:off x="6612556" y="1453415"/>
            <a:ext cx="5024388" cy="23004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u="sng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หวานน้อยสั่งไ</a:t>
            </a:r>
            <a:r>
              <a:rPr lang="th-TH" sz="28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ด้ </a:t>
            </a:r>
            <a:endParaRPr lang="en-US" sz="2800" b="1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r>
              <a:rPr lang="en-US" sz="28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	</a:t>
            </a:r>
            <a:r>
              <a:rPr lang="th-TH" sz="28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ซึ่งเป็นอีกหนึ่งเมนู ในเมนูชูสุขภาพ</a:t>
            </a:r>
            <a:r>
              <a:rPr lang="th-TH" sz="2800" b="1" dirty="0">
                <a:solidFill>
                  <a:srgbClr val="FF00FF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th-TH" sz="28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เป็นเครื่องมือในการรวบรวมร้านเครื่องดื่มที่สามารถสั่งลดความหวาน และผ่านการรับรองจากกรมอนามัย</a:t>
            </a:r>
            <a:endParaRPr lang="en-US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251ECFE6-B577-7FD8-B25B-79DA375539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077" r="1021" b="16231"/>
          <a:stretch/>
        </p:blipFill>
        <p:spPr>
          <a:xfrm>
            <a:off x="6715193" y="3878982"/>
            <a:ext cx="2387099" cy="2632510"/>
          </a:xfrm>
          <a:prstGeom prst="rect">
            <a:avLst/>
          </a:prstGeom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7BA97AAF-AAC8-649D-2A3C-379969723D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9" t="7652" r="4024" b="3203"/>
          <a:stretch/>
        </p:blipFill>
        <p:spPr>
          <a:xfrm>
            <a:off x="9403847" y="3878981"/>
            <a:ext cx="2387099" cy="268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92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>
            <a:extLst>
              <a:ext uri="{FF2B5EF4-FFF2-40B4-BE49-F238E27FC236}">
                <a16:creationId xmlns:a16="http://schemas.microsoft.com/office/drawing/2014/main" id="{AE1BB6E1-9E35-69CD-4BD3-A7F8413A6D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426852"/>
              </p:ext>
            </p:extLst>
          </p:nvPr>
        </p:nvGraphicFramePr>
        <p:xfrm>
          <a:off x="636872" y="1674795"/>
          <a:ext cx="5552172" cy="389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46F733CD-7831-E57A-98BF-F3DCCE4CF69C}"/>
              </a:ext>
            </a:extLst>
          </p:cNvPr>
          <p:cNvSpPr/>
          <p:nvPr/>
        </p:nvSpPr>
        <p:spPr>
          <a:xfrm>
            <a:off x="3878981" y="317634"/>
            <a:ext cx="3503596" cy="70264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ผลการดำเนินงาน</a:t>
            </a:r>
            <a:endParaRPr lang="en-US" sz="32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6" name="แผนภูมิ 5">
            <a:extLst>
              <a:ext uri="{FF2B5EF4-FFF2-40B4-BE49-F238E27FC236}">
                <a16:creationId xmlns:a16="http://schemas.microsoft.com/office/drawing/2014/main" id="{2AF8D4F6-59D2-290C-6E48-C927B0F7AF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75702"/>
              </p:ext>
            </p:extLst>
          </p:nvPr>
        </p:nvGraphicFramePr>
        <p:xfrm>
          <a:off x="6497053" y="1674795"/>
          <a:ext cx="5321166" cy="389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561095"/>
      </p:ext>
    </p:extLst>
  </p:cSld>
  <p:clrMapOvr>
    <a:masterClrMapping/>
  </p:clrMapOvr>
</p:sld>
</file>

<file path=ppt/theme/theme1.xml><?xml version="1.0" encoding="utf-8"?>
<a:theme xmlns:a="http://schemas.openxmlformats.org/drawingml/2006/main" name="เส้นบาง">
  <a:themeElements>
    <a:clrScheme name="เส้นบาง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เส้นบา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เส้นบา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</TotalTime>
  <Words>144</Words>
  <Application>Microsoft Office PowerPoint</Application>
  <PresentationFormat>แบบจอกว้าง</PresentationFormat>
  <Paragraphs>12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9" baseType="lpstr">
      <vt:lpstr>Angsana New</vt:lpstr>
      <vt:lpstr>Arial</vt:lpstr>
      <vt:lpstr>Calibri</vt:lpstr>
      <vt:lpstr>Century Gothic</vt:lpstr>
      <vt:lpstr>TH SarabunPSK</vt:lpstr>
      <vt:lpstr>Wingdings 3</vt:lpstr>
      <vt:lpstr>เส้นบาง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abc xyz</dc:creator>
  <cp:lastModifiedBy>SSJ-Witchuda</cp:lastModifiedBy>
  <cp:revision>8</cp:revision>
  <dcterms:created xsi:type="dcterms:W3CDTF">2023-05-07T09:58:54Z</dcterms:created>
  <dcterms:modified xsi:type="dcterms:W3CDTF">2023-05-08T05:18:23Z</dcterms:modified>
</cp:coreProperties>
</file>