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012B2675-7585-43B2-B4C5-D8722C700237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EDEB5049-306C-47C3-AB8B-4E4D8AB07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0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675-7585-43B2-B4C5-D8722C700237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049-306C-47C3-AB8B-4E4D8AB07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5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675-7585-43B2-B4C5-D8722C700237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049-306C-47C3-AB8B-4E4D8AB07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37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675-7585-43B2-B4C5-D8722C700237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049-306C-47C3-AB8B-4E4D8AB076C0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754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675-7585-43B2-B4C5-D8722C700237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049-306C-47C3-AB8B-4E4D8AB07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182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675-7585-43B2-B4C5-D8722C700237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049-306C-47C3-AB8B-4E4D8AB07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0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675-7585-43B2-B4C5-D8722C700237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049-306C-47C3-AB8B-4E4D8AB07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118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675-7585-43B2-B4C5-D8722C700237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049-306C-47C3-AB8B-4E4D8AB07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996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675-7585-43B2-B4C5-D8722C700237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049-306C-47C3-AB8B-4E4D8AB07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4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675-7585-43B2-B4C5-D8722C700237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049-306C-47C3-AB8B-4E4D8AB07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675-7585-43B2-B4C5-D8722C700237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049-306C-47C3-AB8B-4E4D8AB07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7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675-7585-43B2-B4C5-D8722C700237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049-306C-47C3-AB8B-4E4D8AB07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2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675-7585-43B2-B4C5-D8722C700237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049-306C-47C3-AB8B-4E4D8AB07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31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675-7585-43B2-B4C5-D8722C700237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049-306C-47C3-AB8B-4E4D8AB07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675-7585-43B2-B4C5-D8722C700237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049-306C-47C3-AB8B-4E4D8AB07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43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675-7585-43B2-B4C5-D8722C700237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049-306C-47C3-AB8B-4E4D8AB07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7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2675-7585-43B2-B4C5-D8722C700237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B5049-306C-47C3-AB8B-4E4D8AB07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4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B2675-7585-43B2-B4C5-D8722C700237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B5049-306C-47C3-AB8B-4E4D8AB07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144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lar Cell System - Piller">
            <a:extLst>
              <a:ext uri="{FF2B5EF4-FFF2-40B4-BE49-F238E27FC236}">
                <a16:creationId xmlns:a16="http://schemas.microsoft.com/office/drawing/2014/main" id="{1AF0B998-A24D-DDB6-630C-D43F4B0A13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B137DEB8-D59F-112F-78C5-FCBEE6C72728}"/>
              </a:ext>
            </a:extLst>
          </p:cNvPr>
          <p:cNvSpPr txBox="1"/>
          <p:nvPr/>
        </p:nvSpPr>
        <p:spPr>
          <a:xfrm>
            <a:off x="1002820" y="435358"/>
            <a:ext cx="690293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4800" b="1" dirty="0">
                <a:solidFill>
                  <a:schemeClr val="bg1"/>
                </a:solidFill>
                <a:cs typeface="+mj-cs"/>
              </a:rPr>
              <a:t>ติดตามแผนการขับเคลื่อนการดำเนินงานติดตั้งระบบผลิตไฟฟ้าพลังงานแสงอาทิตย์</a:t>
            </a:r>
            <a:endParaRPr lang="en-US" sz="4800" b="1" dirty="0">
              <a:solidFill>
                <a:schemeClr val="bg1"/>
              </a:solidFill>
              <a:cs typeface="+mj-cs"/>
            </a:endParaRPr>
          </a:p>
        </p:txBody>
      </p:sp>
      <p:pic>
        <p:nvPicPr>
          <p:cNvPr id="7" name="รูปภาพ 6">
            <a:extLst>
              <a:ext uri="{FF2B5EF4-FFF2-40B4-BE49-F238E27FC236}">
                <a16:creationId xmlns:a16="http://schemas.microsoft.com/office/drawing/2014/main" id="{CDBF184E-277B-FBF0-F293-AE94FA3F96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3815" y="278274"/>
            <a:ext cx="1977660" cy="1981959"/>
          </a:xfrm>
          <a:prstGeom prst="rect">
            <a:avLst/>
          </a:prstGeom>
        </p:spPr>
      </p:pic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721138A8-16AA-3E75-867D-11788D21EA67}"/>
              </a:ext>
            </a:extLst>
          </p:cNvPr>
          <p:cNvSpPr txBox="1"/>
          <p:nvPr/>
        </p:nvSpPr>
        <p:spPr>
          <a:xfrm>
            <a:off x="1838325" y="3687901"/>
            <a:ext cx="8820150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4000" b="1" dirty="0">
                <a:solidFill>
                  <a:srgbClr val="FFFF00"/>
                </a:solidFill>
                <a:cs typeface="+mj-cs"/>
              </a:rPr>
              <a:t>การประชุมคณะกรรมการ </a:t>
            </a:r>
            <a:r>
              <a:rPr lang="th-TH" sz="4000" b="1" dirty="0" err="1">
                <a:solidFill>
                  <a:srgbClr val="FFFF00"/>
                </a:solidFill>
                <a:cs typeface="+mj-cs"/>
              </a:rPr>
              <a:t>คปส</a:t>
            </a:r>
            <a:r>
              <a:rPr lang="th-TH" sz="4000" b="1" dirty="0">
                <a:solidFill>
                  <a:srgbClr val="FFFF00"/>
                </a:solidFill>
                <a:cs typeface="+mj-cs"/>
              </a:rPr>
              <a:t>จ. ครั้งที่ 4/2566</a:t>
            </a:r>
          </a:p>
          <a:p>
            <a:pPr algn="ctr"/>
            <a:r>
              <a:rPr lang="th-TH" sz="4000" b="1" dirty="0">
                <a:solidFill>
                  <a:srgbClr val="FFFF00"/>
                </a:solidFill>
                <a:cs typeface="+mj-cs"/>
              </a:rPr>
              <a:t>วันที่ 9 พฤษภาคม 2566</a:t>
            </a:r>
          </a:p>
          <a:p>
            <a:pPr algn="ctr"/>
            <a:endParaRPr lang="th-TH" sz="2400" b="1" dirty="0">
              <a:solidFill>
                <a:schemeClr val="tx2">
                  <a:lumMod val="75000"/>
                </a:schemeClr>
              </a:solidFill>
              <a:cs typeface="+mj-cs"/>
            </a:endParaRPr>
          </a:p>
          <a:p>
            <a:pPr algn="ctr"/>
            <a:r>
              <a:rPr lang="th-TH" sz="4000" b="1" dirty="0">
                <a:solidFill>
                  <a:srgbClr val="FFFF00"/>
                </a:solidFill>
                <a:cs typeface="+mj-cs"/>
              </a:rPr>
              <a:t>กลุ่มงานพัฒนายุทธศาสตร์สาธารณสุข </a:t>
            </a:r>
          </a:p>
          <a:p>
            <a:pPr algn="ctr"/>
            <a:r>
              <a:rPr lang="th-TH" sz="4000" b="1" dirty="0">
                <a:solidFill>
                  <a:srgbClr val="FFFF00"/>
                </a:solidFill>
                <a:cs typeface="+mj-cs"/>
              </a:rPr>
              <a:t>สำนักงานสาธารณสุขจังหวัดเพชรบูรณ์</a:t>
            </a:r>
            <a:endParaRPr lang="en-US" sz="4000" b="1" dirty="0">
              <a:solidFill>
                <a:srgbClr val="FFFF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65890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FAEC7876-5077-2A1D-0F9E-F978D007E6DF}"/>
              </a:ext>
            </a:extLst>
          </p:cNvPr>
          <p:cNvSpPr txBox="1"/>
          <p:nvPr/>
        </p:nvSpPr>
        <p:spPr>
          <a:xfrm>
            <a:off x="1452562" y="1413063"/>
            <a:ext cx="9929813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rgbClr val="FFFF00"/>
                </a:solidFill>
              </a:rPr>
              <a:t>เรื่องเดิม / ข้อเท็จจริง</a:t>
            </a:r>
          </a:p>
          <a:p>
            <a:r>
              <a:rPr lang="th-TH" sz="3200" b="1" dirty="0">
                <a:solidFill>
                  <a:srgbClr val="FFFF00"/>
                </a:solidFill>
              </a:rPr>
              <a:t>1.	สำนักงานปลัดกระทรวงสาธารณสุขมีนโยบายให้ทุกหน่วยงานในสังกัดติดตั้งระบบผลิตไฟฟ้าจากพลังงานแสงอาทิตย์ภายในปี พ.ศ. 2566 โดยอาจใช้รูปแบบลงทุนเองด้วยเงินบำรุงหรือเงินงบประมาณ รูปแบบการลงทุนโดยเอกชน/การไฟฟ้านครหลวง(กฟน.) การไฟฟ้าส่วนภูมิภาค(กฟภ.) และได้รับงบประมาณจากกองทุนต่างๆ</a:t>
            </a:r>
          </a:p>
          <a:p>
            <a:r>
              <a:rPr lang="th-TH" sz="3200" b="1" dirty="0">
                <a:solidFill>
                  <a:srgbClr val="FFFF00"/>
                </a:solidFill>
              </a:rPr>
              <a:t>2.	จากข้อมูลการติดตั้งระบบผลิตไฟฟ้าพลังงานแสงอาทิตย์ในจังหวัดเพชรบูรณ์ สรุปได้ ดังนี้ </a:t>
            </a:r>
          </a:p>
        </p:txBody>
      </p:sp>
    </p:spTree>
    <p:extLst>
      <p:ext uri="{BB962C8B-B14F-4D97-AF65-F5344CB8AC3E}">
        <p14:creationId xmlns:p14="http://schemas.microsoft.com/office/powerpoint/2010/main" val="3719286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63392CC8-9D7D-55EE-5CCC-CD3F948B8A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743243"/>
              </p:ext>
            </p:extLst>
          </p:nvPr>
        </p:nvGraphicFramePr>
        <p:xfrm>
          <a:off x="731044" y="85725"/>
          <a:ext cx="10729912" cy="6495288"/>
        </p:xfrm>
        <a:graphic>
          <a:graphicData uri="http://schemas.openxmlformats.org/drawingml/2006/table">
            <a:tbl>
              <a:tblPr firstRow="1" firstCol="1" bandRow="1"/>
              <a:tblGrid>
                <a:gridCol w="2290762">
                  <a:extLst>
                    <a:ext uri="{9D8B030D-6E8A-4147-A177-3AD203B41FA5}">
                      <a16:colId xmlns:a16="http://schemas.microsoft.com/office/drawing/2014/main" val="2564027890"/>
                    </a:ext>
                  </a:extLst>
                </a:gridCol>
                <a:gridCol w="2638425">
                  <a:extLst>
                    <a:ext uri="{9D8B030D-6E8A-4147-A177-3AD203B41FA5}">
                      <a16:colId xmlns:a16="http://schemas.microsoft.com/office/drawing/2014/main" val="94635297"/>
                    </a:ext>
                  </a:extLst>
                </a:gridCol>
                <a:gridCol w="2867025">
                  <a:extLst>
                    <a:ext uri="{9D8B030D-6E8A-4147-A177-3AD203B41FA5}">
                      <a16:colId xmlns:a16="http://schemas.microsoft.com/office/drawing/2014/main" val="3729195629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2327249031"/>
                    </a:ext>
                  </a:extLst>
                </a:gridCol>
              </a:tblGrid>
              <a:tr h="5763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หน่วยงาน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การติดตั้ง</a:t>
                      </a:r>
                      <a:r>
                        <a:rPr lang="th-TH" sz="2400" b="1" spc="-4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ระบบผลิตไฟฟ้าจากพลังงานแสงอาทิตย์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2627161"/>
                  </a:ext>
                </a:extLst>
              </a:tr>
              <a:tr h="8714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ติดตั้งแล้ว 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= </a:t>
                      </a:r>
                      <a:r>
                        <a:rPr lang="th-TH" sz="2400" b="1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1/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……Kw</a:t>
                      </a:r>
                      <a:r>
                        <a:rPr lang="th-TH" sz="2400" b="1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 (พ.ศ./แหล่งเงิน)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มีแผนติดตั้งในปี 66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 = 1/…</a:t>
                      </a:r>
                      <a:r>
                        <a:rPr lang="th-TH" sz="2400" b="1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.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.Kw</a:t>
                      </a:r>
                      <a:r>
                        <a:rPr lang="th-TH" sz="2400" b="1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 (พ.ศ./แหล่งเงิน)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มีแผนติดตั้งปี 67 ขึ้นไป 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 =1/…</a:t>
                      </a:r>
                      <a:r>
                        <a:rPr lang="th-TH" sz="2400" b="1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.</a:t>
                      </a:r>
                      <a:r>
                        <a:rPr lang="en-US" sz="2400" b="1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.Kw</a:t>
                      </a:r>
                      <a:r>
                        <a:rPr lang="th-TH" sz="2400" b="1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 (พ.ศ./แหล่งเงิน)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645484"/>
                  </a:ext>
                </a:extLst>
              </a:tr>
              <a:tr h="1714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โรงพยาบาลเพชรบูรณ์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/300Kw</a:t>
                      </a: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 (2562/บริจาค)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1/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2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0Kw</a:t>
                      </a: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 (2566/เงินบำรุง)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- 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1177357"/>
                  </a:ext>
                </a:extLst>
              </a:tr>
              <a:tr h="217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โรงพยาบาลวิเชียรบุรี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-</a:t>
                      </a: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1/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100Kw</a:t>
                      </a: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 (2566/เงินบำรุง)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-</a:t>
                      </a: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88249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โรงพยาบาลหล่มสัก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-</a:t>
                      </a: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1/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100Kw</a:t>
                      </a: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 (2566/กกพ.)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-</a:t>
                      </a: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99646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โรงพยาบาลสมเด็จพระยุพราชหล่มเก่า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/100Kw</a:t>
                      </a:r>
                      <a:r>
                        <a:rPr lang="th-TH" sz="2400" b="1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 (2565/เงินบำรุง)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-</a:t>
                      </a: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1/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100Kw</a:t>
                      </a: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 (2567/เงินบำรุง)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841557"/>
                  </a:ext>
                </a:extLst>
              </a:tr>
              <a:tr h="7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โรงพยาบาลหนองไผ่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- </a:t>
                      </a: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-</a:t>
                      </a: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1/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10Kw</a:t>
                      </a: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 (2567/เงินบำรุง)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147147"/>
                  </a:ext>
                </a:extLst>
              </a:tr>
              <a:tr h="1908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โรงพยาบาลเขาค้อ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- </a:t>
                      </a: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-</a:t>
                      </a: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1/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10Kw</a:t>
                      </a: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 (2567/เงินบำรุง)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6893056"/>
                  </a:ext>
                </a:extLst>
              </a:tr>
              <a:tr h="2846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โรงพยาบาลชนแดน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-</a:t>
                      </a: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-</a:t>
                      </a: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1/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0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0Kw</a:t>
                      </a: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 (2567/เงินบำรุง)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17573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โรงพยาบาลบึงสามพัน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-</a:t>
                      </a: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/</a:t>
                      </a:r>
                      <a:r>
                        <a:rPr lang="th-TH" sz="2400" b="1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00Kw</a:t>
                      </a:r>
                      <a:r>
                        <a:rPr lang="th-TH" sz="2400" b="1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 (2566/บริจาค)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-</a:t>
                      </a: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669921"/>
                  </a:ext>
                </a:extLst>
              </a:tr>
              <a:tr h="2434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โรงพยาบาลวังโป่ง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lang="en-US" sz="2400" b="1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/110Kw</a:t>
                      </a:r>
                      <a:r>
                        <a:rPr lang="th-TH" sz="2400" b="1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 (2565/บริจาค+บำรุง)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-</a:t>
                      </a: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-</a:t>
                      </a: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66232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โรงพยาบาลศรีเทพ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- </a:t>
                      </a: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-</a:t>
                      </a: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/</a:t>
                      </a: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00Kw</a:t>
                      </a: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 (2568/บริจาค)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0862450"/>
                  </a:ext>
                </a:extLst>
              </a:tr>
              <a:tr h="36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โรงพยาบาลน้ำหนาว</a:t>
                      </a:r>
                      <a:endParaRPr lang="en-US" sz="2400" b="1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-</a:t>
                      </a: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 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-</a:t>
                      </a: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1/</a:t>
                      </a:r>
                      <a:r>
                        <a:rPr lang="en-US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10Kw</a:t>
                      </a:r>
                      <a:r>
                        <a:rPr lang="th-TH" sz="2400" b="1" dirty="0">
                          <a:solidFill>
                            <a:srgbClr val="FFFF00"/>
                          </a:solidFill>
                          <a:effectLst/>
                          <a:latin typeface="Angsana New" panose="02020603050405020304" pitchFamily="18" charset="-34"/>
                          <a:ea typeface="Times New Roman" panose="02020603050405020304" pitchFamily="18" charset="0"/>
                          <a:cs typeface="Angsana New" panose="02020603050405020304" pitchFamily="18" charset="-34"/>
                        </a:rPr>
                        <a:t> (2567/เงินบำรุง)</a:t>
                      </a:r>
                      <a:endParaRPr lang="en-US" sz="2400" b="1" dirty="0">
                        <a:solidFill>
                          <a:srgbClr val="FFFF00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30434" marR="304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55930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5478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49219AB2-FDE1-2D8C-DC39-E5FC72A5691F}"/>
              </a:ext>
            </a:extLst>
          </p:cNvPr>
          <p:cNvSpPr txBox="1"/>
          <p:nvPr/>
        </p:nvSpPr>
        <p:spPr>
          <a:xfrm>
            <a:off x="766762" y="680561"/>
            <a:ext cx="11215687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หนังสือสำนักงานเขตสุขภาพที่ 2 ที่ สธ 0227/ว 1524 ลงวันที่ 26 เมษายน 2566</a:t>
            </a:r>
            <a:endParaRPr lang="en-US" sz="28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เรื่อง  ติดตามแผนการขับเคลื่อนการดำเนินงานติดตั้งระบบผลิตไฟฟ้าพลังงานแสงอาทิตย์ ประจำไตรมาสที่ 2 </a:t>
            </a:r>
          </a:p>
          <a:p>
            <a:r>
              <a:rPr lang="th-TH" sz="28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  ครั้งที่ 2</a:t>
            </a:r>
            <a:endParaRPr lang="en-US" sz="28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28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มีการติดตาม 2 ประเด็น ดังนี้</a:t>
            </a:r>
          </a:p>
          <a:p>
            <a:pPr marL="514350" indent="-514350">
              <a:buAutoNum type="arabicPeriod"/>
            </a:pPr>
            <a:r>
              <a:rPr lang="th-TH" sz="28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หน่วยงานที่ยังไม่มีแผนการติดตั้ง ให้รายงานแผนการติดตั้งทุกวันหรือจนกว่าจะมีแผน </a:t>
            </a:r>
            <a:r>
              <a:rPr lang="th-TH" sz="2800" dirty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(ให้ดำเนินการจัดทำแผนการติดตั้งภายในปีงบประมาณ พ.ศ. 2566)</a:t>
            </a:r>
          </a:p>
          <a:p>
            <a:pPr marL="514350" indent="-514350">
              <a:buAutoNum type="arabicPeriod"/>
            </a:pPr>
            <a:r>
              <a:rPr lang="th-TH" sz="2800" b="1" dirty="0">
                <a:solidFill>
                  <a:schemeClr val="bg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หน่วยงานที่ได้จัดส่งแผนดำเนินงานแล้ว ให้ดำเนินงานและรายงานความก้าวหน้า ทุกวันที่  30 ของเดือน</a:t>
            </a:r>
          </a:p>
          <a:p>
            <a:endParaRPr lang="th-TH" sz="2800" b="1" dirty="0">
              <a:solidFill>
                <a:schemeClr val="bg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lang="th-TH" sz="3600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ดังนั้น หน่วยงานที่มีแผนติดตั้งปี 67 ขึ้นไป ให้แก้ไขเป็นมีแผนติดตั้งในปี 66 ทั้งหมด</a:t>
            </a:r>
            <a:endParaRPr lang="en-US" sz="4000" dirty="0">
              <a:solidFill>
                <a:srgbClr val="FFFF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280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4699B219-CB9D-8C32-87D5-4B43708D4C54}"/>
              </a:ext>
            </a:extLst>
          </p:cNvPr>
          <p:cNvSpPr txBox="1"/>
          <p:nvPr/>
        </p:nvSpPr>
        <p:spPr>
          <a:xfrm>
            <a:off x="959643" y="114211"/>
            <a:ext cx="1027271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srgbClr val="FFFF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	3. โดยที่ สำนักงานสาธารณสุขจังหวัดเพชรบูรณ์ และสำนักงานสาธารณสุขอำเภอทั้ง 11 อำเภอ ไม่มีการติดตั้งระบบผลิตไฟฟ้าจากพลังงานแสงอาทิตย์ ในปี 2566 หากแต่มีดำริจะเข้าร่วมโครงการกับ กฟภ. มีโครงการทางเลือกในการติดตั้งระบบผลิตไฟฟ้าพลังงานแสงอาทิตย์ 2 รูปแบบ คือ  </a:t>
            </a:r>
          </a:p>
        </p:txBody>
      </p:sp>
      <p:graphicFrame>
        <p:nvGraphicFramePr>
          <p:cNvPr id="4" name="ตาราง 3">
            <a:extLst>
              <a:ext uri="{FF2B5EF4-FFF2-40B4-BE49-F238E27FC236}">
                <a16:creationId xmlns:a16="http://schemas.microsoft.com/office/drawing/2014/main" id="{57AC90D3-CABD-3F6F-B25A-4C4BCE8BF7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736725"/>
              </p:ext>
            </p:extLst>
          </p:nvPr>
        </p:nvGraphicFramePr>
        <p:xfrm>
          <a:off x="466724" y="1518002"/>
          <a:ext cx="11420475" cy="5225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09630">
                  <a:extLst>
                    <a:ext uri="{9D8B030D-6E8A-4147-A177-3AD203B41FA5}">
                      <a16:colId xmlns:a16="http://schemas.microsoft.com/office/drawing/2014/main" val="3737977111"/>
                    </a:ext>
                  </a:extLst>
                </a:gridCol>
                <a:gridCol w="5710845">
                  <a:extLst>
                    <a:ext uri="{9D8B030D-6E8A-4147-A177-3AD203B41FA5}">
                      <a16:colId xmlns:a16="http://schemas.microsoft.com/office/drawing/2014/main" val="372751823"/>
                    </a:ext>
                  </a:extLst>
                </a:gridCol>
              </a:tblGrid>
              <a:tr h="75371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รูปแบบที่ 1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ESCO Model </a:t>
                      </a: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รูปแบบการประกันส่วนต่างค่าพลังงาน</a:t>
                      </a:r>
                      <a:endParaRPr lang="en-US" sz="24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45841" marR="4584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รูปแบบที่ 2</a:t>
                      </a:r>
                      <a:endParaRPr lang="en-US" sz="2400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h-TH" sz="24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หน่วยงานลงทุนและเจ้าของอุปกรณ์</a:t>
                      </a:r>
                      <a:endParaRPr lang="en-US" sz="24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45841" marR="45841" marT="0" marB="0"/>
                </a:tc>
                <a:extLst>
                  <a:ext uri="{0D108BD9-81ED-4DB2-BD59-A6C34878D82A}">
                    <a16:rowId xmlns:a16="http://schemas.microsoft.com/office/drawing/2014/main" val="358121948"/>
                  </a:ext>
                </a:extLst>
              </a:tr>
              <a:tr h="425745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กฟภ.เป็นผู้ลงทุน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รับประกันงานติดตั้งและอุปกรณ์ตลอดอายุสัญญา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เมื่อครบสัญญาระบบจะมอบให้เจ้าของอาคารหรือ ให้ กฟภ. ทำการรื้อถอนเพื่อเอาไปทำลาย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กฟภ. บำรุงรักษาระบบรวมอะไหล่ตลอดอายุสัญญา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กฟภ. เป็นเจ้าของระบบ สัญญา 20 ปี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buFont typeface="Courier New" panose="02070309020205020404" pitchFamily="49" charset="0"/>
                        <a:buNone/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- จ่ายเงินค่าไฟฟ้า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Meter </a:t>
                      </a: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 ตามปกติ และ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0" lvl="0" indent="0">
                        <a:lnSpc>
                          <a:spcPct val="115000"/>
                        </a:lnSpc>
                        <a:buFont typeface="Courier New" panose="02070309020205020404" pitchFamily="49" charset="0"/>
                        <a:buNone/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        - จ่ายเงินค่าจัดการพลังงานจาก 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Meter </a:t>
                      </a: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 ตามอัตราส่วนลดตามสัญญาและกำลังการผลิตได้จริง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หากอยู่ในสัญญาไม่สามารถนำเทคโนโลยีที่ใหม่ๆ เข้ามาติดตั้งร่วมกับระบบเดิมได้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th-TH" sz="2000" dirty="0">
                          <a:solidFill>
                            <a:schemeClr val="bg1"/>
                          </a:solidFill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การลดคาร์บอนเครดิตจะเป็นของ กฟภ. ตลอดอายุสัญญา 20 ปี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45841" marR="45841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th-TH" sz="20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หน่วยงานเป็นเจ้าของระบบ</a:t>
                      </a:r>
                      <a:endParaRPr lang="en-US" sz="2000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th-TH" sz="20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ผลประหยัดได้ตามอัตราการผลิตไฟฟ้าของระบบทั้งหมด</a:t>
                      </a:r>
                      <a:endParaRPr lang="en-US" sz="2000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th-TH" sz="20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ค่าใช้จ่ายในการติดตั้ง </a:t>
                      </a: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PEA </a:t>
                      </a:r>
                      <a:r>
                        <a:rPr lang="th-TH" sz="20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40,000 บาท/</a:t>
                      </a: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kW</a:t>
                      </a:r>
                      <a:r>
                        <a:rPr lang="th-TH" sz="20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รวมดูแลบำรุงรักษาระบบระยะเวลา 2 ปี</a:t>
                      </a:r>
                      <a:endParaRPr lang="en-US" sz="2000" dirty="0">
                        <a:effectLst/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th-TH" sz="20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ค่าบำรุงหากหมดสัญญา คิด 1,000 บาท/</a:t>
                      </a:r>
                      <a:r>
                        <a:rPr lang="en-US" sz="20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kW/</a:t>
                      </a:r>
                      <a:r>
                        <a:rPr lang="th-TH" sz="2000" dirty="0">
                          <a:effectLst/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ปี</a:t>
                      </a:r>
                      <a:endParaRPr lang="en-US" sz="2000" dirty="0">
                        <a:effectLst/>
                        <a:latin typeface="Angsana New" panose="02020603050405020304" pitchFamily="18" charset="-34"/>
                        <a:ea typeface="Times New Roman" panose="02020603050405020304" pitchFamily="18" charset="0"/>
                        <a:cs typeface="Angsana New" panose="02020603050405020304" pitchFamily="18" charset="-34"/>
                      </a:endParaRPr>
                    </a:p>
                  </a:txBody>
                  <a:tcPr marL="45841" marR="45841" marT="0" marB="0"/>
                </a:tc>
                <a:extLst>
                  <a:ext uri="{0D108BD9-81ED-4DB2-BD59-A6C34878D82A}">
                    <a16:rowId xmlns:a16="http://schemas.microsoft.com/office/drawing/2014/main" val="1059135483"/>
                  </a:ext>
                </a:extLst>
              </a:tr>
            </a:tbl>
          </a:graphicData>
        </a:graphic>
      </p:graphicFrame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D2C3B5F8-2B13-3040-3FBD-033DA0BDEC3E}"/>
              </a:ext>
            </a:extLst>
          </p:cNvPr>
          <p:cNvSpPr txBox="1"/>
          <p:nvPr/>
        </p:nvSpPr>
        <p:spPr>
          <a:xfrm rot="20999073">
            <a:off x="5746992" y="5422952"/>
            <a:ext cx="610552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spc="-40" dirty="0">
                <a:solidFill>
                  <a:srgbClr val="0070C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ทั้งนี้ หน่วยงานจะต้องแจ้ง กฟภ. เพื่อสำรวจออกแบบและให้ข้อเสนอแนะในการดำเนินโครงการ </a:t>
            </a:r>
            <a:endParaRPr lang="en-US" sz="2800" b="1" dirty="0">
              <a:solidFill>
                <a:srgbClr val="0070C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4844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9131CE3D-755B-2447-B496-9B5B93EBEBBA}"/>
              </a:ext>
            </a:extLst>
          </p:cNvPr>
          <p:cNvSpPr txBox="1"/>
          <p:nvPr/>
        </p:nvSpPr>
        <p:spPr>
          <a:xfrm>
            <a:off x="1271587" y="1038136"/>
            <a:ext cx="980598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3600" b="1" spc="-40" dirty="0">
                <a:solidFill>
                  <a:srgbClr val="FFFF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4. กลุ่มงานพัฒนายุทธศาสตร์สาธารณสุขได้ประสานข้อมูลกับกองบริการธุรกิจจัดการพลังงาน กฟภ.กรณีขอเข้าร่วมโครงการจัดการพลังงานในองค์กรด้วยระบบดิจิทัล </a:t>
            </a:r>
            <a:r>
              <a:rPr lang="en-US" sz="3600" b="1" dirty="0">
                <a:solidFill>
                  <a:srgbClr val="FFFF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ESCO Model </a:t>
            </a:r>
            <a:r>
              <a:rPr lang="th-TH" sz="3600" b="1" spc="-40" dirty="0">
                <a:solidFill>
                  <a:srgbClr val="FFFF00"/>
                </a:solidFill>
                <a:effectLst/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สำนักงานสาธารณสุขจังหวัดเพชรบูรณ์จะต้องจัดทำหนังสือพร้อมบัญชีหน่วยงานในสังกัดที่ประสงค์จะเข้าร่วมโครงการ พร้อมแนบใบแจ้งหนี้ค่าไฟฟ้าเพื่อใช้ในการประมวลผลข้อมูล</a:t>
            </a:r>
            <a:endParaRPr lang="en-US" sz="3600" b="1" dirty="0">
              <a:solidFill>
                <a:srgbClr val="FFFF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0923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วงจร">
  <a:themeElements>
    <a:clrScheme name="วงจร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วงจร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วงจร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TM04033919[[fn=วงจร]]</Template>
  <TotalTime>44</TotalTime>
  <Words>747</Words>
  <Application>Microsoft Office PowerPoint</Application>
  <PresentationFormat>แบบจอกว้าง</PresentationFormat>
  <Paragraphs>86</Paragraphs>
  <Slides>6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6</vt:i4>
      </vt:variant>
    </vt:vector>
  </HeadingPairs>
  <TitlesOfParts>
    <vt:vector size="12" baseType="lpstr">
      <vt:lpstr>Angsana New</vt:lpstr>
      <vt:lpstr>Arial</vt:lpstr>
      <vt:lpstr>Courier New</vt:lpstr>
      <vt:lpstr>Symbol</vt:lpstr>
      <vt:lpstr>Tw Cen MT</vt:lpstr>
      <vt:lpstr>วงจร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SSJ-Witchuda</cp:lastModifiedBy>
  <cp:revision>6</cp:revision>
  <dcterms:created xsi:type="dcterms:W3CDTF">2023-05-08T07:00:44Z</dcterms:created>
  <dcterms:modified xsi:type="dcterms:W3CDTF">2023-05-08T09:15:33Z</dcterms:modified>
</cp:coreProperties>
</file>