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76" r:id="rId6"/>
    <p:sldId id="278" r:id="rId7"/>
    <p:sldId id="268" r:id="rId8"/>
    <p:sldId id="269" r:id="rId9"/>
    <p:sldId id="270" r:id="rId10"/>
    <p:sldId id="281" r:id="rId11"/>
    <p:sldId id="282" r:id="rId12"/>
  </p:sldIdLst>
  <p:sldSz cx="12188825" cy="6858000"/>
  <p:notesSz cx="6858000" cy="9144000"/>
  <p:embeddedFontLst>
    <p:embeddedFont>
      <p:font typeface="AngsanaUPC" panose="02020603050405020304" pitchFamily="18" charset="-34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eelawadee" panose="020B0502040204020203" pitchFamily="34" charset="-34"/>
      <p:regular r:id="rId23"/>
      <p:bold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</p:embeddedFontLst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39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exportData_HDC%20-%202023-04-21T135341.124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exportData_HDC%20-%202023-04-21T140741.869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6755014240952E-2"/>
          <c:y val="7.9630296864702618E-2"/>
          <c:w val="0.92845381065261412"/>
          <c:h val="0.69533439462276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นอกสังกัด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Sheet1!$A$37:$A$48</c:f>
              <c:strCache>
                <c:ptCount val="12"/>
                <c:pt idx="0">
                  <c:v>น้ำหนาว</c:v>
                </c:pt>
                <c:pt idx="1">
                  <c:v>วังโป่ง</c:v>
                </c:pt>
                <c:pt idx="2">
                  <c:v>วิเชียรบุรี</c:v>
                </c:pt>
                <c:pt idx="3">
                  <c:v>เขาค้อ</c:v>
                </c:pt>
                <c:pt idx="4">
                  <c:v>เมืองเพชรบูรณ์</c:v>
                </c:pt>
                <c:pt idx="5">
                  <c:v>บึงสามพัน</c:v>
                </c:pt>
                <c:pt idx="6">
                  <c:v>ศรีเทพ</c:v>
                </c:pt>
                <c:pt idx="7">
                  <c:v>หล่มเก่า</c:v>
                </c:pt>
                <c:pt idx="8">
                  <c:v>หล่มสัก</c:v>
                </c:pt>
                <c:pt idx="9">
                  <c:v>ชนแดน</c:v>
                </c:pt>
                <c:pt idx="10">
                  <c:v>หนองไผ่</c:v>
                </c:pt>
                <c:pt idx="11">
                  <c:v>รวม</c:v>
                </c:pt>
              </c:strCache>
            </c:strRef>
          </c:cat>
          <c:val>
            <c:numRef>
              <c:f>Sheet1!$B$37:$B$48</c:f>
              <c:numCache>
                <c:formatCode>General</c:formatCode>
                <c:ptCount val="12"/>
                <c:pt idx="0">
                  <c:v>77.42</c:v>
                </c:pt>
                <c:pt idx="1">
                  <c:v>74.19</c:v>
                </c:pt>
                <c:pt idx="2">
                  <c:v>66.400000000000006</c:v>
                </c:pt>
                <c:pt idx="3">
                  <c:v>63.64</c:v>
                </c:pt>
                <c:pt idx="4">
                  <c:v>44.63</c:v>
                </c:pt>
                <c:pt idx="5">
                  <c:v>36.840000000000003</c:v>
                </c:pt>
                <c:pt idx="6">
                  <c:v>35.14</c:v>
                </c:pt>
                <c:pt idx="7">
                  <c:v>27.16</c:v>
                </c:pt>
                <c:pt idx="8">
                  <c:v>22.01</c:v>
                </c:pt>
                <c:pt idx="9">
                  <c:v>21.82</c:v>
                </c:pt>
                <c:pt idx="10">
                  <c:v>16.77</c:v>
                </c:pt>
                <c:pt idx="11">
                  <c:v>37.47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E-43DA-AA8E-16FE6672F603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ในสังกัด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Sheet1!$A$37:$A$48</c:f>
              <c:strCache>
                <c:ptCount val="12"/>
                <c:pt idx="0">
                  <c:v>น้ำหนาว</c:v>
                </c:pt>
                <c:pt idx="1">
                  <c:v>วังโป่ง</c:v>
                </c:pt>
                <c:pt idx="2">
                  <c:v>วิเชียรบุรี</c:v>
                </c:pt>
                <c:pt idx="3">
                  <c:v>เขาค้อ</c:v>
                </c:pt>
                <c:pt idx="4">
                  <c:v>เมืองเพชรบูรณ์</c:v>
                </c:pt>
                <c:pt idx="5">
                  <c:v>บึงสามพัน</c:v>
                </c:pt>
                <c:pt idx="6">
                  <c:v>ศรีเทพ</c:v>
                </c:pt>
                <c:pt idx="7">
                  <c:v>หล่มเก่า</c:v>
                </c:pt>
                <c:pt idx="8">
                  <c:v>หล่มสัก</c:v>
                </c:pt>
                <c:pt idx="9">
                  <c:v>ชนแดน</c:v>
                </c:pt>
                <c:pt idx="10">
                  <c:v>หนองไผ่</c:v>
                </c:pt>
                <c:pt idx="11">
                  <c:v>รวม</c:v>
                </c:pt>
              </c:strCache>
            </c:strRef>
          </c:cat>
          <c:val>
            <c:numRef>
              <c:f>Sheet1!$C$37:$C$48</c:f>
              <c:numCache>
                <c:formatCode>General</c:formatCode>
                <c:ptCount val="12"/>
                <c:pt idx="0">
                  <c:v>54.05</c:v>
                </c:pt>
                <c:pt idx="1">
                  <c:v>85.71</c:v>
                </c:pt>
                <c:pt idx="2">
                  <c:v>65.48</c:v>
                </c:pt>
                <c:pt idx="3">
                  <c:v>62.5</c:v>
                </c:pt>
                <c:pt idx="4">
                  <c:v>60.59</c:v>
                </c:pt>
                <c:pt idx="5">
                  <c:v>42.86</c:v>
                </c:pt>
                <c:pt idx="6">
                  <c:v>35.64</c:v>
                </c:pt>
                <c:pt idx="7">
                  <c:v>16.670000000000002</c:v>
                </c:pt>
                <c:pt idx="8">
                  <c:v>54.05</c:v>
                </c:pt>
                <c:pt idx="9">
                  <c:v>12.31</c:v>
                </c:pt>
                <c:pt idx="10">
                  <c:v>14.84</c:v>
                </c:pt>
                <c:pt idx="11">
                  <c:v>40.75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E-43DA-AA8E-16FE6672F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26826496"/>
        <c:axId val="226840576"/>
      </c:barChart>
      <c:catAx>
        <c:axId val="2268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26840576"/>
        <c:crosses val="autoZero"/>
        <c:auto val="1"/>
        <c:lblAlgn val="ctr"/>
        <c:lblOffset val="100"/>
        <c:noMultiLvlLbl val="0"/>
      </c:catAx>
      <c:valAx>
        <c:axId val="2268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268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547024017176322"/>
          <c:y val="7.9630296864702618E-2"/>
          <c:w val="0.24617597196672369"/>
          <c:h val="7.8203495228999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97436698968431E-2"/>
          <c:y val="0.16041204366499642"/>
          <c:w val="0.91444826508283839"/>
          <c:h val="0.5964772727272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'{worksheet}'!$B$19</c:f>
              <c:strCache>
                <c:ptCount val="1"/>
                <c:pt idx="0">
                  <c:v>ติดตามวินิจฉัยร้อยละ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'{worksheet}'!$A$20:$A$32</c:f>
              <c:strCache>
                <c:ptCount val="13"/>
                <c:pt idx="0">
                  <c:v>รพ.ศรีเทพ</c:v>
                </c:pt>
                <c:pt idx="1">
                  <c:v>รพ.ชนแดน</c:v>
                </c:pt>
                <c:pt idx="2">
                  <c:v>รพ.วังโป่ง</c:v>
                </c:pt>
                <c:pt idx="3">
                  <c:v>รพ.หนองไผ่</c:v>
                </c:pt>
                <c:pt idx="4">
                  <c:v>รพ.เขาค้อ</c:v>
                </c:pt>
                <c:pt idx="5">
                  <c:v>รพ.น้ำหนาว</c:v>
                </c:pt>
                <c:pt idx="6">
                  <c:v>รพ.หล่มสัก</c:v>
                </c:pt>
                <c:pt idx="7">
                  <c:v>รพ.วิเชียรบุรี</c:v>
                </c:pt>
                <c:pt idx="8">
                  <c:v>รพร.หล่มเก่า</c:v>
                </c:pt>
                <c:pt idx="9">
                  <c:v>รพ.เพชรบูรณ์</c:v>
                </c:pt>
                <c:pt idx="10">
                  <c:v>รพ.บึงสามพัน</c:v>
                </c:pt>
                <c:pt idx="11">
                  <c:v>รพ.ค่ายพ่อขุนฯ</c:v>
                </c:pt>
                <c:pt idx="12">
                  <c:v>จังหวัด</c:v>
                </c:pt>
              </c:strCache>
            </c:strRef>
          </c:cat>
          <c:val>
            <c:numRef>
              <c:f>'{worksheet}'!$B$20:$B$32</c:f>
              <c:numCache>
                <c:formatCode>0.00</c:formatCode>
                <c:ptCount val="13"/>
                <c:pt idx="0">
                  <c:v>99.28</c:v>
                </c:pt>
                <c:pt idx="1">
                  <c:v>98.51</c:v>
                </c:pt>
                <c:pt idx="2">
                  <c:v>98.07</c:v>
                </c:pt>
                <c:pt idx="3">
                  <c:v>97.6</c:v>
                </c:pt>
                <c:pt idx="4">
                  <c:v>97.33</c:v>
                </c:pt>
                <c:pt idx="5">
                  <c:v>94.73</c:v>
                </c:pt>
                <c:pt idx="6">
                  <c:v>94.34</c:v>
                </c:pt>
                <c:pt idx="7">
                  <c:v>85.24</c:v>
                </c:pt>
                <c:pt idx="8">
                  <c:v>81.93</c:v>
                </c:pt>
                <c:pt idx="9">
                  <c:v>79.22</c:v>
                </c:pt>
                <c:pt idx="10">
                  <c:v>71.290000000000006</c:v>
                </c:pt>
                <c:pt idx="11">
                  <c:v>19.39</c:v>
                </c:pt>
                <c:pt idx="12">
                  <c:v>88.02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3-4B49-86E1-2A22BAB4BD5D}"/>
            </c:ext>
          </c:extLst>
        </c:ser>
        <c:ser>
          <c:idx val="1"/>
          <c:order val="1"/>
          <c:tx>
            <c:strRef>
              <c:f>'{worksheet}'!$C$19</c:f>
              <c:strCache>
                <c:ptCount val="1"/>
                <c:pt idx="0">
                  <c:v>OBPM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'{worksheet}'!$A$20:$A$32</c:f>
              <c:strCache>
                <c:ptCount val="13"/>
                <c:pt idx="0">
                  <c:v>รพ.ศรีเทพ</c:v>
                </c:pt>
                <c:pt idx="1">
                  <c:v>รพ.ชนแดน</c:v>
                </c:pt>
                <c:pt idx="2">
                  <c:v>รพ.วังโป่ง</c:v>
                </c:pt>
                <c:pt idx="3">
                  <c:v>รพ.หนองไผ่</c:v>
                </c:pt>
                <c:pt idx="4">
                  <c:v>รพ.เขาค้อ</c:v>
                </c:pt>
                <c:pt idx="5">
                  <c:v>รพ.น้ำหนาว</c:v>
                </c:pt>
                <c:pt idx="6">
                  <c:v>รพ.หล่มสัก</c:v>
                </c:pt>
                <c:pt idx="7">
                  <c:v>รพ.วิเชียรบุรี</c:v>
                </c:pt>
                <c:pt idx="8">
                  <c:v>รพร.หล่มเก่า</c:v>
                </c:pt>
                <c:pt idx="9">
                  <c:v>รพ.เพชรบูรณ์</c:v>
                </c:pt>
                <c:pt idx="10">
                  <c:v>รพ.บึงสามพัน</c:v>
                </c:pt>
                <c:pt idx="11">
                  <c:v>รพ.ค่ายพ่อขุนฯ</c:v>
                </c:pt>
                <c:pt idx="12">
                  <c:v>จังหวัด</c:v>
                </c:pt>
              </c:strCache>
            </c:strRef>
          </c:cat>
          <c:val>
            <c:numRef>
              <c:f>'{worksheet}'!$C$20:$C$32</c:f>
              <c:numCache>
                <c:formatCode>0.00</c:formatCode>
                <c:ptCount val="13"/>
                <c:pt idx="0">
                  <c:v>98.33</c:v>
                </c:pt>
                <c:pt idx="1">
                  <c:v>97.43</c:v>
                </c:pt>
                <c:pt idx="2">
                  <c:v>89.32</c:v>
                </c:pt>
                <c:pt idx="3">
                  <c:v>96.88</c:v>
                </c:pt>
                <c:pt idx="4">
                  <c:v>96.17</c:v>
                </c:pt>
                <c:pt idx="5">
                  <c:v>83.66</c:v>
                </c:pt>
                <c:pt idx="6">
                  <c:v>91.35</c:v>
                </c:pt>
                <c:pt idx="7">
                  <c:v>73.11</c:v>
                </c:pt>
                <c:pt idx="8">
                  <c:v>74.260000000000005</c:v>
                </c:pt>
                <c:pt idx="9">
                  <c:v>77.45</c:v>
                </c:pt>
                <c:pt idx="10">
                  <c:v>71</c:v>
                </c:pt>
                <c:pt idx="11">
                  <c:v>19.39</c:v>
                </c:pt>
                <c:pt idx="12">
                  <c:v>84.97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3-4B49-86E1-2A22BAB4BD5D}"/>
            </c:ext>
          </c:extLst>
        </c:ser>
        <c:ser>
          <c:idx val="2"/>
          <c:order val="2"/>
          <c:tx>
            <c:strRef>
              <c:f>'{worksheet}'!$D$19</c:f>
              <c:strCache>
                <c:ptCount val="1"/>
                <c:pt idx="0">
                  <c:v>HBPM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'{worksheet}'!$A$20:$A$32</c:f>
              <c:strCache>
                <c:ptCount val="13"/>
                <c:pt idx="0">
                  <c:v>รพ.ศรีเทพ</c:v>
                </c:pt>
                <c:pt idx="1">
                  <c:v>รพ.ชนแดน</c:v>
                </c:pt>
                <c:pt idx="2">
                  <c:v>รพ.วังโป่ง</c:v>
                </c:pt>
                <c:pt idx="3">
                  <c:v>รพ.หนองไผ่</c:v>
                </c:pt>
                <c:pt idx="4">
                  <c:v>รพ.เขาค้อ</c:v>
                </c:pt>
                <c:pt idx="5">
                  <c:v>รพ.น้ำหนาว</c:v>
                </c:pt>
                <c:pt idx="6">
                  <c:v>รพ.หล่มสัก</c:v>
                </c:pt>
                <c:pt idx="7">
                  <c:v>รพ.วิเชียรบุรี</c:v>
                </c:pt>
                <c:pt idx="8">
                  <c:v>รพร.หล่มเก่า</c:v>
                </c:pt>
                <c:pt idx="9">
                  <c:v>รพ.เพชรบูรณ์</c:v>
                </c:pt>
                <c:pt idx="10">
                  <c:v>รพ.บึงสามพัน</c:v>
                </c:pt>
                <c:pt idx="11">
                  <c:v>รพ.ค่ายพ่อขุนฯ</c:v>
                </c:pt>
                <c:pt idx="12">
                  <c:v>จังหวัด</c:v>
                </c:pt>
              </c:strCache>
            </c:strRef>
          </c:cat>
          <c:val>
            <c:numRef>
              <c:f>'{worksheet}'!$D$20:$D$32</c:f>
              <c:numCache>
                <c:formatCode>0.00</c:formatCode>
                <c:ptCount val="13"/>
                <c:pt idx="0">
                  <c:v>37.61</c:v>
                </c:pt>
                <c:pt idx="1">
                  <c:v>54.09</c:v>
                </c:pt>
                <c:pt idx="2">
                  <c:v>54.47</c:v>
                </c:pt>
                <c:pt idx="3">
                  <c:v>54.51</c:v>
                </c:pt>
                <c:pt idx="4">
                  <c:v>40.5</c:v>
                </c:pt>
                <c:pt idx="5">
                  <c:v>66.78</c:v>
                </c:pt>
                <c:pt idx="6">
                  <c:v>38.700000000000003</c:v>
                </c:pt>
                <c:pt idx="7">
                  <c:v>47.34</c:v>
                </c:pt>
                <c:pt idx="8">
                  <c:v>15.13</c:v>
                </c:pt>
                <c:pt idx="9">
                  <c:v>11.92</c:v>
                </c:pt>
                <c:pt idx="10">
                  <c:v>22.49</c:v>
                </c:pt>
                <c:pt idx="11">
                  <c:v>0</c:v>
                </c:pt>
                <c:pt idx="12">
                  <c:v>34.130000000000003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3-4B49-86E1-2A22BAB4B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208512"/>
        <c:axId val="194210048"/>
      </c:barChart>
      <c:catAx>
        <c:axId val="1942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94210048"/>
        <c:crosses val="autoZero"/>
        <c:auto val="1"/>
        <c:lblAlgn val="ctr"/>
        <c:lblOffset val="100"/>
        <c:noMultiLvlLbl val="0"/>
      </c:catAx>
      <c:valAx>
        <c:axId val="19421004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942085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533131662699712"/>
          <c:y val="4.6361623120973514E-2"/>
          <c:w val="0.36451076000620275"/>
          <c:h val="8.7161104151753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69510403103331E-2"/>
          <c:y val="0.13782672098553531"/>
          <c:w val="0.93357619137870351"/>
          <c:h val="0.60366494227622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'{worksheet}'!$B$20</c:f>
              <c:strCache>
                <c:ptCount val="1"/>
                <c:pt idx="0">
                  <c:v>ติดตามวินิจฉัยร้อยละ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'{worksheet}'!$A$21:$A$32</c:f>
              <c:strCache>
                <c:ptCount val="12"/>
                <c:pt idx="0">
                  <c:v>น้ำหนาว</c:v>
                </c:pt>
                <c:pt idx="1">
                  <c:v>ศรีเทพ</c:v>
                </c:pt>
                <c:pt idx="2">
                  <c:v>บึงสามพัน</c:v>
                </c:pt>
                <c:pt idx="3">
                  <c:v>หนองไผ่</c:v>
                </c:pt>
                <c:pt idx="4">
                  <c:v>เขาค้อ</c:v>
                </c:pt>
                <c:pt idx="5">
                  <c:v>วังโป่ง</c:v>
                </c:pt>
                <c:pt idx="6">
                  <c:v>หล่มสัก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วิเชียรบุรี</c:v>
                </c:pt>
                <c:pt idx="10">
                  <c:v>เมืองเพชรบูรณ์</c:v>
                </c:pt>
                <c:pt idx="11">
                  <c:v>จังหวัด</c:v>
                </c:pt>
              </c:strCache>
            </c:strRef>
          </c:cat>
          <c:val>
            <c:numRef>
              <c:f>'{worksheet}'!$B$21:$B$32</c:f>
              <c:numCache>
                <c:formatCode>General</c:formatCode>
                <c:ptCount val="12"/>
                <c:pt idx="0">
                  <c:v>99.41</c:v>
                </c:pt>
                <c:pt idx="1">
                  <c:v>99.17</c:v>
                </c:pt>
                <c:pt idx="2">
                  <c:v>98.2</c:v>
                </c:pt>
                <c:pt idx="3">
                  <c:v>97.38</c:v>
                </c:pt>
                <c:pt idx="4">
                  <c:v>96.95</c:v>
                </c:pt>
                <c:pt idx="5">
                  <c:v>96.46</c:v>
                </c:pt>
                <c:pt idx="6">
                  <c:v>95.55</c:v>
                </c:pt>
                <c:pt idx="7">
                  <c:v>95.5</c:v>
                </c:pt>
                <c:pt idx="8">
                  <c:v>91.53</c:v>
                </c:pt>
                <c:pt idx="9">
                  <c:v>89.69</c:v>
                </c:pt>
                <c:pt idx="10">
                  <c:v>74.75</c:v>
                </c:pt>
                <c:pt idx="11">
                  <c:v>87.37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B-4A57-BA2B-5F26ADEC1030}"/>
            </c:ext>
          </c:extLst>
        </c:ser>
        <c:ser>
          <c:idx val="1"/>
          <c:order val="1"/>
          <c:tx>
            <c:strRef>
              <c:f>'{worksheet}'!$C$20</c:f>
              <c:strCache>
                <c:ptCount val="1"/>
                <c:pt idx="0">
                  <c:v>OBPM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'{worksheet}'!$A$21:$A$32</c:f>
              <c:strCache>
                <c:ptCount val="12"/>
                <c:pt idx="0">
                  <c:v>น้ำหนาว</c:v>
                </c:pt>
                <c:pt idx="1">
                  <c:v>ศรีเทพ</c:v>
                </c:pt>
                <c:pt idx="2">
                  <c:v>บึงสามพัน</c:v>
                </c:pt>
                <c:pt idx="3">
                  <c:v>หนองไผ่</c:v>
                </c:pt>
                <c:pt idx="4">
                  <c:v>เขาค้อ</c:v>
                </c:pt>
                <c:pt idx="5">
                  <c:v>วังโป่ง</c:v>
                </c:pt>
                <c:pt idx="6">
                  <c:v>หล่มสัก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วิเชียรบุรี</c:v>
                </c:pt>
                <c:pt idx="10">
                  <c:v>เมืองเพชรบูรณ์</c:v>
                </c:pt>
                <c:pt idx="11">
                  <c:v>จังหวัด</c:v>
                </c:pt>
              </c:strCache>
            </c:strRef>
          </c:cat>
          <c:val>
            <c:numRef>
              <c:f>'{worksheet}'!$C$21:$C$32</c:f>
              <c:numCache>
                <c:formatCode>General</c:formatCode>
                <c:ptCount val="12"/>
                <c:pt idx="0">
                  <c:v>98.82</c:v>
                </c:pt>
                <c:pt idx="1">
                  <c:v>99.17</c:v>
                </c:pt>
                <c:pt idx="2">
                  <c:v>98.2</c:v>
                </c:pt>
                <c:pt idx="3">
                  <c:v>96.07</c:v>
                </c:pt>
                <c:pt idx="4">
                  <c:v>96.95</c:v>
                </c:pt>
                <c:pt idx="5">
                  <c:v>96.46</c:v>
                </c:pt>
                <c:pt idx="6">
                  <c:v>92.67</c:v>
                </c:pt>
                <c:pt idx="7">
                  <c:v>95</c:v>
                </c:pt>
                <c:pt idx="8">
                  <c:v>87.95</c:v>
                </c:pt>
                <c:pt idx="9">
                  <c:v>71.930000000000007</c:v>
                </c:pt>
                <c:pt idx="10">
                  <c:v>73.150000000000006</c:v>
                </c:pt>
                <c:pt idx="11">
                  <c:v>84.07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B-4A57-BA2B-5F26ADEC1030}"/>
            </c:ext>
          </c:extLst>
        </c:ser>
        <c:ser>
          <c:idx val="2"/>
          <c:order val="2"/>
          <c:tx>
            <c:strRef>
              <c:f>'{worksheet}'!$D$20</c:f>
              <c:strCache>
                <c:ptCount val="1"/>
                <c:pt idx="0">
                  <c:v>HBPM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'{worksheet}'!$A$21:$A$32</c:f>
              <c:strCache>
                <c:ptCount val="12"/>
                <c:pt idx="0">
                  <c:v>น้ำหนาว</c:v>
                </c:pt>
                <c:pt idx="1">
                  <c:v>ศรีเทพ</c:v>
                </c:pt>
                <c:pt idx="2">
                  <c:v>บึงสามพัน</c:v>
                </c:pt>
                <c:pt idx="3">
                  <c:v>หนองไผ่</c:v>
                </c:pt>
                <c:pt idx="4">
                  <c:v>เขาค้อ</c:v>
                </c:pt>
                <c:pt idx="5">
                  <c:v>วังโป่ง</c:v>
                </c:pt>
                <c:pt idx="6">
                  <c:v>หล่มสัก</c:v>
                </c:pt>
                <c:pt idx="7">
                  <c:v>ชนแดน</c:v>
                </c:pt>
                <c:pt idx="8">
                  <c:v>หล่มเก่า</c:v>
                </c:pt>
                <c:pt idx="9">
                  <c:v>วิเชียรบุรี</c:v>
                </c:pt>
                <c:pt idx="10">
                  <c:v>เมืองเพชรบูรณ์</c:v>
                </c:pt>
                <c:pt idx="11">
                  <c:v>จังหวัด</c:v>
                </c:pt>
              </c:strCache>
            </c:strRef>
          </c:cat>
          <c:val>
            <c:numRef>
              <c:f>'{worksheet}'!$D$21:$D$32</c:f>
              <c:numCache>
                <c:formatCode>General</c:formatCode>
                <c:ptCount val="12"/>
                <c:pt idx="0">
                  <c:v>92.31</c:v>
                </c:pt>
                <c:pt idx="1">
                  <c:v>6.22</c:v>
                </c:pt>
                <c:pt idx="2">
                  <c:v>0</c:v>
                </c:pt>
                <c:pt idx="3">
                  <c:v>62.43</c:v>
                </c:pt>
                <c:pt idx="4">
                  <c:v>0</c:v>
                </c:pt>
                <c:pt idx="5">
                  <c:v>1.77</c:v>
                </c:pt>
                <c:pt idx="6">
                  <c:v>26.05</c:v>
                </c:pt>
                <c:pt idx="7">
                  <c:v>15.75</c:v>
                </c:pt>
                <c:pt idx="8">
                  <c:v>8.14</c:v>
                </c:pt>
                <c:pt idx="9">
                  <c:v>68.28</c:v>
                </c:pt>
                <c:pt idx="10">
                  <c:v>18.11</c:v>
                </c:pt>
                <c:pt idx="11">
                  <c:v>28.72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B-4A57-BA2B-5F26ADEC1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551808"/>
        <c:axId val="194553344"/>
      </c:barChart>
      <c:catAx>
        <c:axId val="1945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94553344"/>
        <c:crosses val="autoZero"/>
        <c:auto val="1"/>
        <c:lblAlgn val="ctr"/>
        <c:lblOffset val="100"/>
        <c:noMultiLvlLbl val="0"/>
      </c:catAx>
      <c:valAx>
        <c:axId val="19455334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945518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36274623221331"/>
          <c:y val="3.3886900501073729E-2"/>
          <c:w val="0.35294868228998727"/>
          <c:h val="8.5431281317108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0.05826</cdr:x>
      <cdr:y>0.2382</cdr:y>
    </cdr:from>
    <cdr:to>
      <cdr:x>0.99017</cdr:x>
      <cdr:y>0.24201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34068198-FB05-1EB4-75EC-614AD5C6FBBB}"/>
            </a:ext>
          </a:extLst>
        </cdr:cNvPr>
        <cdr:cNvCxnSpPr/>
      </cdr:nvCxnSpPr>
      <cdr:spPr>
        <a:xfrm xmlns:a="http://schemas.openxmlformats.org/drawingml/2006/main">
          <a:off x="432048" y="1080715"/>
          <a:ext cx="6911352" cy="1729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0.05044</cdr:x>
      <cdr:y>0.19307</cdr:y>
    </cdr:from>
    <cdr:to>
      <cdr:x>0.97209</cdr:x>
      <cdr:y>0.19307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DC728993-E22F-8478-5B36-08591E210C54}"/>
            </a:ext>
          </a:extLst>
        </cdr:cNvPr>
        <cdr:cNvCxnSpPr/>
      </cdr:nvCxnSpPr>
      <cdr:spPr>
        <a:xfrm xmlns:a="http://schemas.openxmlformats.org/drawingml/2006/main">
          <a:off x="512316" y="863104"/>
          <a:ext cx="936104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0.82321</cdr:x>
      <cdr:y>0.14475</cdr:y>
    </cdr:from>
    <cdr:to>
      <cdr:x>0.8941</cdr:x>
      <cdr:y>0.22736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8361188" y="647080"/>
          <a:ext cx="720080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800" b="1" dirty="0">
              <a:latin typeface="AngsanaUPC" panose="02020603050405020304" pitchFamily="18" charset="-34"/>
              <a:cs typeface="AngsanaUPC" panose="02020603050405020304" pitchFamily="18" charset="-34"/>
            </a:rPr>
            <a:t>12 เดือน</a:t>
          </a:r>
          <a:endParaRPr lang="en-US" sz="18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0.03574</cdr:x>
      <cdr:y>0.16905</cdr:y>
    </cdr:from>
    <cdr:to>
      <cdr:x>0.96506</cdr:x>
      <cdr:y>0.16905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1654DDF7-2DB5-2A29-0DD4-F3DB8E5BE577}"/>
            </a:ext>
          </a:extLst>
        </cdr:cNvPr>
        <cdr:cNvCxnSpPr/>
      </cdr:nvCxnSpPr>
      <cdr:spPr>
        <a:xfrm xmlns:a="http://schemas.openxmlformats.org/drawingml/2006/main">
          <a:off x="368300" y="791096"/>
          <a:ext cx="957706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0.03574</cdr:x>
      <cdr:y>0.24599</cdr:y>
    </cdr:from>
    <cdr:to>
      <cdr:x>0.96506</cdr:x>
      <cdr:y>0.24599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id="{19654143-9E77-E58D-86F2-61154C144002}"/>
            </a:ext>
          </a:extLst>
        </cdr:cNvPr>
        <cdr:cNvCxnSpPr/>
      </cdr:nvCxnSpPr>
      <cdr:spPr>
        <a:xfrm xmlns:a="http://schemas.openxmlformats.org/drawingml/2006/main">
          <a:off x="368300" y="1151136"/>
          <a:ext cx="9577064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FB69B67-E85B-470D-965B-DA5C7578CD73}" type="datetime1">
              <a:rPr lang="th-TH" smtClean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08/05/66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h-TH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072EF0-3C50-4D91-B91C-2213D00F0586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8796F01-7154-41E0-B48B-A6921757531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89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57A51E2-1BA5-417D-BC47-9422BC57E108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45AFDF-B53C-4CD9-80E4-B4088879D285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BC1996E-10AE-4C28-85C5-9FA38E44E317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A60BA0E-20D0-4E7C-B286-26C960A6788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2BAB5D3-F1E9-41BF-847D-31817D0DAD52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6698478-B372-4787-8881-445E2693459F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A42A27-FB70-4C15-96B0-AF2D7DDE5BE1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B01018-E1D5-46A9-9411-6C9CC13372A4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2861B5F-5E8D-47A4-BCF5-02B0B84FF4FE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7CFFA4-8E53-4EAD-85A4-0CA1F3FB7878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216207-C1B3-4589-8970-65AC48A3B688}" type="datetime1">
              <a:rPr lang="th-TH" smtClean="0"/>
              <a:pPr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82044" y="620688"/>
            <a:ext cx="9129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ผลการดำเนินงานตามตัวชี้วัดโรคเบาหวานและความดันโลหิตสูง 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278" y="4366845"/>
            <a:ext cx="571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164" y="538286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กลุ่มงานควบคุมโรคไม่ติดต่อฯ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80271"/>
              </p:ext>
            </p:extLst>
          </p:nvPr>
        </p:nvGraphicFramePr>
        <p:xfrm>
          <a:off x="261766" y="1628807"/>
          <a:ext cx="5000285" cy="4680512"/>
        </p:xfrm>
        <a:graphic>
          <a:graphicData uri="http://schemas.openxmlformats.org/drawingml/2006/table">
            <a:tbl>
              <a:tblPr/>
              <a:tblGrid>
                <a:gridCol w="95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7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ไตรมาส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ไตรมาส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B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%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B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%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B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%</a:t>
                      </a:r>
                    </a:p>
                  </a:txBody>
                  <a:tcPr marL="7656" marR="7656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79.66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83.64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25.00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65.84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71.01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51.19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64.71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77.08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35.00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62.62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63.00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57.14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52.57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69.42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32.60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43.55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58.18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41.72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42.20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45.54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36.67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35.56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35.71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33.33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26.44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58.82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18.84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15.34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89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16.86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7.14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84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14.71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21.93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9.27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3,414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1,351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39.57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1,998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924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46.25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1,408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427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30.33</a:t>
                      </a:r>
                    </a:p>
                  </a:txBody>
                  <a:tcPr marL="7656" marR="7656" marT="7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17748" y="76200"/>
            <a:ext cx="11305256" cy="14085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การตรวจติดตามยืนยันวินิจฉัยกลุ่มสงสัยป่วยโรคเบาหวาน</a:t>
            </a:r>
            <a:br>
              <a:rPr lang="th-TH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6 เดือน ≥30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b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1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สีเขียว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12 เดือน  </a:t>
            </a:r>
            <a:r>
              <a:rPr lang="th-TH" sz="31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สีเหลือง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9 เดือน  </a:t>
            </a:r>
            <a:r>
              <a:rPr lang="th-TH" sz="3100" b="1" dirty="0">
                <a:solidFill>
                  <a:schemeClr val="accent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สีส้ม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6 เดือน  </a:t>
            </a:r>
            <a:r>
              <a:rPr lang="th-TH" sz="31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สีแดง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ไม่ผ่านเกณฑ์ใดๆ</a:t>
            </a:r>
            <a:endParaRPr lang="en-US" sz="31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61764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/>
          <a:srcRect l="2226" t="19760" r="3858" b="8000"/>
          <a:stretch/>
        </p:blipFill>
        <p:spPr>
          <a:xfrm>
            <a:off x="5446339" y="1651644"/>
            <a:ext cx="6552729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กระจาย 2 11"/>
          <p:cNvSpPr/>
          <p:nvPr/>
        </p:nvSpPr>
        <p:spPr>
          <a:xfrm>
            <a:off x="10558908" y="4293096"/>
            <a:ext cx="1656184" cy="64807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เพชรบูรณ์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945216" cy="1512168"/>
          </a:xfrm>
        </p:spPr>
        <p:txBody>
          <a:bodyPr rtlCol="0">
            <a:normAutofit/>
          </a:bodyPr>
          <a:lstStyle/>
          <a:p>
            <a:pPr algn="ctr"/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การตรวจติดตามยืนยันวินิจฉัยกลุ่มสงสัยป่วยโรคเบาหวาน</a:t>
            </a:r>
            <a:br>
              <a:rPr lang="th-TH" b="1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เปรียบเทียบหน่วยงานในสังกัด(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สธ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.)และนอกสังกัด(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อบจ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.)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604998"/>
              </p:ext>
            </p:extLst>
          </p:nvPr>
        </p:nvGraphicFramePr>
        <p:xfrm>
          <a:off x="621804" y="1713363"/>
          <a:ext cx="3312367" cy="452394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24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 (</a:t>
                      </a:r>
                      <a:r>
                        <a:rPr lang="th-TH" sz="18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อบจ</a:t>
                      </a:r>
                      <a:r>
                        <a:rPr lang="th-TH" sz="1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ตรวจยืนยัน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77.42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74.19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63.64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44.63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36.84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22.01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21.82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16.77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99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1,225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37.47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5051963"/>
              </p:ext>
            </p:extLst>
          </p:nvPr>
        </p:nvGraphicFramePr>
        <p:xfrm>
          <a:off x="4150196" y="1700213"/>
          <a:ext cx="7416329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4582244" y="3429000"/>
            <a:ext cx="6840760" cy="0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กล่องข้อความ 14"/>
          <p:cNvSpPr txBox="1"/>
          <p:nvPr/>
        </p:nvSpPr>
        <p:spPr>
          <a:xfrm>
            <a:off x="621804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222204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0198868" y="2348880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12 เดือน</a:t>
            </a:r>
            <a:endParaRPr lang="en-US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198868" y="3042649"/>
            <a:ext cx="7200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 เดือน</a:t>
            </a:r>
            <a:endParaRPr lang="en-US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08651" y="188640"/>
            <a:ext cx="10161679" cy="1408584"/>
          </a:xfrm>
        </p:spPr>
        <p:txBody>
          <a:bodyPr anchor="ctr">
            <a:no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การตรวจติดตามยืนยันวินิจฉัยกลุ่มสงสัยป่วยโรคความดันโลหิตสูง</a:t>
            </a:r>
            <a:b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 =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19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239 คน)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6 เดือน ≥ 60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80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93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22506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108651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1701924" y="2996952"/>
            <a:ext cx="9361040" cy="0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กล่องข้อความ 5"/>
          <p:cNvSpPr txBox="1"/>
          <p:nvPr/>
        </p:nvSpPr>
        <p:spPr>
          <a:xfrm>
            <a:off x="9478788" y="2812286"/>
            <a:ext cx="7200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 เดือน</a:t>
            </a:r>
            <a:endParaRPr lang="en-US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161679" cy="1552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การตรวจติดตามยืนยันวินิจฉัยกลุ่มสงสัยป่วยโรคความดันโลหิตสูง</a:t>
            </a:r>
            <a:b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หน่วยงานนอกสังกัด(</a:t>
            </a:r>
            <a:r>
              <a:rPr lang="th-TH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อบจ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.)(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N = 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6,794 คน)</a:t>
            </a:r>
            <a:b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1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: รอบ 6 เดือน ≥ 60% รอบ 9 เดือน ≥ 80% รอบ 12 เดือน ≥ 93%</a:t>
            </a:r>
            <a:endParaRPr lang="en-US" sz="31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84518"/>
              </p:ext>
            </p:extLst>
          </p:nvPr>
        </p:nvGraphicFramePr>
        <p:xfrm>
          <a:off x="1117600" y="1701800"/>
          <a:ext cx="10305404" cy="467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108651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1"/>
          <p:cNvSpPr txBox="1"/>
          <p:nvPr/>
        </p:nvSpPr>
        <p:spPr>
          <a:xfrm>
            <a:off x="9766820" y="2276872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12 เดือน</a:t>
            </a:r>
            <a:endParaRPr lang="en-US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766820" y="2670750"/>
            <a:ext cx="7200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 เดือน</a:t>
            </a:r>
            <a:endParaRPr lang="en-US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812" y="76200"/>
            <a:ext cx="11017224" cy="1264568"/>
          </a:xfrm>
        </p:spPr>
        <p:txBody>
          <a:bodyPr anchor="t">
            <a:no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ผู้ที่มีค่าความดันโลหิตตัวบนเฉลี่ย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SBP) ≥ 180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มม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.ปรอท และ/หรือ ค่าความดันโลหิตตัวล่างเฉลี่ย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DBP) ≥ 110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มม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.ปรอท จากการคัดกรอง ได้รับการวินิจฉัยความดันโลหิต จังหวัดเพชรบูรณ์ ปีงบประมาณ 2566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: ≥ 25 %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84061"/>
              </p:ext>
            </p:extLst>
          </p:nvPr>
        </p:nvGraphicFramePr>
        <p:xfrm>
          <a:off x="837828" y="1340768"/>
          <a:ext cx="10441161" cy="51302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8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4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58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วัดซ้ำในสถานบริการ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วัดซ้ำยัง180/110</a:t>
                      </a:r>
                      <a:r>
                        <a:rPr lang="en-US" sz="24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mm.Hg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ได้รับการ</a:t>
                      </a:r>
                      <a:r>
                        <a:rPr lang="en-US" sz="24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Dx</a:t>
                      </a:r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92.31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84.21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47.50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36.84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94.74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33.33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82.5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96.97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18.75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76.47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15.38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96.17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98.86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14.66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99.25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99.25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13.64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97.87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98.55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13.24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94.74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11.11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11.11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3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95.42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1,022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981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95.99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917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93.48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137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14.94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65820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เม.ย.2566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718148" y="476672"/>
            <a:ext cx="5769191" cy="78050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ข้อค้นพบและแนวทางการแก้ไข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5577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ข้อค้นพบ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4315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การถ่ายโอนรพ.สต.ไปยัง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./ขาดการประสานงานที่ดีในพื้นที่ เช่น การถ่ายโอน</a:t>
            </a:r>
          </a:p>
          <a:p>
            <a:pPr marL="514350" indent="-514350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ระบบบริการไม่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seamless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เกิดรอยต่อในระบบบริการ</a:t>
            </a:r>
          </a:p>
          <a:p>
            <a:pPr marL="514350" indent="-514350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การเปลี่ยนระบบเบิกจ่าย เช่น การยืนยันตัวตนและต้องทำงานที่มีค่าตอบแทนก่อนเป็นลำดับแรกๆป้องกันภาวะการเงินการคลัง</a:t>
            </a:r>
          </a:p>
          <a:p>
            <a:pPr marL="514350" indent="-514350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ผู้รับผิดชอบหลักเสริมทักษะหลักสูตร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NCM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ขาดผู้รับผิดชอบรองที่เข้มแข้งระหว่างศึกษาต่อ</a:t>
            </a:r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sz="quarter" idx="3"/>
          </p:nvPr>
        </p:nvSpPr>
        <p:spPr>
          <a:xfrm>
            <a:off x="6301622" y="1608835"/>
            <a:ext cx="4973041" cy="557701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แนวทางการแก้ไข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4977105" cy="4315544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monitor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phet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/ PM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/ทำหนังสือสรุปผลงานจากทางเขตและจังหวัดไปยังพื้นที่ทุกอำเภอและประสานผ่านผู้บริหารทั้ง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./รพ. ในอำเภอที่มีปัญหาซับซ้อน</a:t>
            </a: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การนำเสนอผ่านเวที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คป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สจ. และการประสานระดับผู้บริหารจังหวัด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./หัวหน้าส่วนราชการ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จัดประชุมสรุปผลงานและปรับแผนการกลาง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</p:spTree>
    <p:extLst>
      <p:ext uri="{BB962C8B-B14F-4D97-AF65-F5344CB8AC3E}">
        <p14:creationId xmlns:p14="http://schemas.microsoft.com/office/powerpoint/2010/main" val="29690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1" y="692696"/>
            <a:ext cx="116652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2132856"/>
            <a:ext cx="4637295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หนังสือ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8_TF02787940_TF02787940" id="{9B3CA7D3-BD42-405C-A595-226188CAF7E5}" vid="{3B37D53C-B8A9-46C7-8436-90E21151D3DB}"/>
    </a:ext>
  </a:extLst>
</a:theme>
</file>

<file path=ppt/theme/theme2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810</Words>
  <Application>Microsoft Office PowerPoint</Application>
  <PresentationFormat>กำหนดเอง</PresentationFormat>
  <Paragraphs>323</Paragraphs>
  <Slides>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TH SarabunPSK</vt:lpstr>
      <vt:lpstr>AngsanaUPC</vt:lpstr>
      <vt:lpstr>Leelawadee</vt:lpstr>
      <vt:lpstr>หนังสือ 16x9</vt:lpstr>
      <vt:lpstr>งานนำเสนอ PowerPoint</vt:lpstr>
      <vt:lpstr>การตรวจติดตามยืนยันวินิจฉัยกลุ่มสงสัยป่วยโรคเบาหวาน เกณฑ์ประเมิน : รอบ 6 เดือน ≥30% รอบ 9 เดือน ≥50% รอบ 12 เดือน ≥70% สีเขียว ผ่านเกณฑ์ 12 เดือน  สีเหลือง ผ่านเกณฑ์ 9 เดือน  สีส้ม ผ่านเกณฑ์ 6 เดือน  สีแดง ไม่ผ่านเกณฑ์ใดๆ</vt:lpstr>
      <vt:lpstr>การตรวจติดตามยืนยันวินิจฉัยกลุ่มสงสัยป่วยโรคเบาหวาน เปรียบเทียบหน่วยงานในสังกัด(สธ.)และนอกสังกัด(อบจ.)</vt:lpstr>
      <vt:lpstr>การตรวจติดตามยืนยันวินิจฉัยกลุ่มสงสัยป่วยโรคความดันโลหิตสูง (N = 19,239 คน) เกณฑ์ประเมิน : รอบ 6 เดือน ≥ 60% รอบ 9 เดือน ≥ 80% รอบ 12 เดือน ≥ 93%</vt:lpstr>
      <vt:lpstr>การตรวจติดตามยืนยันวินิจฉัยกลุ่มสงสัยป่วยโรคความดันโลหิตสูง หน่วยงานนอกสังกัด(อบจ.)(N = 6,794 คน) เกณฑ์ประเมิน : รอบ 6 เดือน ≥ 60% รอบ 9 เดือน ≥ 80% รอบ 12 เดือน ≥ 93%</vt:lpstr>
      <vt:lpstr>ผู้ที่มีค่าความดันโลหิตตัวบนเฉลี่ย (SBP) ≥ 180 มม.ปรอท และ/หรือ ค่าความดันโลหิตตัวล่างเฉลี่ย (DBP) ≥ 110 มม.ปรอท จากการคัดกรอง ได้รับการวินิจฉัยความดันโลหิต จังหวัดเพชรบูรณ์ ปีงบประมาณ 2566 เกณฑ์ประเมิน : ≥ 25 %</vt:lpstr>
      <vt:lpstr>ข้อค้นพบและแนวทางการแก้ไข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2023-04-21T05:58:51Z</dcterms:created>
  <dcterms:modified xsi:type="dcterms:W3CDTF">2023-05-08T05:09:32Z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