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73" r:id="rId4"/>
    <p:sldId id="284" r:id="rId5"/>
    <p:sldId id="296" r:id="rId6"/>
    <p:sldId id="278" r:id="rId7"/>
    <p:sldId id="285" r:id="rId8"/>
    <p:sldId id="292" r:id="rId9"/>
    <p:sldId id="294" r:id="rId10"/>
    <p:sldId id="268" r:id="rId11"/>
    <p:sldId id="260" r:id="rId12"/>
    <p:sldId id="295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1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7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083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195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093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71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47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494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2315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880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663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630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374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065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421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334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732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711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93DCDB-A074-472E-AE4E-F2997B13CF46}" type="datetimeFigureOut">
              <a:rPr lang="th-TH" smtClean="0"/>
              <a:t>08/05/66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5E095D-4CDA-412A-9489-A05B73FD26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1044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2EF36B-AA20-4EA4-A186-12AA7846CD1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80360" y="4149969"/>
            <a:ext cx="8291127" cy="2483419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  <a:t>โครงการเดิน – วิ่ง เพื่อสุขภาพลดเสี่ยงลดโรค</a:t>
            </a:r>
            <a:b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</a:br>
            <a: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  <a:t>“</a:t>
            </a:r>
            <a:r>
              <a:rPr lang="en-US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  <a:t>Run For Love </a:t>
            </a:r>
            <a: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  <a:t>วิ่งสื่อรัก” </a:t>
            </a:r>
            <a:b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</a:br>
            <a:r>
              <a:rPr lang="th-TH" sz="4400" dirty="0">
                <a:ln/>
                <a:solidFill>
                  <a:schemeClr val="bg1"/>
                </a:solidFill>
                <a:latin typeface="TH SarabunPSK" panose="020B0500040200020003" pitchFamily="34" charset="-34"/>
                <a:ea typeface="supermarket" charset="0"/>
                <a:cs typeface="TH SarabunPSK" panose="020B0500040200020003" pitchFamily="34" charset="-34"/>
              </a:rPr>
              <a:t>สมาคมแม่บ้านสาธารณสุข สาขาจังหวัดเพชรบูรณ์</a:t>
            </a:r>
          </a:p>
          <a:p>
            <a:endParaRPr lang="th-TH" sz="3200" dirty="0">
              <a:ln/>
              <a:solidFill>
                <a:schemeClr val="bg1"/>
              </a:solidFill>
              <a:latin typeface="TH SarabunPSK" panose="020B0500040200020003" pitchFamily="34" charset="-34"/>
              <a:ea typeface="supermarket" charset="0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7A98DD0-3E03-4552-AA06-B0413F1F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6" y="20499"/>
            <a:ext cx="1580886" cy="1584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44347-DB36-480F-99FC-8E55B455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676" y="0"/>
            <a:ext cx="1584323" cy="158432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FF38039-0F95-4222-80F2-05BB311DB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95" y="-20499"/>
            <a:ext cx="3429000" cy="685800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0FD4248-5F13-438C-946D-43D951FCE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48" y="274389"/>
            <a:ext cx="6096012" cy="40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D2CF-AEDB-4A12-BEA5-59720589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9860"/>
            <a:ext cx="8534400" cy="1123245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เป้าหมายผู้สมัครเข้าร่วมกิจกรรม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3F6580-C37B-4F94-A0EC-CF3A7A184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946420"/>
              </p:ext>
            </p:extLst>
          </p:nvPr>
        </p:nvGraphicFramePr>
        <p:xfrm>
          <a:off x="1461910" y="1207597"/>
          <a:ext cx="9268177" cy="4899375"/>
        </p:xfrm>
        <a:graphic>
          <a:graphicData uri="http://schemas.openxmlformats.org/drawingml/2006/table">
            <a:tbl>
              <a:tblPr firstRow="1" firstCol="1" bandRow="1"/>
              <a:tblGrid>
                <a:gridCol w="957733">
                  <a:extLst>
                    <a:ext uri="{9D8B030D-6E8A-4147-A177-3AD203B41FA5}">
                      <a16:colId xmlns:a16="http://schemas.microsoft.com/office/drawing/2014/main" val="2829272193"/>
                    </a:ext>
                  </a:extLst>
                </a:gridCol>
                <a:gridCol w="2588455">
                  <a:extLst>
                    <a:ext uri="{9D8B030D-6E8A-4147-A177-3AD203B41FA5}">
                      <a16:colId xmlns:a16="http://schemas.microsoft.com/office/drawing/2014/main" val="1879501224"/>
                    </a:ext>
                  </a:extLst>
                </a:gridCol>
                <a:gridCol w="2883877">
                  <a:extLst>
                    <a:ext uri="{9D8B030D-6E8A-4147-A177-3AD203B41FA5}">
                      <a16:colId xmlns:a16="http://schemas.microsoft.com/office/drawing/2014/main" val="2737888069"/>
                    </a:ext>
                  </a:extLst>
                </a:gridCol>
                <a:gridCol w="2838112">
                  <a:extLst>
                    <a:ext uri="{9D8B030D-6E8A-4147-A177-3AD203B41FA5}">
                      <a16:colId xmlns:a16="http://schemas.microsoft.com/office/drawing/2014/main" val="578836429"/>
                    </a:ext>
                  </a:extLst>
                </a:gridCol>
              </a:tblGrid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มสส.อำเภอ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เป้าหมายสมัคร (คน)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สมัครแล้ว (คน)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401076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เมืองเพชรบูรณ์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859714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หล่มสัก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58592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วิเชียรบุรี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15552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หล่มเก่า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26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932550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บึงสามพัน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089075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หนองไผ่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75351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ศรีเทพ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55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773240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ชนแดน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563428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วังโป่ง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276729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เขาค้อ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120716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น้ำหนาว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12874"/>
                  </a:ext>
                </a:extLst>
              </a:tr>
              <a:tr h="376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1,850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55873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56A6687-0BEC-455B-B950-E1AC1813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582" y="0"/>
            <a:ext cx="1247417" cy="1247417"/>
          </a:xfrm>
          <a:prstGeom prst="rect">
            <a:avLst/>
          </a:prstGeom>
        </p:spPr>
      </p:pic>
      <p:pic>
        <p:nvPicPr>
          <p:cNvPr id="6" name="รูปภาพ 7">
            <a:extLst>
              <a:ext uri="{FF2B5EF4-FFF2-40B4-BE49-F238E27FC236}">
                <a16:creationId xmlns:a16="http://schemas.microsoft.com/office/drawing/2014/main" id="{2FB45652-C1DC-48B8-8D4E-DC624E75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66191" cy="116872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2628052-103F-47D7-9F1A-A48147FD5DCC}"/>
              </a:ext>
            </a:extLst>
          </p:cNvPr>
          <p:cNvSpPr txBox="1"/>
          <p:nvPr/>
        </p:nvSpPr>
        <p:spPr>
          <a:xfrm>
            <a:off x="1461911" y="6149009"/>
            <a:ext cx="9268177" cy="46166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ค่าสมัคร 20 บาท/คน สมทบกองทุนแม่บ้านสาธารณสุขทุกอำเภอ</a:t>
            </a:r>
          </a:p>
        </p:txBody>
      </p:sp>
    </p:spTree>
    <p:extLst>
      <p:ext uri="{BB962C8B-B14F-4D97-AF65-F5344CB8AC3E}">
        <p14:creationId xmlns:p14="http://schemas.microsoft.com/office/powerpoint/2010/main" val="170942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E57E19-806D-721E-3C97-AF9FFE95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306" y="4746600"/>
            <a:ext cx="3645643" cy="205067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A0F28D-DF7C-D7DD-2918-0E9FDDBA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350" y="4746600"/>
            <a:ext cx="3699620" cy="21114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BCDE235-BF0B-438F-3ED0-93E7571BC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71" y="4746600"/>
            <a:ext cx="3645643" cy="205067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2FA8264-DFDF-5A00-F04B-4C9B1561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601" y="1097416"/>
            <a:ext cx="6085186" cy="342224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094ECA8-9E44-BEA6-7F75-087C09571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59" y="1469571"/>
            <a:ext cx="5423446" cy="3050093"/>
          </a:xfrm>
          <a:prstGeom prst="rect">
            <a:avLst/>
          </a:prstGeom>
        </p:spPr>
      </p:pic>
      <p:pic>
        <p:nvPicPr>
          <p:cNvPr id="1026" name="Picture 2" descr="ซุ้มโค้งพองลมทางเข้างานต่าง ๆ">
            <a:extLst>
              <a:ext uri="{FF2B5EF4-FFF2-40B4-BE49-F238E27FC236}">
                <a16:creationId xmlns:a16="http://schemas.microsoft.com/office/drawing/2014/main" id="{2FE1DB64-F9F4-4E9E-5707-BBC7AEC8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8359" y1="38472" x2="64141" y2="51250"/>
                        <a14:backgroundMark x1="64297" y1="37639" x2="27969" y2="58750"/>
                        <a14:backgroundMark x1="27969" y1="58750" x2="27969" y2="59722"/>
                        <a14:backgroundMark x1="41484" y1="30278" x2="49453" y2="29583"/>
                        <a14:backgroundMark x1="70391" y1="48889" x2="71172" y2="60417"/>
                        <a14:backgroundMark x1="71172" y1="60417" x2="54063" y2="60972"/>
                        <a14:backgroundMark x1="54063" y1="60972" x2="56797" y2="53056"/>
                        <a14:backgroundMark x1="56797" y1="53056" x2="58672" y2="52083"/>
                        <a14:backgroundMark x1="72031" y1="45694" x2="72813" y2="57778"/>
                        <a14:backgroundMark x1="72813" y1="57778" x2="72500" y2="58194"/>
                        <a14:backgroundMark x1="26797" y1="41389" x2="25625" y2="67917"/>
                        <a14:backgroundMark x1="86641" y1="52639" x2="89766" y2="61806"/>
                        <a14:backgroundMark x1="23281" y1="47639" x2="23047" y2="62917"/>
                        <a14:backgroundMark x1="9766" y1="31528" x2="10000" y2="55694"/>
                        <a14:backgroundMark x1="10000" y1="55694" x2="9297" y2="59306"/>
                        <a14:backgroundMark x1="11719" y1="36944" x2="12109" y2="65972"/>
                        <a14:backgroundMark x1="86406" y1="71944" x2="86172" y2="78056"/>
                        <a14:backgroundMark x1="85234" y1="58889" x2="85547" y2="57500"/>
                        <a14:backgroundMark x1="75781" y1="58472" x2="74922" y2="66528"/>
                        <a14:backgroundMark x1="74375" y1="47639" x2="74922" y2="58194"/>
                        <a14:backgroundMark x1="85000" y1="57778" x2="86016" y2="67361"/>
                        <a14:backgroundMark x1="86016" y1="67361" x2="86094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55" y="1719944"/>
            <a:ext cx="5641599" cy="31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4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7D71599-F86F-4F72-AFA2-BE96165D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0" y="235224"/>
            <a:ext cx="5271425" cy="296517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1ADACEA-33C4-4F89-A579-B31D96DE1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66" y="182216"/>
            <a:ext cx="5142018" cy="289238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BBF5556-2BCE-4141-82A5-C1A1B8697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0" y="3843127"/>
            <a:ext cx="5159516" cy="290222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1D9F591-59B2-45EF-AC3C-20286CC26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66" y="3824081"/>
            <a:ext cx="5142018" cy="289238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F772BA5-2D97-4867-BC0E-BE9AD130F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241" y="2180347"/>
            <a:ext cx="4868567" cy="27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CBF1E85-D1B3-4151-8EAF-7E0CBD9EBFAE}"/>
              </a:ext>
            </a:extLst>
          </p:cNvPr>
          <p:cNvSpPr/>
          <p:nvPr/>
        </p:nvSpPr>
        <p:spPr>
          <a:xfrm>
            <a:off x="5333084" y="4181061"/>
            <a:ext cx="61461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00B050"/>
                </a:solidFill>
                <a:effectLst/>
              </a:rPr>
              <a:t>Thank you.</a:t>
            </a:r>
            <a:endParaRPr lang="th-TH" sz="80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BF75C92-4833-4A74-9D80-F439B08D4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8356"/>
            <a:ext cx="5383237" cy="3587927"/>
          </a:xfrm>
          <a:prstGeom prst="rect">
            <a:avLst/>
          </a:prstGeom>
        </p:spPr>
      </p:pic>
      <p:sp>
        <p:nvSpPr>
          <p:cNvPr id="5" name="หัวใจ 4">
            <a:extLst>
              <a:ext uri="{FF2B5EF4-FFF2-40B4-BE49-F238E27FC236}">
                <a16:creationId xmlns:a16="http://schemas.microsoft.com/office/drawing/2014/main" id="{412E0674-FEAE-4103-946A-FC75562D12FE}"/>
              </a:ext>
            </a:extLst>
          </p:cNvPr>
          <p:cNvSpPr/>
          <p:nvPr/>
        </p:nvSpPr>
        <p:spPr>
          <a:xfrm>
            <a:off x="503582" y="1205948"/>
            <a:ext cx="5432983" cy="5166717"/>
          </a:xfrm>
          <a:prstGeom prst="heart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DB13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515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11">
            <a:extLst>
              <a:ext uri="{FF2B5EF4-FFF2-40B4-BE49-F238E27FC236}">
                <a16:creationId xmlns:a16="http://schemas.microsoft.com/office/drawing/2014/main" id="{0814160C-C357-4699-AF42-4E61457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" y="1"/>
            <a:ext cx="1090950" cy="1093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681189-81B4-420E-9456-663F4004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938" y="0"/>
            <a:ext cx="1262062" cy="12620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CB3612-1D81-4E2D-A4B0-619109D1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25" y="304800"/>
            <a:ext cx="4664765" cy="722489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Run For Love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วิ่งสื่อรัก”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94E94-303A-4D95-8BF7-EA09642C75AB}"/>
              </a:ext>
            </a:extLst>
          </p:cNvPr>
          <p:cNvSpPr txBox="1">
            <a:spLocks/>
          </p:cNvSpPr>
          <p:nvPr/>
        </p:nvSpPr>
        <p:spPr>
          <a:xfrm>
            <a:off x="1245704" y="1684334"/>
            <a:ext cx="2068996" cy="528779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วัตถุประสงค์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7A1AD8D-5A1C-4355-B537-8A21B4CECB2C}"/>
              </a:ext>
            </a:extLst>
          </p:cNvPr>
          <p:cNvSpPr/>
          <p:nvPr/>
        </p:nvSpPr>
        <p:spPr>
          <a:xfrm>
            <a:off x="1214230" y="2313124"/>
            <a:ext cx="9715708" cy="168433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ส่งเสริมและสร้างกระแสการออกกำลังกายโดยการเดิน – วิ่งเพื่อสุขภาพ ลดภาวะอ้วนและหรืออ้วนลงพุงในประชาชน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ทุกกลุ่มวัย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เงินรายได้สมทบกองทุนแม่บ้านสาธารณสุขสาขาจังหวัดเพชรบูรณ์ ใน</a:t>
            </a:r>
            <a:r>
              <a:rPr lang="th-TH" sz="24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กิจกรรมสาธารณะประโยชน์ช่วยเหลือ    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ผู้ยากไร้และผู้ป่วยติดเตียงในจังหวัดเพชรบูรณ์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09452E-5A09-4087-814B-6EFC63A2841B}"/>
              </a:ext>
            </a:extLst>
          </p:cNvPr>
          <p:cNvSpPr txBox="1">
            <a:spLocks/>
          </p:cNvSpPr>
          <p:nvPr/>
        </p:nvSpPr>
        <p:spPr>
          <a:xfrm>
            <a:off x="1245703" y="4654498"/>
            <a:ext cx="2266121" cy="528779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สถานที่จัดกิจกรรม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BC8FD828-CF86-46E5-B812-9FF655EAE1A1}"/>
              </a:ext>
            </a:extLst>
          </p:cNvPr>
          <p:cNvSpPr/>
          <p:nvPr/>
        </p:nvSpPr>
        <p:spPr>
          <a:xfrm>
            <a:off x="1214230" y="5446891"/>
            <a:ext cx="9715708" cy="106036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จุด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Start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บริเวณจุ๋มจิ๋มแคมป์ (ด้านหลังอ่างเก็บน้ำห้วยนา ต.วังชมภู อ.เมืองเพชรบูรณ์)</a:t>
            </a:r>
          </a:p>
          <a:p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เส้นทางวิ่งผ่านอ่างเก็บน้ำห้วยนา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113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1E908-8B1D-459F-87AE-F954EA63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192696" cy="1197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A6D6A-57A1-4E80-9974-EEF3509B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698" y="0"/>
            <a:ext cx="1197301" cy="1197301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0F8644C-A1C8-483B-BE69-3B0624C8A29D}"/>
              </a:ext>
            </a:extLst>
          </p:cNvPr>
          <p:cNvSpPr/>
          <p:nvPr/>
        </p:nvSpPr>
        <p:spPr>
          <a:xfrm>
            <a:off x="6096000" y="3429000"/>
            <a:ext cx="98296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10000" b="1" dirty="0">
                <a:ln/>
                <a:solidFill>
                  <a:schemeClr val="accent3"/>
                </a:solidFill>
              </a:rPr>
              <a:t>28</a:t>
            </a:r>
            <a:endParaRPr lang="th-TH" sz="10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FE3FF5-E9E5-4282-A90F-BF2FCE96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31" y="994214"/>
            <a:ext cx="10130737" cy="55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34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11">
            <a:extLst>
              <a:ext uri="{FF2B5EF4-FFF2-40B4-BE49-F238E27FC236}">
                <a16:creationId xmlns:a16="http://schemas.microsoft.com/office/drawing/2014/main" id="{0814160C-C357-4699-AF42-4E61457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" y="1"/>
            <a:ext cx="1077697" cy="108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681189-81B4-420E-9456-663F4004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1219200" cy="1219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CB3612-1D81-4E2D-A4B0-619109D1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25" y="125511"/>
            <a:ext cx="4664765" cy="48409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Run For Love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วิ่งสื่อรัก”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94E94-303A-4D95-8BF7-EA09642C75AB}"/>
              </a:ext>
            </a:extLst>
          </p:cNvPr>
          <p:cNvSpPr txBox="1">
            <a:spLocks/>
          </p:cNvSpPr>
          <p:nvPr/>
        </p:nvSpPr>
        <p:spPr>
          <a:xfrm>
            <a:off x="135424" y="1265033"/>
            <a:ext cx="1583461" cy="528779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ประเภท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7A1AD8D-5A1C-4355-B537-8A21B4CECB2C}"/>
              </a:ext>
            </a:extLst>
          </p:cNvPr>
          <p:cNvSpPr/>
          <p:nvPr/>
        </p:nvSpPr>
        <p:spPr>
          <a:xfrm>
            <a:off x="1882589" y="753046"/>
            <a:ext cx="9249238" cy="155275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Fun Run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ระยะทาง 4 กม.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(ผู้สมัครได้รับเสื้อ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BIB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lang="th-TH" sz="3200" b="1" dirty="0">
              <a:solidFill>
                <a:srgbClr val="DB13A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Love Run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ระยะทาง 8 กม.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(ผู้สมัครได้รับเสื้อ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BIB)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DB13AB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VIP Run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สามารถเลือกวิ่งระยะใดก็ได้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(ผู้สมัครได้รับเสื้อ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BIB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และของที่ระลึก)</a:t>
            </a:r>
            <a:endParaRPr lang="th-TH" sz="3200" b="1" dirty="0">
              <a:solidFill>
                <a:srgbClr val="DB13A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ABCF06-2CC1-49EC-BD95-210C6413A525}"/>
              </a:ext>
            </a:extLst>
          </p:cNvPr>
          <p:cNvSpPr txBox="1">
            <a:spLocks/>
          </p:cNvSpPr>
          <p:nvPr/>
        </p:nvSpPr>
        <p:spPr>
          <a:xfrm>
            <a:off x="135424" y="3164610"/>
            <a:ext cx="1583461" cy="528779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การสมัคร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DBA4203-9C07-489F-80D2-4157272FD86F}"/>
              </a:ext>
            </a:extLst>
          </p:cNvPr>
          <p:cNvSpPr/>
          <p:nvPr/>
        </p:nvSpPr>
        <p:spPr>
          <a:xfrm>
            <a:off x="1882589" y="2461854"/>
            <a:ext cx="9249237" cy="42527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ค่าสมัคร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Fun Run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คนละ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350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บาท ,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Love Run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ละ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400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บาท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VIP Run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คนละ 1,000 บาท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ระยะเวลาการรับสมัคร</a:t>
            </a:r>
            <a:r>
              <a:rPr kumimoji="0" lang="th-TH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เมษายน – 31 พฤษภาคม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สมัครผ่าน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มส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ส.อำเภอ รับเสื้อรวมได้ที่กลุ่มงานส่งเสริมฯ สสจ.พช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(วันที่ 1 - 16 มิถุนายน </a:t>
            </a: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สมัครออนไลน์ ส่งเสื้อทางไปรษณีย์(ค่าส่ง 50 บาท) หรือรับด้วยตัวเองที่กลุ่มงานส่งเสริมฯ สสจ.พช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(วันที่ </a:t>
            </a: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พฤษภาคม – </a:t>
            </a: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มิถุนายน </a:t>
            </a: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DB13A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รับเสื้อที่จุ๋มจิ๋มแคมป์ </a:t>
            </a: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17 มิถุนายน 2566 เวลา 13.00 – 16.00 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DB13A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18 มิ.ย. 2566 เวลา 05.00 – 06.00น.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DB13AB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332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1E908-8B1D-459F-87AE-F954EA63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39687" cy="114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A6D6A-57A1-4E80-9974-EEF3509B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790" y="0"/>
            <a:ext cx="1272209" cy="127220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808B731-E5C2-4357-AB19-6A573D54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8" y="3161826"/>
            <a:ext cx="2847310" cy="373255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A68FC7C-36D3-4866-8477-3B1C77165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13" y="3125444"/>
            <a:ext cx="2847310" cy="3732556"/>
          </a:xfrm>
          <a:prstGeom prst="rect">
            <a:avLst/>
          </a:prstGeom>
        </p:spPr>
      </p:pic>
      <p:sp>
        <p:nvSpPr>
          <p:cNvPr id="11" name="คำบรรยายภาพ: ลูกศรขวา 10">
            <a:extLst>
              <a:ext uri="{FF2B5EF4-FFF2-40B4-BE49-F238E27FC236}">
                <a16:creationId xmlns:a16="http://schemas.microsoft.com/office/drawing/2014/main" id="{C7F43B8A-A19F-4506-9106-0A56583B1BE1}"/>
              </a:ext>
            </a:extLst>
          </p:cNvPr>
          <p:cNvSpPr/>
          <p:nvPr/>
        </p:nvSpPr>
        <p:spPr>
          <a:xfrm>
            <a:off x="2626071" y="901629"/>
            <a:ext cx="2047633" cy="933149"/>
          </a:xfrm>
          <a:prstGeom prst="rightArrowCallout">
            <a:avLst>
              <a:gd name="adj1" fmla="val 45850"/>
              <a:gd name="adj2" fmla="val 50000"/>
              <a:gd name="adj3" fmla="val 47008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VIP Run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  <a:endParaRPr lang="th-TH" sz="2800" dirty="0"/>
          </a:p>
        </p:txBody>
      </p:sp>
      <p:sp>
        <p:nvSpPr>
          <p:cNvPr id="12" name="คำบรรยายภาพ: ลูกศรลง 11">
            <a:extLst>
              <a:ext uri="{FF2B5EF4-FFF2-40B4-BE49-F238E27FC236}">
                <a16:creationId xmlns:a16="http://schemas.microsoft.com/office/drawing/2014/main" id="{CEE78C9B-A8A4-4351-8654-BA06E92F37B3}"/>
              </a:ext>
            </a:extLst>
          </p:cNvPr>
          <p:cNvSpPr/>
          <p:nvPr/>
        </p:nvSpPr>
        <p:spPr>
          <a:xfrm>
            <a:off x="1602254" y="2101952"/>
            <a:ext cx="2047633" cy="1327420"/>
          </a:xfrm>
          <a:prstGeom prst="downArrowCallout">
            <a:avLst>
              <a:gd name="adj1" fmla="val 28320"/>
              <a:gd name="adj2" fmla="val 48241"/>
              <a:gd name="adj3" fmla="val 23340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Fun Run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</a:p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Love Run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  <a:endParaRPr lang="th-TH" sz="2800" dirty="0"/>
          </a:p>
        </p:txBody>
      </p:sp>
      <p:sp>
        <p:nvSpPr>
          <p:cNvPr id="14" name="หัวใจ 13">
            <a:extLst>
              <a:ext uri="{FF2B5EF4-FFF2-40B4-BE49-F238E27FC236}">
                <a16:creationId xmlns:a16="http://schemas.microsoft.com/office/drawing/2014/main" id="{1404D1C8-44D6-441E-B42E-F5B0B9F97E49}"/>
              </a:ext>
            </a:extLst>
          </p:cNvPr>
          <p:cNvSpPr/>
          <p:nvPr/>
        </p:nvSpPr>
        <p:spPr>
          <a:xfrm>
            <a:off x="1155365" y="901629"/>
            <a:ext cx="1362548" cy="10130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เสื้อ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F71FBC7-72F6-4AF6-8AD6-0328C50A5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1" y="3850351"/>
            <a:ext cx="1996554" cy="279920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D965A7E-AC6F-4610-8E45-0C538A287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62" y="3863472"/>
            <a:ext cx="1885431" cy="2786083"/>
          </a:xfrm>
          <a:prstGeom prst="rect">
            <a:avLst/>
          </a:prstGeom>
        </p:spPr>
      </p:pic>
      <p:sp>
        <p:nvSpPr>
          <p:cNvPr id="16" name="หัวใจ 15">
            <a:extLst>
              <a:ext uri="{FF2B5EF4-FFF2-40B4-BE49-F238E27FC236}">
                <a16:creationId xmlns:a16="http://schemas.microsoft.com/office/drawing/2014/main" id="{65AB3A9F-2808-4941-977C-6A05B2A1B581}"/>
              </a:ext>
            </a:extLst>
          </p:cNvPr>
          <p:cNvSpPr/>
          <p:nvPr/>
        </p:nvSpPr>
        <p:spPr>
          <a:xfrm>
            <a:off x="6826779" y="3125444"/>
            <a:ext cx="1598396" cy="94591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เหรียญ</a:t>
            </a:r>
          </a:p>
        </p:txBody>
      </p:sp>
      <p:sp>
        <p:nvSpPr>
          <p:cNvPr id="17" name="หัวใจ 16">
            <a:extLst>
              <a:ext uri="{FF2B5EF4-FFF2-40B4-BE49-F238E27FC236}">
                <a16:creationId xmlns:a16="http://schemas.microsoft.com/office/drawing/2014/main" id="{7CB86BE5-56FF-4383-859A-75E04DCBC110}"/>
              </a:ext>
            </a:extLst>
          </p:cNvPr>
          <p:cNvSpPr/>
          <p:nvPr/>
        </p:nvSpPr>
        <p:spPr>
          <a:xfrm>
            <a:off x="9670462" y="2917554"/>
            <a:ext cx="1711259" cy="1153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ของที่ระลึก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DD66FB9-65F8-4492-A9EE-A21680BDE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67" y="-31647"/>
            <a:ext cx="2724023" cy="357093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AF58F9D-0540-475F-9DA2-36A5D7279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89" y="-6105"/>
            <a:ext cx="2724023" cy="35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B1ABF-809B-4F18-A182-9C6D9CE6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932" y="937568"/>
            <a:ext cx="4094920" cy="1898397"/>
          </a:xfrm>
          <a:solidFill>
            <a:schemeClr val="tx2"/>
          </a:solidFill>
          <a:ln>
            <a:solidFill>
              <a:schemeClr val="accent1">
                <a:shade val="50000"/>
                <a:hueMod val="94000"/>
              </a:schemeClr>
            </a:solidFill>
          </a:ln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Fun Run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ngsanaUPC" panose="02020603050405020304" pitchFamily="18" charset="-34"/>
              <a:ea typeface="+mn-ea"/>
              <a:cs typeface="Angsan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ระยะทาง 4 กิโลเมตร 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ผู้วิ่งเข้าเส้นชัยทุกคนได้รับเหรียญรางวัล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E25BA-BE8D-4BC5-88E4-01D6112DC983}"/>
              </a:ext>
            </a:extLst>
          </p:cNvPr>
          <p:cNvSpPr/>
          <p:nvPr/>
        </p:nvSpPr>
        <p:spPr>
          <a:xfrm>
            <a:off x="4545454" y="51138"/>
            <a:ext cx="2438488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รางวัลการแข่งขัน</a:t>
            </a:r>
            <a:endParaRPr lang="en-US" sz="40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3E938-C541-41BA-86DD-89F1AD1299F8}"/>
              </a:ext>
            </a:extLst>
          </p:cNvPr>
          <p:cNvSpPr txBox="1">
            <a:spLocks/>
          </p:cNvSpPr>
          <p:nvPr/>
        </p:nvSpPr>
        <p:spPr>
          <a:xfrm>
            <a:off x="5382561" y="937568"/>
            <a:ext cx="5815525" cy="54011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4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“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Love Run</a:t>
            </a:r>
            <a:r>
              <a:rPr kumimoji="0" lang="th-TH" sz="4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”</a:t>
            </a:r>
            <a:r>
              <a:rPr kumimoji="0" lang="th-TH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th-TH" sz="41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ระยะทาง 8 กิโลเมตร</a:t>
            </a:r>
            <a:endParaRPr lang="en-US" sz="41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- ชายอายุไม่เกิน 19 ปี  ลำดับที่ 1 – 3 ได้รับถ้วยรางวัล และของที่ระลึก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ชายอายุ 20 – 29 ปี 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ชายอายุ 30 – 39 ปี 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ชายอายุ 40 – 49 ปี 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ชายอายุ 50 – 59 ปี 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ชายอายุ 60 ปีขึ้นไป 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หญิงอายุไม่เกิน 19 ปี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 20 – 29 ปี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 30 – 39 ปี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 40 – 49 ปี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 50 – 59 ปี  ลำดับที่ 1 – 3 ได้รับถ้วยรางวัล และของที่ระลึก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- หญิงอายุ 60 ปีขึ้นไป  ลำดับที่ 1 – 3 ได้รับถ้วยรางวัล และของที่ระลึก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+mn-ea"/>
              <a:cs typeface="AngsanaUPC" panose="02020603050405020304" pitchFamily="18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694938-2472-4FFC-8C1D-F66ACFA5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099930" cy="1104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2C087-8E33-4E4D-974F-96CB8392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068" y="0"/>
            <a:ext cx="1099931" cy="109993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A67E1B-75E9-4E6F-8490-5EEAD67D3C46}"/>
              </a:ext>
            </a:extLst>
          </p:cNvPr>
          <p:cNvSpPr txBox="1">
            <a:spLocks/>
          </p:cNvSpPr>
          <p:nvPr/>
        </p:nvSpPr>
        <p:spPr>
          <a:xfrm>
            <a:off x="1099932" y="4846147"/>
            <a:ext cx="4094920" cy="149253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>
                <a:shade val="50000"/>
                <a:hueMod val="94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th-TH" sz="28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แฟนซี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ลำดับที่ 1 – 3 (สวยงาม)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ได้รับถ้วยรางวัลและของที่ระลึก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0C7978-DDE1-48C1-B63F-DC38903F8E24}"/>
              </a:ext>
            </a:extLst>
          </p:cNvPr>
          <p:cNvSpPr txBox="1">
            <a:spLocks/>
          </p:cNvSpPr>
          <p:nvPr/>
        </p:nvSpPr>
        <p:spPr>
          <a:xfrm>
            <a:off x="1099931" y="2891857"/>
            <a:ext cx="4094920" cy="1898397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shade val="50000"/>
                <a:hueMod val="94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“</a:t>
            </a:r>
            <a:r>
              <a:rPr lang="en-US" sz="3600" dirty="0">
                <a:solidFill>
                  <a:srgbClr val="FF33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VIP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Run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ngsanaUPC" panose="02020603050405020304" pitchFamily="18" charset="-34"/>
              <a:ea typeface="+mn-ea"/>
              <a:cs typeface="Angsan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th-TH" sz="32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ระยะ 8 กม.</a:t>
            </a:r>
            <a:endPara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th-TH" sz="2800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ชาย/หญิงไม่จำกัดกอายุ ลำดับที่ 1 – 3ได้รับถ้วยรางวัลและของที่ระลึก</a:t>
            </a:r>
            <a:endParaRPr lang="en-US" sz="28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035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11">
            <a:extLst>
              <a:ext uri="{FF2B5EF4-FFF2-40B4-BE49-F238E27FC236}">
                <a16:creationId xmlns:a16="http://schemas.microsoft.com/office/drawing/2014/main" id="{0814160C-C357-4699-AF42-4E61457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" y="2"/>
            <a:ext cx="1123990" cy="1126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681189-81B4-420E-9456-663F4004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76" y="0"/>
            <a:ext cx="1146223" cy="11462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CB3612-1D81-4E2D-A4B0-619109D1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56" y="238539"/>
            <a:ext cx="6321288" cy="503583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สถานที่จัดกิจกรรม 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Run For Love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วิ่งสื่อรัก”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6D67E4-9FD4-4295-BA0C-128B3AA976B0}"/>
              </a:ext>
            </a:extLst>
          </p:cNvPr>
          <p:cNvSpPr txBox="1">
            <a:spLocks/>
          </p:cNvSpPr>
          <p:nvPr/>
        </p:nvSpPr>
        <p:spPr>
          <a:xfrm>
            <a:off x="1749286" y="842167"/>
            <a:ext cx="2544417" cy="403537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จุด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Start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/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Finish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จุ๋มจิ๋มแคมป์ 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E5EDA0-BF33-4CCB-9CC7-AF0A460CE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70" y="1345749"/>
            <a:ext cx="9707306" cy="54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4207E55-8ECD-6072-6475-3E5A54C6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17" y="985082"/>
            <a:ext cx="10082028" cy="5577048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54447B6-2BDF-661B-73E6-2EF66A641514}"/>
              </a:ext>
            </a:extLst>
          </p:cNvPr>
          <p:cNvSpPr/>
          <p:nvPr/>
        </p:nvSpPr>
        <p:spPr>
          <a:xfrm>
            <a:off x="4516079" y="104979"/>
            <a:ext cx="3159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ระยะทาง 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4 </a:t>
            </a:r>
            <a:r>
              <a:rPr lang="th-TH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กม.</a:t>
            </a:r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id="{920E338A-9745-606F-4F89-5A30005A1A23}"/>
              </a:ext>
            </a:extLst>
          </p:cNvPr>
          <p:cNvSpPr/>
          <p:nvPr/>
        </p:nvSpPr>
        <p:spPr>
          <a:xfrm>
            <a:off x="2258569" y="1616558"/>
            <a:ext cx="8951976" cy="4695878"/>
          </a:xfrm>
          <a:custGeom>
            <a:avLst/>
            <a:gdLst>
              <a:gd name="connsiteX0" fmla="*/ 9028439 w 9028439"/>
              <a:gd name="connsiteY0" fmla="*/ 0 h 4777305"/>
              <a:gd name="connsiteX1" fmla="*/ 5828039 w 9028439"/>
              <a:gd name="connsiteY1" fmla="*/ 2432304 h 4777305"/>
              <a:gd name="connsiteX2" fmla="*/ 5507999 w 9028439"/>
              <a:gd name="connsiteY2" fmla="*/ 3328416 h 4777305"/>
              <a:gd name="connsiteX3" fmla="*/ 5864615 w 9028439"/>
              <a:gd name="connsiteY3" fmla="*/ 4681728 h 4777305"/>
              <a:gd name="connsiteX4" fmla="*/ 5434847 w 9028439"/>
              <a:gd name="connsiteY4" fmla="*/ 4462272 h 4777305"/>
              <a:gd name="connsiteX5" fmla="*/ 5050799 w 9028439"/>
              <a:gd name="connsiteY5" fmla="*/ 2834640 h 4777305"/>
              <a:gd name="connsiteX6" fmla="*/ 4904495 w 9028439"/>
              <a:gd name="connsiteY6" fmla="*/ 2295144 h 4777305"/>
              <a:gd name="connsiteX7" fmla="*/ 4136399 w 9028439"/>
              <a:gd name="connsiteY7" fmla="*/ 1755648 h 4777305"/>
              <a:gd name="connsiteX8" fmla="*/ 2719079 w 9028439"/>
              <a:gd name="connsiteY8" fmla="*/ 2075688 h 4777305"/>
              <a:gd name="connsiteX9" fmla="*/ 1411487 w 9028439"/>
              <a:gd name="connsiteY9" fmla="*/ 3392424 h 4777305"/>
              <a:gd name="connsiteX10" fmla="*/ 497087 w 9028439"/>
              <a:gd name="connsiteY10" fmla="*/ 3566160 h 4777305"/>
              <a:gd name="connsiteX11" fmla="*/ 3311 w 9028439"/>
              <a:gd name="connsiteY11" fmla="*/ 2377440 h 4777305"/>
              <a:gd name="connsiteX12" fmla="*/ 268487 w 9028439"/>
              <a:gd name="connsiteY12" fmla="*/ 2368296 h 4777305"/>
              <a:gd name="connsiteX13" fmla="*/ 268487 w 9028439"/>
              <a:gd name="connsiteY13" fmla="*/ 2368296 h 477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28439" h="4777305">
                <a:moveTo>
                  <a:pt x="9028439" y="0"/>
                </a:moveTo>
                <a:cubicBezTo>
                  <a:pt x="7721609" y="938784"/>
                  <a:pt x="6414779" y="1877568"/>
                  <a:pt x="5828039" y="2432304"/>
                </a:cubicBezTo>
                <a:cubicBezTo>
                  <a:pt x="5241299" y="2987040"/>
                  <a:pt x="5501903" y="2953512"/>
                  <a:pt x="5507999" y="3328416"/>
                </a:cubicBezTo>
                <a:cubicBezTo>
                  <a:pt x="5514095" y="3703320"/>
                  <a:pt x="5876807" y="4492752"/>
                  <a:pt x="5864615" y="4681728"/>
                </a:cubicBezTo>
                <a:cubicBezTo>
                  <a:pt x="5852423" y="4870704"/>
                  <a:pt x="5570483" y="4770120"/>
                  <a:pt x="5434847" y="4462272"/>
                </a:cubicBezTo>
                <a:cubicBezTo>
                  <a:pt x="5299211" y="4154424"/>
                  <a:pt x="5139191" y="3195828"/>
                  <a:pt x="5050799" y="2834640"/>
                </a:cubicBezTo>
                <a:cubicBezTo>
                  <a:pt x="4962407" y="2473452"/>
                  <a:pt x="5056895" y="2474976"/>
                  <a:pt x="4904495" y="2295144"/>
                </a:cubicBezTo>
                <a:cubicBezTo>
                  <a:pt x="4752095" y="2115312"/>
                  <a:pt x="4500635" y="1792224"/>
                  <a:pt x="4136399" y="1755648"/>
                </a:cubicBezTo>
                <a:cubicBezTo>
                  <a:pt x="3772163" y="1719072"/>
                  <a:pt x="3173231" y="1802892"/>
                  <a:pt x="2719079" y="2075688"/>
                </a:cubicBezTo>
                <a:cubicBezTo>
                  <a:pt x="2264927" y="2348484"/>
                  <a:pt x="1781819" y="3144012"/>
                  <a:pt x="1411487" y="3392424"/>
                </a:cubicBezTo>
                <a:cubicBezTo>
                  <a:pt x="1041155" y="3640836"/>
                  <a:pt x="731783" y="3735324"/>
                  <a:pt x="497087" y="3566160"/>
                </a:cubicBezTo>
                <a:cubicBezTo>
                  <a:pt x="262391" y="3396996"/>
                  <a:pt x="41411" y="2577084"/>
                  <a:pt x="3311" y="2377440"/>
                </a:cubicBezTo>
                <a:cubicBezTo>
                  <a:pt x="-34789" y="2177796"/>
                  <a:pt x="268487" y="2368296"/>
                  <a:pt x="268487" y="2368296"/>
                </a:cubicBezTo>
                <a:lnTo>
                  <a:pt x="268487" y="236829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428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54447B6-2BDF-661B-73E6-2EF66A641514}"/>
              </a:ext>
            </a:extLst>
          </p:cNvPr>
          <p:cNvSpPr/>
          <p:nvPr/>
        </p:nvSpPr>
        <p:spPr>
          <a:xfrm>
            <a:off x="4407222" y="78632"/>
            <a:ext cx="3159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ระยะทาง 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8 </a:t>
            </a:r>
            <a:r>
              <a:rPr lang="th-TH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กม.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E1CDFC3-1688-02AC-CA88-2BE81C611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817314"/>
            <a:ext cx="9626600" cy="5898926"/>
          </a:xfrm>
          <a:prstGeom prst="rect">
            <a:avLst/>
          </a:prstGeom>
        </p:spPr>
      </p:pic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29ABD392-BCEF-18CF-89A0-E1F447C23E23}"/>
              </a:ext>
            </a:extLst>
          </p:cNvPr>
          <p:cNvSpPr/>
          <p:nvPr/>
        </p:nvSpPr>
        <p:spPr>
          <a:xfrm>
            <a:off x="1692159" y="1846660"/>
            <a:ext cx="7757478" cy="4816093"/>
          </a:xfrm>
          <a:custGeom>
            <a:avLst/>
            <a:gdLst>
              <a:gd name="connsiteX0" fmla="*/ 103950 w 7757478"/>
              <a:gd name="connsiteY0" fmla="*/ 298957 h 4816093"/>
              <a:gd name="connsiteX1" fmla="*/ 3366 w 7757478"/>
              <a:gd name="connsiteY1" fmla="*/ 317245 h 4816093"/>
              <a:gd name="connsiteX2" fmla="*/ 213678 w 7757478"/>
              <a:gd name="connsiteY2" fmla="*/ 737869 h 4816093"/>
              <a:gd name="connsiteX3" fmla="*/ 826326 w 7757478"/>
              <a:gd name="connsiteY3" fmla="*/ 554989 h 4816093"/>
              <a:gd name="connsiteX4" fmla="*/ 1164654 w 7757478"/>
              <a:gd name="connsiteY4" fmla="*/ 180085 h 4816093"/>
              <a:gd name="connsiteX5" fmla="*/ 1850454 w 7757478"/>
              <a:gd name="connsiteY5" fmla="*/ 6349 h 4816093"/>
              <a:gd name="connsiteX6" fmla="*/ 2307654 w 7757478"/>
              <a:gd name="connsiteY6" fmla="*/ 390397 h 4816093"/>
              <a:gd name="connsiteX7" fmla="*/ 2444814 w 7757478"/>
              <a:gd name="connsiteY7" fmla="*/ 1131061 h 4816093"/>
              <a:gd name="connsiteX8" fmla="*/ 2938590 w 7757478"/>
              <a:gd name="connsiteY8" fmla="*/ 1377949 h 4816093"/>
              <a:gd name="connsiteX9" fmla="*/ 3130614 w 7757478"/>
              <a:gd name="connsiteY9" fmla="*/ 1643125 h 4816093"/>
              <a:gd name="connsiteX10" fmla="*/ 3761550 w 7757478"/>
              <a:gd name="connsiteY10" fmla="*/ 1771141 h 4816093"/>
              <a:gd name="connsiteX11" fmla="*/ 4337622 w 7757478"/>
              <a:gd name="connsiteY11" fmla="*/ 2027173 h 4816093"/>
              <a:gd name="connsiteX12" fmla="*/ 5041710 w 7757478"/>
              <a:gd name="connsiteY12" fmla="*/ 2420365 h 4816093"/>
              <a:gd name="connsiteX13" fmla="*/ 5590350 w 7757478"/>
              <a:gd name="connsiteY13" fmla="*/ 2621533 h 4816093"/>
              <a:gd name="connsiteX14" fmla="*/ 6056694 w 7757478"/>
              <a:gd name="connsiteY14" fmla="*/ 3069589 h 4816093"/>
              <a:gd name="connsiteX15" fmla="*/ 6376734 w 7757478"/>
              <a:gd name="connsiteY15" fmla="*/ 3243325 h 4816093"/>
              <a:gd name="connsiteX16" fmla="*/ 7007670 w 7757478"/>
              <a:gd name="connsiteY16" fmla="*/ 3261613 h 4816093"/>
              <a:gd name="connsiteX17" fmla="*/ 7336854 w 7757478"/>
              <a:gd name="connsiteY17" fmla="*/ 3371341 h 4816093"/>
              <a:gd name="connsiteX18" fmla="*/ 7510590 w 7757478"/>
              <a:gd name="connsiteY18" fmla="*/ 3947413 h 4816093"/>
              <a:gd name="connsiteX19" fmla="*/ 7757478 w 7757478"/>
              <a:gd name="connsiteY19" fmla="*/ 4816093 h 481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57478" h="4816093">
                <a:moveTo>
                  <a:pt x="103950" y="298957"/>
                </a:moveTo>
                <a:cubicBezTo>
                  <a:pt x="44514" y="271525"/>
                  <a:pt x="-14922" y="244093"/>
                  <a:pt x="3366" y="317245"/>
                </a:cubicBezTo>
                <a:cubicBezTo>
                  <a:pt x="21654" y="390397"/>
                  <a:pt x="76518" y="698245"/>
                  <a:pt x="213678" y="737869"/>
                </a:cubicBezTo>
                <a:cubicBezTo>
                  <a:pt x="350838" y="777493"/>
                  <a:pt x="667830" y="647953"/>
                  <a:pt x="826326" y="554989"/>
                </a:cubicBezTo>
                <a:cubicBezTo>
                  <a:pt x="984822" y="462025"/>
                  <a:pt x="993966" y="271525"/>
                  <a:pt x="1164654" y="180085"/>
                </a:cubicBezTo>
                <a:cubicBezTo>
                  <a:pt x="1335342" y="88645"/>
                  <a:pt x="1659954" y="-28703"/>
                  <a:pt x="1850454" y="6349"/>
                </a:cubicBezTo>
                <a:cubicBezTo>
                  <a:pt x="2040954" y="41401"/>
                  <a:pt x="2208594" y="202945"/>
                  <a:pt x="2307654" y="390397"/>
                </a:cubicBezTo>
                <a:cubicBezTo>
                  <a:pt x="2406714" y="577849"/>
                  <a:pt x="2339658" y="966469"/>
                  <a:pt x="2444814" y="1131061"/>
                </a:cubicBezTo>
                <a:cubicBezTo>
                  <a:pt x="2549970" y="1295653"/>
                  <a:pt x="2824290" y="1292605"/>
                  <a:pt x="2938590" y="1377949"/>
                </a:cubicBezTo>
                <a:cubicBezTo>
                  <a:pt x="3052890" y="1463293"/>
                  <a:pt x="2993454" y="1577593"/>
                  <a:pt x="3130614" y="1643125"/>
                </a:cubicBezTo>
                <a:cubicBezTo>
                  <a:pt x="3267774" y="1708657"/>
                  <a:pt x="3560382" y="1707133"/>
                  <a:pt x="3761550" y="1771141"/>
                </a:cubicBezTo>
                <a:cubicBezTo>
                  <a:pt x="3962718" y="1835149"/>
                  <a:pt x="4124262" y="1918969"/>
                  <a:pt x="4337622" y="2027173"/>
                </a:cubicBezTo>
                <a:cubicBezTo>
                  <a:pt x="4550982" y="2135377"/>
                  <a:pt x="4832922" y="2321305"/>
                  <a:pt x="5041710" y="2420365"/>
                </a:cubicBezTo>
                <a:cubicBezTo>
                  <a:pt x="5250498" y="2519425"/>
                  <a:pt x="5421186" y="2513329"/>
                  <a:pt x="5590350" y="2621533"/>
                </a:cubicBezTo>
                <a:cubicBezTo>
                  <a:pt x="5759514" y="2729737"/>
                  <a:pt x="5925630" y="2965957"/>
                  <a:pt x="6056694" y="3069589"/>
                </a:cubicBezTo>
                <a:cubicBezTo>
                  <a:pt x="6187758" y="3173221"/>
                  <a:pt x="6218238" y="3211321"/>
                  <a:pt x="6376734" y="3243325"/>
                </a:cubicBezTo>
                <a:cubicBezTo>
                  <a:pt x="6535230" y="3275329"/>
                  <a:pt x="6847650" y="3240277"/>
                  <a:pt x="7007670" y="3261613"/>
                </a:cubicBezTo>
                <a:cubicBezTo>
                  <a:pt x="7167690" y="3282949"/>
                  <a:pt x="7253034" y="3257041"/>
                  <a:pt x="7336854" y="3371341"/>
                </a:cubicBezTo>
                <a:cubicBezTo>
                  <a:pt x="7420674" y="3485641"/>
                  <a:pt x="7440486" y="3706621"/>
                  <a:pt x="7510590" y="3947413"/>
                </a:cubicBezTo>
                <a:cubicBezTo>
                  <a:pt x="7580694" y="4188205"/>
                  <a:pt x="7669086" y="4502149"/>
                  <a:pt x="7757478" y="481609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66425FF5-12F9-5B93-B1E1-486D49272EE9}"/>
              </a:ext>
            </a:extLst>
          </p:cNvPr>
          <p:cNvSpPr/>
          <p:nvPr/>
        </p:nvSpPr>
        <p:spPr>
          <a:xfrm>
            <a:off x="1692159" y="1080593"/>
            <a:ext cx="7702150" cy="5598904"/>
          </a:xfrm>
          <a:custGeom>
            <a:avLst/>
            <a:gdLst>
              <a:gd name="connsiteX0" fmla="*/ 7673222 w 7702150"/>
              <a:gd name="connsiteY0" fmla="*/ 5560839 h 5598904"/>
              <a:gd name="connsiteX1" fmla="*/ 7682847 w 7702150"/>
              <a:gd name="connsiteY1" fmla="*/ 5503087 h 5598904"/>
              <a:gd name="connsiteX2" fmla="*/ 7451841 w 7702150"/>
              <a:gd name="connsiteY2" fmla="*/ 4733066 h 5598904"/>
              <a:gd name="connsiteX3" fmla="*/ 7259336 w 7702150"/>
              <a:gd name="connsiteY3" fmla="*/ 4627188 h 5598904"/>
              <a:gd name="connsiteX4" fmla="*/ 6989828 w 7702150"/>
              <a:gd name="connsiteY4" fmla="*/ 4656064 h 5598904"/>
              <a:gd name="connsiteX5" fmla="*/ 6932077 w 7702150"/>
              <a:gd name="connsiteY5" fmla="*/ 4511685 h 5598904"/>
              <a:gd name="connsiteX6" fmla="*/ 7182334 w 7702150"/>
              <a:gd name="connsiteY6" fmla="*/ 4444308 h 5598904"/>
              <a:gd name="connsiteX7" fmla="*/ 7297837 w 7702150"/>
              <a:gd name="connsiteY7" fmla="*/ 4569436 h 5598904"/>
              <a:gd name="connsiteX8" fmla="*/ 7403715 w 7702150"/>
              <a:gd name="connsiteY8" fmla="*/ 4569436 h 5598904"/>
              <a:gd name="connsiteX9" fmla="*/ 7288212 w 7702150"/>
              <a:gd name="connsiteY9" fmla="*/ 4242178 h 5598904"/>
              <a:gd name="connsiteX10" fmla="*/ 7163083 w 7702150"/>
              <a:gd name="connsiteY10" fmla="*/ 4049672 h 5598904"/>
              <a:gd name="connsiteX11" fmla="*/ 6277559 w 7702150"/>
              <a:gd name="connsiteY11" fmla="*/ 4040047 h 5598904"/>
              <a:gd name="connsiteX12" fmla="*/ 5892548 w 7702150"/>
              <a:gd name="connsiteY12" fmla="*/ 3789790 h 5598904"/>
              <a:gd name="connsiteX13" fmla="*/ 5488287 w 7702150"/>
              <a:gd name="connsiteY13" fmla="*/ 3356653 h 5598904"/>
              <a:gd name="connsiteX14" fmla="*/ 4737517 w 7702150"/>
              <a:gd name="connsiteY14" fmla="*/ 3135272 h 5598904"/>
              <a:gd name="connsiteX15" fmla="*/ 4198502 w 7702150"/>
              <a:gd name="connsiteY15" fmla="*/ 2769512 h 5598904"/>
              <a:gd name="connsiteX16" fmla="*/ 3130098 w 7702150"/>
              <a:gd name="connsiteY16" fmla="*/ 2355626 h 5598904"/>
              <a:gd name="connsiteX17" fmla="*/ 2629584 w 7702150"/>
              <a:gd name="connsiteY17" fmla="*/ 1922489 h 5598904"/>
              <a:gd name="connsiteX18" fmla="*/ 2475580 w 7702150"/>
              <a:gd name="connsiteY18" fmla="*/ 1710733 h 5598904"/>
              <a:gd name="connsiteX19" fmla="*/ 2427454 w 7702150"/>
              <a:gd name="connsiteY19" fmla="*/ 1142843 h 5598904"/>
              <a:gd name="connsiteX20" fmla="*/ 4015622 w 7702150"/>
              <a:gd name="connsiteY20" fmla="*/ 7062 h 5598904"/>
              <a:gd name="connsiteX21" fmla="*/ 3187849 w 7702150"/>
              <a:gd name="connsiteY21" fmla="*/ 632704 h 5598904"/>
              <a:gd name="connsiteX22" fmla="*/ 2465955 w 7702150"/>
              <a:gd name="connsiteY22" fmla="*/ 1181344 h 5598904"/>
              <a:gd name="connsiteX23" fmla="*/ 2408203 w 7702150"/>
              <a:gd name="connsiteY23" fmla="*/ 1566354 h 5598904"/>
              <a:gd name="connsiteX24" fmla="*/ 2658460 w 7702150"/>
              <a:gd name="connsiteY24" fmla="*/ 2028367 h 5598904"/>
              <a:gd name="connsiteX25" fmla="*/ 2408203 w 7702150"/>
              <a:gd name="connsiteY25" fmla="*/ 1864738 h 5598904"/>
              <a:gd name="connsiteX26" fmla="*/ 2254199 w 7702150"/>
              <a:gd name="connsiteY26" fmla="*/ 1104342 h 5598904"/>
              <a:gd name="connsiteX27" fmla="*/ 1676683 w 7702150"/>
              <a:gd name="connsiteY27" fmla="*/ 728956 h 5598904"/>
              <a:gd name="connsiteX28" fmla="*/ 820035 w 7702150"/>
              <a:gd name="connsiteY28" fmla="*/ 1181344 h 5598904"/>
              <a:gd name="connsiteX29" fmla="*/ 579403 w 7702150"/>
              <a:gd name="connsiteY29" fmla="*/ 1479727 h 5598904"/>
              <a:gd name="connsiteX30" fmla="*/ 107765 w 7702150"/>
              <a:gd name="connsiteY30" fmla="*/ 1527853 h 5598904"/>
              <a:gd name="connsiteX31" fmla="*/ 1887 w 7702150"/>
              <a:gd name="connsiteY31" fmla="*/ 1152468 h 5598904"/>
              <a:gd name="connsiteX32" fmla="*/ 50014 w 7702150"/>
              <a:gd name="connsiteY32" fmla="*/ 1056215 h 559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02150" h="5598904">
                <a:moveTo>
                  <a:pt x="7673222" y="5560839"/>
                </a:moveTo>
                <a:cubicBezTo>
                  <a:pt x="7696483" y="5600944"/>
                  <a:pt x="7719744" y="5641049"/>
                  <a:pt x="7682847" y="5503087"/>
                </a:cubicBezTo>
                <a:cubicBezTo>
                  <a:pt x="7645950" y="5365125"/>
                  <a:pt x="7522426" y="4879049"/>
                  <a:pt x="7451841" y="4733066"/>
                </a:cubicBezTo>
                <a:cubicBezTo>
                  <a:pt x="7381256" y="4587083"/>
                  <a:pt x="7336338" y="4640022"/>
                  <a:pt x="7259336" y="4627188"/>
                </a:cubicBezTo>
                <a:cubicBezTo>
                  <a:pt x="7182334" y="4614354"/>
                  <a:pt x="7044371" y="4675315"/>
                  <a:pt x="6989828" y="4656064"/>
                </a:cubicBezTo>
                <a:cubicBezTo>
                  <a:pt x="6935285" y="4636813"/>
                  <a:pt x="6899993" y="4546978"/>
                  <a:pt x="6932077" y="4511685"/>
                </a:cubicBezTo>
                <a:cubicBezTo>
                  <a:pt x="6964161" y="4476392"/>
                  <a:pt x="7121374" y="4434683"/>
                  <a:pt x="7182334" y="4444308"/>
                </a:cubicBezTo>
                <a:cubicBezTo>
                  <a:pt x="7243294" y="4453933"/>
                  <a:pt x="7260940" y="4548581"/>
                  <a:pt x="7297837" y="4569436"/>
                </a:cubicBezTo>
                <a:cubicBezTo>
                  <a:pt x="7334734" y="4590291"/>
                  <a:pt x="7405319" y="4623979"/>
                  <a:pt x="7403715" y="4569436"/>
                </a:cubicBezTo>
                <a:cubicBezTo>
                  <a:pt x="7402111" y="4514893"/>
                  <a:pt x="7328317" y="4328805"/>
                  <a:pt x="7288212" y="4242178"/>
                </a:cubicBezTo>
                <a:cubicBezTo>
                  <a:pt x="7248107" y="4155551"/>
                  <a:pt x="7331525" y="4083360"/>
                  <a:pt x="7163083" y="4049672"/>
                </a:cubicBezTo>
                <a:cubicBezTo>
                  <a:pt x="6994641" y="4015984"/>
                  <a:pt x="6489315" y="4083361"/>
                  <a:pt x="6277559" y="4040047"/>
                </a:cubicBezTo>
                <a:cubicBezTo>
                  <a:pt x="6065803" y="3996733"/>
                  <a:pt x="6024093" y="3903689"/>
                  <a:pt x="5892548" y="3789790"/>
                </a:cubicBezTo>
                <a:cubicBezTo>
                  <a:pt x="5761003" y="3675891"/>
                  <a:pt x="5680792" y="3465739"/>
                  <a:pt x="5488287" y="3356653"/>
                </a:cubicBezTo>
                <a:cubicBezTo>
                  <a:pt x="5295782" y="3247567"/>
                  <a:pt x="4952481" y="3233129"/>
                  <a:pt x="4737517" y="3135272"/>
                </a:cubicBezTo>
                <a:cubicBezTo>
                  <a:pt x="4522553" y="3037415"/>
                  <a:pt x="4466405" y="2899453"/>
                  <a:pt x="4198502" y="2769512"/>
                </a:cubicBezTo>
                <a:cubicBezTo>
                  <a:pt x="3930599" y="2639571"/>
                  <a:pt x="3391584" y="2496796"/>
                  <a:pt x="3130098" y="2355626"/>
                </a:cubicBezTo>
                <a:cubicBezTo>
                  <a:pt x="2868612" y="2214456"/>
                  <a:pt x="2738670" y="2029971"/>
                  <a:pt x="2629584" y="1922489"/>
                </a:cubicBezTo>
                <a:cubicBezTo>
                  <a:pt x="2520498" y="1815007"/>
                  <a:pt x="2509268" y="1840674"/>
                  <a:pt x="2475580" y="1710733"/>
                </a:cubicBezTo>
                <a:cubicBezTo>
                  <a:pt x="2441892" y="1580792"/>
                  <a:pt x="2170780" y="1426788"/>
                  <a:pt x="2427454" y="1142843"/>
                </a:cubicBezTo>
                <a:cubicBezTo>
                  <a:pt x="2684128" y="858898"/>
                  <a:pt x="3888890" y="92085"/>
                  <a:pt x="4015622" y="7062"/>
                </a:cubicBezTo>
                <a:cubicBezTo>
                  <a:pt x="4142354" y="-77961"/>
                  <a:pt x="3187849" y="632704"/>
                  <a:pt x="3187849" y="632704"/>
                </a:cubicBezTo>
                <a:cubicBezTo>
                  <a:pt x="2929571" y="828418"/>
                  <a:pt x="2595896" y="1025736"/>
                  <a:pt x="2465955" y="1181344"/>
                </a:cubicBezTo>
                <a:cubicBezTo>
                  <a:pt x="2336014" y="1336952"/>
                  <a:pt x="2376119" y="1425183"/>
                  <a:pt x="2408203" y="1566354"/>
                </a:cubicBezTo>
                <a:cubicBezTo>
                  <a:pt x="2440287" y="1707525"/>
                  <a:pt x="2658460" y="1978636"/>
                  <a:pt x="2658460" y="2028367"/>
                </a:cubicBezTo>
                <a:cubicBezTo>
                  <a:pt x="2658460" y="2078098"/>
                  <a:pt x="2475580" y="2018742"/>
                  <a:pt x="2408203" y="1864738"/>
                </a:cubicBezTo>
                <a:cubicBezTo>
                  <a:pt x="2340826" y="1710734"/>
                  <a:pt x="2376119" y="1293639"/>
                  <a:pt x="2254199" y="1104342"/>
                </a:cubicBezTo>
                <a:cubicBezTo>
                  <a:pt x="2132279" y="915045"/>
                  <a:pt x="1915710" y="716122"/>
                  <a:pt x="1676683" y="728956"/>
                </a:cubicBezTo>
                <a:cubicBezTo>
                  <a:pt x="1437656" y="741790"/>
                  <a:pt x="1002915" y="1056215"/>
                  <a:pt x="820035" y="1181344"/>
                </a:cubicBezTo>
                <a:cubicBezTo>
                  <a:pt x="637155" y="1306472"/>
                  <a:pt x="698115" y="1421975"/>
                  <a:pt x="579403" y="1479727"/>
                </a:cubicBezTo>
                <a:cubicBezTo>
                  <a:pt x="460691" y="1537478"/>
                  <a:pt x="204018" y="1582396"/>
                  <a:pt x="107765" y="1527853"/>
                </a:cubicBezTo>
                <a:cubicBezTo>
                  <a:pt x="11512" y="1473310"/>
                  <a:pt x="11512" y="1231074"/>
                  <a:pt x="1887" y="1152468"/>
                </a:cubicBezTo>
                <a:cubicBezTo>
                  <a:pt x="-7738" y="1073862"/>
                  <a:pt x="21138" y="1065038"/>
                  <a:pt x="50014" y="105621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790483"/>
      </p:ext>
    </p:extLst>
  </p:cSld>
  <p:clrMapOvr>
    <a:masterClrMapping/>
  </p:clrMapOvr>
</p:sld>
</file>

<file path=ppt/theme/theme1.xml><?xml version="1.0" encoding="utf-8"?>
<a:theme xmlns:a="http://schemas.openxmlformats.org/drawingml/2006/main" name="เส้นบาง">
  <a:themeElements>
    <a:clrScheme name="เส้นบาง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เส้นบาง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เส้นบาง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1113</TotalTime>
  <Words>750</Words>
  <Application>Microsoft Office PowerPoint</Application>
  <PresentationFormat>แบบจอกว้าง</PresentationFormat>
  <Paragraphs>115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AngsanaUPC</vt:lpstr>
      <vt:lpstr>Century Gothic</vt:lpstr>
      <vt:lpstr>TH Sarabun New</vt:lpstr>
      <vt:lpstr>TH SarabunPSK</vt:lpstr>
      <vt:lpstr>Wingdings 3</vt:lpstr>
      <vt:lpstr>เส้นบาง</vt:lpstr>
      <vt:lpstr>โครงการเดิน – วิ่ง เพื่อสุขภาพลดเสี่ยงลดโรค “Run For Love วิ่งสื่อรัก”  สมาคมแม่บ้านสาธารณสุข สาขาจังหวัดเพชรบูรณ์ </vt:lpstr>
      <vt:lpstr> “Run For Love วิ่งสื่อรัก”</vt:lpstr>
      <vt:lpstr>งานนำเสนอ PowerPoint</vt:lpstr>
      <vt:lpstr> “Run For Love วิ่งสื่อรัก”</vt:lpstr>
      <vt:lpstr>งานนำเสนอ PowerPoint</vt:lpstr>
      <vt:lpstr>งานนำเสนอ PowerPoint</vt:lpstr>
      <vt:lpstr> สถานที่จัดกิจกรรม “Run For Love วิ่งสื่อรัก”</vt:lpstr>
      <vt:lpstr>งานนำเสนอ PowerPoint</vt:lpstr>
      <vt:lpstr>งานนำเสนอ PowerPoint</vt:lpstr>
      <vt:lpstr>เป้าหมายผู้สมัครเข้าร่วมกิจกรรม 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โครงการเดิน – วิ่ง เพื่อสุขภาพลดเสี่ยงลดโรค “Run For Love วิ่งสื่อรัก”  แม่บ้านสาธารณสุขสาขาจังหวัดเพชรบูรณ์</dc:title>
  <dc:creator>mycomputer</dc:creator>
  <cp:lastModifiedBy>SSJ-Witchuda</cp:lastModifiedBy>
  <cp:revision>12</cp:revision>
  <dcterms:created xsi:type="dcterms:W3CDTF">2023-03-28T01:48:04Z</dcterms:created>
  <dcterms:modified xsi:type="dcterms:W3CDTF">2023-05-08T05:14:26Z</dcterms:modified>
</cp:coreProperties>
</file>