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77" r:id="rId2"/>
    <p:sldId id="414" r:id="rId3"/>
    <p:sldId id="415" r:id="rId4"/>
    <p:sldId id="426" r:id="rId5"/>
    <p:sldId id="425" r:id="rId6"/>
    <p:sldId id="427" r:id="rId7"/>
    <p:sldId id="447" r:id="rId8"/>
    <p:sldId id="448" r:id="rId9"/>
    <p:sldId id="449" r:id="rId10"/>
    <p:sldId id="450" r:id="rId11"/>
    <p:sldId id="451" r:id="rId12"/>
    <p:sldId id="452" r:id="rId13"/>
    <p:sldId id="443" r:id="rId14"/>
    <p:sldId id="435" r:id="rId15"/>
    <p:sldId id="446" r:id="rId16"/>
    <p:sldId id="444" r:id="rId17"/>
    <p:sldId id="445" r:id="rId18"/>
  </p:sldIdLst>
  <p:sldSz cx="9144000" cy="5715000" type="screen16x10"/>
  <p:notesSz cx="6888163" cy="100187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IrisUPC" panose="020B0604020202020204" pitchFamily="34" charset="-34"/>
      <p:regular r:id="rId26"/>
      <p:bold r:id="rId27"/>
      <p:italic r:id="rId28"/>
      <p:boldItalic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0066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 varScale="1">
        <p:scale>
          <a:sx n="107" d="100"/>
          <a:sy n="107" d="100"/>
        </p:scale>
        <p:origin x="126" y="348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97488918685286E-3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4F0-BD84-5D1C07E12CB6}"/>
                </c:ext>
              </c:extLst>
            </c:dLbl>
            <c:dLbl>
              <c:idx val="1"/>
              <c:layout>
                <c:manualLayout>
                  <c:x val="4.6492466756055577E-3"/>
                  <c:y val="-1.874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4F0-BD84-5D1C07E12C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A0-4F5C-BC7A-B772440EF84D}"/>
                </c:ext>
              </c:extLst>
            </c:dLbl>
            <c:dLbl>
              <c:idx val="3"/>
              <c:layout>
                <c:manualLayout>
                  <c:x val="2.1696484486159344E-2"/>
                  <c:y val="-5.9373031496062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A0-4F5C-BC7A-B772440EF84D}"/>
                </c:ext>
              </c:extLst>
            </c:dLbl>
            <c:dLbl>
              <c:idx val="5"/>
              <c:layout>
                <c:manualLayout>
                  <c:x val="-1.3947740026816757E-2"/>
                  <c:y val="0.193750738188976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A0-4F5C-BC7A-B772440EF84D}"/>
                </c:ext>
              </c:extLst>
            </c:dLbl>
            <c:dLbl>
              <c:idx val="6"/>
              <c:layout>
                <c:manualLayout>
                  <c:x val="-1.08482422430797E-2"/>
                  <c:y val="-9.999975393700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4F0-BD84-5D1C07E12CB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A0-4F5C-BC7A-B772440EF84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A0-4F5C-BC7A-B772440EF84D}"/>
                </c:ext>
              </c:extLst>
            </c:dLbl>
            <c:dLbl>
              <c:idx val="9"/>
              <c:layout>
                <c:manualLayout>
                  <c:x val="6.1989955674740006E-3"/>
                  <c:y val="-6.2500000000000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0-44F0-BD84-5D1C07E12CB6}"/>
                </c:ext>
              </c:extLst>
            </c:dLbl>
            <c:dLbl>
              <c:idx val="10"/>
              <c:layout>
                <c:manualLayout>
                  <c:x val="-1.5497488918685286E-3"/>
                  <c:y val="-3.7498769685039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0.5274004798609806</c:v>
                </c:pt>
                <c:pt idx="1">
                  <c:v>14.673127786251822</c:v>
                </c:pt>
                <c:pt idx="2">
                  <c:v>-29.762384675731539</c:v>
                </c:pt>
                <c:pt idx="3">
                  <c:v>-5.8313780674545077</c:v>
                </c:pt>
                <c:pt idx="4">
                  <c:v>-11.14821454132889</c:v>
                </c:pt>
                <c:pt idx="5">
                  <c:v>-8.4242918206006401</c:v>
                </c:pt>
                <c:pt idx="6">
                  <c:v>-2.8572387067594383</c:v>
                </c:pt>
                <c:pt idx="7">
                  <c:v>-17.102067043837486</c:v>
                </c:pt>
                <c:pt idx="8">
                  <c:v>19.814252716626807</c:v>
                </c:pt>
                <c:pt idx="9">
                  <c:v>0.14082857334274193</c:v>
                </c:pt>
                <c:pt idx="10">
                  <c:v>-12.838733965553498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1"/>
              <c:layout>
                <c:manualLayout>
                  <c:x val="1.7047237810553815E-2"/>
                  <c:y val="-4.687500000000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4F0-BD84-5D1C07E12CB6}"/>
                </c:ext>
              </c:extLst>
            </c:dLbl>
            <c:dLbl>
              <c:idx val="2"/>
              <c:layout>
                <c:manualLayout>
                  <c:x val="1.5497488918685286E-2"/>
                  <c:y val="-2.499901574803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4F0-BD84-5D1C07E12CB6}"/>
                </c:ext>
              </c:extLst>
            </c:dLbl>
            <c:dLbl>
              <c:idx val="3"/>
              <c:layout>
                <c:manualLayout>
                  <c:x val="2.324623337802793E-2"/>
                  <c:y val="6.5625492125984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4F0-BD84-5D1C07E12CB6}"/>
                </c:ext>
              </c:extLst>
            </c:dLbl>
            <c:dLbl>
              <c:idx val="4"/>
              <c:layout>
                <c:manualLayout>
                  <c:x val="2.1696484486159399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4F0-BD84-5D1C07E12CB6}"/>
                </c:ext>
              </c:extLst>
            </c:dLbl>
            <c:dLbl>
              <c:idx val="5"/>
              <c:layout>
                <c:manualLayout>
                  <c:x val="6.1989955674741143E-3"/>
                  <c:y val="3.125492125984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6"/>
              <c:layout>
                <c:manualLayout>
                  <c:x val="1.08482422430797E-2"/>
                  <c:y val="-2.1874753937007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0-44F0-BD84-5D1C07E12CB6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2.0146735594290872E-2"/>
                  <c:y val="8.7500246062992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dLbl>
              <c:idx val="10"/>
              <c:layout>
                <c:manualLayout>
                  <c:x val="1.2397991134948229E-2"/>
                  <c:y val="-2.8124753937007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4F0-BD84-5D1C07E12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0.50078557112729982</c:v>
                </c:pt>
                <c:pt idx="1">
                  <c:v>0.92686274132818613</c:v>
                </c:pt>
                <c:pt idx="2">
                  <c:v>-8.899267149894154</c:v>
                </c:pt>
                <c:pt idx="3">
                  <c:v>0.10564002273270399</c:v>
                </c:pt>
                <c:pt idx="4">
                  <c:v>-12.779264382184651</c:v>
                </c:pt>
                <c:pt idx="5">
                  <c:v>9.0063078424214176</c:v>
                </c:pt>
                <c:pt idx="6">
                  <c:v>2.4959607232804872</c:v>
                </c:pt>
                <c:pt idx="7">
                  <c:v>0.49219866534628992</c:v>
                </c:pt>
                <c:pt idx="8">
                  <c:v>6.957212976442257</c:v>
                </c:pt>
                <c:pt idx="9">
                  <c:v>-0.20907123173457107</c:v>
                </c:pt>
                <c:pt idx="10">
                  <c:v>3.2311115976512563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051633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01/06/66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01/06/66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1BAB9F4-46AE-AF71-F5DA-52619458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E9D81550-ED21-F732-8B43-1EBC3EE7E341}"/>
              </a:ext>
            </a:extLst>
          </p:cNvPr>
          <p:cNvSpPr/>
          <p:nvPr/>
        </p:nvSpPr>
        <p:spPr>
          <a:xfrm>
            <a:off x="2474258" y="1882589"/>
            <a:ext cx="3953436" cy="179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cs typeface="+mj-cs"/>
              </a:rPr>
              <a:t>กลุ่มงานประกันสุขภาพ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E7E1163-4672-9D4D-A8D0-0710305EC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20392" r="5576" b="14510"/>
          <a:stretch/>
        </p:blipFill>
        <p:spPr>
          <a:xfrm>
            <a:off x="-1" y="215152"/>
            <a:ext cx="9054353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5BFBC2B-6B34-CAB3-8470-2F0A860CD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8" r="5702" b="16548"/>
          <a:stretch/>
        </p:blipFill>
        <p:spPr>
          <a:xfrm>
            <a:off x="221755" y="102865"/>
            <a:ext cx="8832598" cy="5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AC27BC-C5FB-C564-8819-E4C9E499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" t="24941" r="9718" b="23608"/>
          <a:stretch/>
        </p:blipFill>
        <p:spPr>
          <a:xfrm>
            <a:off x="32115" y="242045"/>
            <a:ext cx="9079770" cy="45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1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การจัดสรรเงินค่าบริการทางการแพทย์ที่เบิกจ่ายในลักษณะงบลงทุน (ค่าเสื่อม)</a:t>
            </a:r>
          </a:p>
        </p:txBody>
      </p:sp>
    </p:spTree>
    <p:extLst>
      <p:ext uri="{BB962C8B-B14F-4D97-AF65-F5344CB8AC3E}">
        <p14:creationId xmlns:p14="http://schemas.microsoft.com/office/powerpoint/2010/main" val="19570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29  พฤษภาคม  2566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923C6F7-6949-E7E5-D88D-942BD906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388" y="801220"/>
            <a:ext cx="6016480" cy="39769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7F76206-9FF6-485F-6DB7-03C19E8E0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4" y="1164040"/>
            <a:ext cx="2742114" cy="31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29  พฤษภาคม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432813-E0FD-6C0F-7923-4F47522B7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37" t="26303" r="4573" b="13462"/>
          <a:stretch/>
        </p:blipFill>
        <p:spPr>
          <a:xfrm>
            <a:off x="625770" y="441984"/>
            <a:ext cx="8105853" cy="5017522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155D5F93-437E-5620-5549-AB3538FD0D06}"/>
              </a:ext>
            </a:extLst>
          </p:cNvPr>
          <p:cNvSpPr/>
          <p:nvPr/>
        </p:nvSpPr>
        <p:spPr>
          <a:xfrm>
            <a:off x="7997680" y="5063010"/>
            <a:ext cx="733944" cy="3325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03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0" y="5324096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29 พฤษภาคม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EF49DED-1B6D-2423-A444-F38E91EB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62"/>
            <a:ext cx="2524125" cy="28575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AF5FE2D-F844-F051-57D2-86DD65239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710" y="706049"/>
            <a:ext cx="6843290" cy="34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0" y="5324096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29  พฤษภาคม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6425B70-7880-57EB-0874-35B0AAF84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0" t="25255" r="4698" b="12784"/>
          <a:stretch/>
        </p:blipFill>
        <p:spPr>
          <a:xfrm>
            <a:off x="476291" y="379648"/>
            <a:ext cx="8050306" cy="4944448"/>
          </a:xfrm>
          <a:prstGeom prst="rect">
            <a:avLst/>
          </a:prstGeom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id="{DDCD813F-734D-85DB-D1FF-3C3E54204897}"/>
              </a:ext>
            </a:extLst>
          </p:cNvPr>
          <p:cNvSpPr/>
          <p:nvPr/>
        </p:nvSpPr>
        <p:spPr>
          <a:xfrm>
            <a:off x="7789168" y="4857931"/>
            <a:ext cx="878541" cy="3325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15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B317B11-6777-B284-F7EF-220E5FEA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87" y="0"/>
            <a:ext cx="5151566" cy="178018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744773B-736A-33D4-3039-5B7D339E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187"/>
            <a:ext cx="9144000" cy="3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เดือนเมษายน 2566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229DED1-8B3D-8680-D0B5-62735062BF52}"/>
              </a:ext>
            </a:extLst>
          </p:cNvPr>
          <p:cNvSpPr/>
          <p:nvPr/>
        </p:nvSpPr>
        <p:spPr>
          <a:xfrm>
            <a:off x="2668340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30 เมษายน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22530EA-CE85-4A1F-6DA6-6143B356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2" y="708363"/>
            <a:ext cx="8612416" cy="46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เดือนเมษายน 2566)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F2CCAB8-A4FE-D035-F1BB-9F7BA4AE57EA}"/>
              </a:ext>
            </a:extLst>
          </p:cNvPr>
          <p:cNvSpPr/>
          <p:nvPr/>
        </p:nvSpPr>
        <p:spPr>
          <a:xfrm>
            <a:off x="2820740" y="537529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30 เมษายน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770EFA5-0C19-0D4F-5A9B-0EF4EA1D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97" y="539375"/>
            <a:ext cx="6305806" cy="48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30 เมษายน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3BA3C5D4-57C5-4EF8-9B68-DAF0D82A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385685"/>
              </p:ext>
            </p:extLst>
          </p:nvPr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4A52044-EA99-FA87-F18C-145A87393210}"/>
              </a:ext>
            </a:extLst>
          </p:cNvPr>
          <p:cNvSpPr/>
          <p:nvPr/>
        </p:nvSpPr>
        <p:spPr>
          <a:xfrm>
            <a:off x="2863080" y="5303572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30 เมษายน2566</a:t>
            </a:r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A0F71CCD-6A9C-FD87-771F-99E1118FCC29}"/>
              </a:ext>
            </a:extLst>
          </p:cNvPr>
          <p:cNvCxnSpPr/>
          <p:nvPr/>
        </p:nvCxnSpPr>
        <p:spPr>
          <a:xfrm>
            <a:off x="960699" y="2361235"/>
            <a:ext cx="77550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15B45431-2D42-3349-1E71-664A4EEF0745}"/>
              </a:ext>
            </a:extLst>
          </p:cNvPr>
          <p:cNvCxnSpPr/>
          <p:nvPr/>
        </p:nvCxnSpPr>
        <p:spPr>
          <a:xfrm>
            <a:off x="960699" y="2934098"/>
            <a:ext cx="77550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 ที่รับโอนจาก สปสช ประจำเดือน เมษายน 2566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56000" y="5321427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ณ วันที่  30 เมษายน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BBFF3A2-625B-CDB7-63D3-9D783EEF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892"/>
            <a:ext cx="9144000" cy="4588535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333AC08-F328-FFDE-580A-796576602A7E}"/>
              </a:ext>
            </a:extLst>
          </p:cNvPr>
          <p:cNvSpPr/>
          <p:nvPr/>
        </p:nvSpPr>
        <p:spPr>
          <a:xfrm>
            <a:off x="5602941" y="732892"/>
            <a:ext cx="1165412" cy="458853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7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1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</p:spTree>
    <p:extLst>
      <p:ext uri="{BB962C8B-B14F-4D97-AF65-F5344CB8AC3E}">
        <p14:creationId xmlns:p14="http://schemas.microsoft.com/office/powerpoint/2010/main" val="272809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81B7585-BECE-4539-D69D-C5098684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" t="19137" r="7208" b="18588"/>
          <a:stretch/>
        </p:blipFill>
        <p:spPr>
          <a:xfrm>
            <a:off x="65690" y="-1"/>
            <a:ext cx="9078310" cy="5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73008" y="2787794"/>
            <a:ext cx="7156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สรุปผลการตรวจงบทดลองเขตสุขภาพที่ 2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37D0E52-9B17-BA7D-84C5-12FE30742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75" r="5827" b="18118"/>
          <a:stretch/>
        </p:blipFill>
        <p:spPr>
          <a:xfrm>
            <a:off x="114936" y="331694"/>
            <a:ext cx="9029064" cy="52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426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10445</TotalTime>
  <Words>349</Words>
  <Application>Microsoft Office PowerPoint</Application>
  <PresentationFormat>นำเสนอทางหน้าจอ (16:10)</PresentationFormat>
  <Paragraphs>33</Paragraphs>
  <Slides>17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TH SarabunPSK</vt:lpstr>
      <vt:lpstr>IrisUPC</vt:lpstr>
      <vt:lpstr>Calibri Light</vt:lpstr>
      <vt:lpstr>Arial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SSJ-Pattarasuda</cp:lastModifiedBy>
  <cp:revision>840</cp:revision>
  <cp:lastPrinted>2021-08-30T02:56:26Z</cp:lastPrinted>
  <dcterms:created xsi:type="dcterms:W3CDTF">2020-01-27T08:50:32Z</dcterms:created>
  <dcterms:modified xsi:type="dcterms:W3CDTF">2023-06-01T01:30:10Z</dcterms:modified>
</cp:coreProperties>
</file>