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96" r:id="rId5"/>
    <p:sldId id="290" r:id="rId6"/>
    <p:sldId id="285" r:id="rId7"/>
    <p:sldId id="287" r:id="rId8"/>
    <p:sldId id="289" r:id="rId9"/>
    <p:sldId id="291" r:id="rId10"/>
    <p:sldId id="270" r:id="rId11"/>
    <p:sldId id="293" r:id="rId12"/>
    <p:sldId id="292" r:id="rId13"/>
    <p:sldId id="294" r:id="rId14"/>
    <p:sldId id="295" r:id="rId15"/>
    <p:sldId id="298" r:id="rId16"/>
    <p:sldId id="266" r:id="rId17"/>
  </p:sldIdLst>
  <p:sldSz cx="12188825" cy="6858000"/>
  <p:notesSz cx="6888163" cy="10018713"/>
  <p:embeddedFontLst>
    <p:embeddedFont>
      <p:font typeface="AngsanaUPC" panose="02020603050405020304" pitchFamily="18" charset="-34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eelawadee" panose="020B0502040204020203" pitchFamily="34" charset="-34"/>
      <p:regular r:id="rId28"/>
      <p:bold r:id="rId29"/>
    </p:embeddedFont>
    <p:embeddedFont>
      <p:font typeface="TH SarabunPSK" panose="020B0500040200020003" pitchFamily="34" charset="-34"/>
      <p:regular r:id="rId30"/>
      <p:bold r:id="rId31"/>
      <p:italic r:id="rId32"/>
      <p:boldItalic r:id="rId33"/>
    </p:embeddedFont>
  </p:embeddedFontLst>
  <p:defaultTextStyle>
    <a:defPPr rtl="0">
      <a:defRPr lang="th-TH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howGuides="1">
      <p:cViewPr>
        <p:scale>
          <a:sx n="60" d="100"/>
          <a:sy n="60" d="100"/>
        </p:scale>
        <p:origin x="-1020" y="-2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7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exportData_HDC%20-%202023-05-23T113448.117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exportData_HDC%20-%202023-05-23T140701.289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r>
              <a:rPr lang="th-TH" sz="2000"/>
              <a:t>การติดตามวินิจฉัยเบาหวาน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พ.ค.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วิเชียรบุรี</c:v>
                </c:pt>
                <c:pt idx="1">
                  <c:v>วังโป่ง</c:v>
                </c:pt>
                <c:pt idx="2">
                  <c:v>น้ำหนาว</c:v>
                </c:pt>
                <c:pt idx="3">
                  <c:v>เขาค้อ</c:v>
                </c:pt>
                <c:pt idx="4">
                  <c:v>หล่มสัก</c:v>
                </c:pt>
                <c:pt idx="5">
                  <c:v>หนองไผ่</c:v>
                </c:pt>
                <c:pt idx="6">
                  <c:v>เมืองเพชรบูรณ์</c:v>
                </c:pt>
                <c:pt idx="7">
                  <c:v>ชนแดน</c:v>
                </c:pt>
                <c:pt idx="8">
                  <c:v>บึงสามพัน</c:v>
                </c:pt>
                <c:pt idx="9">
                  <c:v>หล่มเก่า</c:v>
                </c:pt>
                <c:pt idx="10">
                  <c:v>ศรีเทพ</c:v>
                </c:pt>
                <c:pt idx="11">
                  <c:v>จังหวัด</c:v>
                </c:pt>
                <c:pt idx="12">
                  <c:v>เขต2</c:v>
                </c:pt>
                <c:pt idx="13">
                  <c:v>ประเทศ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65.84</c:v>
                </c:pt>
                <c:pt idx="1">
                  <c:v>79.66</c:v>
                </c:pt>
                <c:pt idx="2">
                  <c:v>64.709999999999994</c:v>
                </c:pt>
                <c:pt idx="3">
                  <c:v>62.62</c:v>
                </c:pt>
                <c:pt idx="4">
                  <c:v>43.55</c:v>
                </c:pt>
                <c:pt idx="5">
                  <c:v>15.34</c:v>
                </c:pt>
                <c:pt idx="6">
                  <c:v>52.57</c:v>
                </c:pt>
                <c:pt idx="7">
                  <c:v>14.71</c:v>
                </c:pt>
                <c:pt idx="8">
                  <c:v>42.2</c:v>
                </c:pt>
                <c:pt idx="9">
                  <c:v>26.44</c:v>
                </c:pt>
                <c:pt idx="10">
                  <c:v>35.56</c:v>
                </c:pt>
                <c:pt idx="11">
                  <c:v>39.57</c:v>
                </c:pt>
                <c:pt idx="12">
                  <c:v>72.930000000000007</c:v>
                </c:pt>
                <c:pt idx="13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7-4914-807A-442E464F57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มิ.ย.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11"/>
              <c:layout>
                <c:manualLayout>
                  <c:x val="2.275732803882006E-3"/>
                  <c:y val="8.6157715477716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07-4914-807A-442E464F579E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วิเชียรบุรี</c:v>
                </c:pt>
                <c:pt idx="1">
                  <c:v>วังโป่ง</c:v>
                </c:pt>
                <c:pt idx="2">
                  <c:v>น้ำหนาว</c:v>
                </c:pt>
                <c:pt idx="3">
                  <c:v>เขาค้อ</c:v>
                </c:pt>
                <c:pt idx="4">
                  <c:v>หล่มสัก</c:v>
                </c:pt>
                <c:pt idx="5">
                  <c:v>หนองไผ่</c:v>
                </c:pt>
                <c:pt idx="6">
                  <c:v>เมืองเพชรบูรณ์</c:v>
                </c:pt>
                <c:pt idx="7">
                  <c:v>ชนแดน</c:v>
                </c:pt>
                <c:pt idx="8">
                  <c:v>บึงสามพัน</c:v>
                </c:pt>
                <c:pt idx="9">
                  <c:v>หล่มเก่า</c:v>
                </c:pt>
                <c:pt idx="10">
                  <c:v>ศรีเทพ</c:v>
                </c:pt>
                <c:pt idx="11">
                  <c:v>จังหวัด</c:v>
                </c:pt>
                <c:pt idx="12">
                  <c:v>เขต2</c:v>
                </c:pt>
                <c:pt idx="13">
                  <c:v>ประเทศ</c:v>
                </c:pt>
              </c:strCache>
            </c:strRef>
          </c:cat>
          <c:val>
            <c:numRef>
              <c:f>Sheet1!$C$2:$C$15</c:f>
              <c:numCache>
                <c:formatCode>0.00</c:formatCode>
                <c:ptCount val="14"/>
                <c:pt idx="0">
                  <c:v>78.59</c:v>
                </c:pt>
                <c:pt idx="1">
                  <c:v>78.33</c:v>
                </c:pt>
                <c:pt idx="2">
                  <c:v>75</c:v>
                </c:pt>
                <c:pt idx="3">
                  <c:v>74.77</c:v>
                </c:pt>
                <c:pt idx="4">
                  <c:v>70.510000000000005</c:v>
                </c:pt>
                <c:pt idx="5">
                  <c:v>64.61</c:v>
                </c:pt>
                <c:pt idx="6">
                  <c:v>59.59</c:v>
                </c:pt>
                <c:pt idx="7">
                  <c:v>53.29</c:v>
                </c:pt>
                <c:pt idx="8">
                  <c:v>49.64</c:v>
                </c:pt>
                <c:pt idx="9">
                  <c:v>40.32</c:v>
                </c:pt>
                <c:pt idx="10">
                  <c:v>36.119999999999997</c:v>
                </c:pt>
                <c:pt idx="11">
                  <c:v>61.61</c:v>
                </c:pt>
                <c:pt idx="12">
                  <c:v>73.77</c:v>
                </c:pt>
                <c:pt idx="13">
                  <c:v>62.66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7-4914-807A-442E464F5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059648"/>
        <c:axId val="258061440"/>
      </c:barChart>
      <c:catAx>
        <c:axId val="2580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58061440"/>
        <c:crosses val="autoZero"/>
        <c:auto val="1"/>
        <c:lblAlgn val="ctr"/>
        <c:lblOffset val="100"/>
        <c:noMultiLvlLbl val="0"/>
      </c:catAx>
      <c:valAx>
        <c:axId val="2580614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58059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accent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r>
              <a:rPr lang="th-TH" sz="2000"/>
              <a:t>ยืนยันวินิจฉัย </a:t>
            </a:r>
            <a:r>
              <a:rPr lang="en-US" sz="2000"/>
              <a:t>HT</a:t>
            </a:r>
            <a:endParaRPr lang="th-TH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6.2528535642158475E-2"/>
          <c:y val="0.13401472548801768"/>
          <c:w val="0.92418336699270853"/>
          <c:h val="0.6160214224563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พ.ค.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รพ.น้ำหนาว</c:v>
                </c:pt>
                <c:pt idx="1">
                  <c:v>รพ.ศรีเทพ</c:v>
                </c:pt>
                <c:pt idx="2">
                  <c:v>รพ.ชนแดน</c:v>
                </c:pt>
                <c:pt idx="3">
                  <c:v>รพ.หนองไผ่</c:v>
                </c:pt>
                <c:pt idx="4">
                  <c:v>รพ.วังโป่ง</c:v>
                </c:pt>
                <c:pt idx="5">
                  <c:v>รพ.เขาค้อ</c:v>
                </c:pt>
                <c:pt idx="6">
                  <c:v>รพ.หล่มสัก</c:v>
                </c:pt>
                <c:pt idx="7">
                  <c:v>รพ.วิเชียรบุรี</c:v>
                </c:pt>
                <c:pt idx="8">
                  <c:v>รพร.หล่มเก่า</c:v>
                </c:pt>
                <c:pt idx="9">
                  <c:v>รพ.เพชรบูรณ์</c:v>
                </c:pt>
                <c:pt idx="10">
                  <c:v>รพ.บึงสามพัน</c:v>
                </c:pt>
                <c:pt idx="11">
                  <c:v>รพ.ค่ายพ่อขุนผาเมือง</c:v>
                </c:pt>
                <c:pt idx="12">
                  <c:v>จังหวัด</c:v>
                </c:pt>
              </c:strCache>
            </c:strRef>
          </c:cat>
          <c:val>
            <c:numRef>
              <c:f>Sheet2!$B$2:$B$14</c:f>
              <c:numCache>
                <c:formatCode>0.00</c:formatCode>
                <c:ptCount val="13"/>
                <c:pt idx="0">
                  <c:v>94.73</c:v>
                </c:pt>
                <c:pt idx="1">
                  <c:v>99.28</c:v>
                </c:pt>
                <c:pt idx="2">
                  <c:v>98.51</c:v>
                </c:pt>
                <c:pt idx="3">
                  <c:v>97.6</c:v>
                </c:pt>
                <c:pt idx="4">
                  <c:v>98.07</c:v>
                </c:pt>
                <c:pt idx="5">
                  <c:v>97.33</c:v>
                </c:pt>
                <c:pt idx="6">
                  <c:v>94.34</c:v>
                </c:pt>
                <c:pt idx="7">
                  <c:v>85.24</c:v>
                </c:pt>
                <c:pt idx="8">
                  <c:v>81.93</c:v>
                </c:pt>
                <c:pt idx="9">
                  <c:v>79.22</c:v>
                </c:pt>
                <c:pt idx="10">
                  <c:v>71.290000000000006</c:v>
                </c:pt>
                <c:pt idx="11">
                  <c:v>19.39</c:v>
                </c:pt>
                <c:pt idx="12">
                  <c:v>88.02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5-4A5C-A100-67EBAD55E6F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มิ.ย.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รพ.น้ำหนาว</c:v>
                </c:pt>
                <c:pt idx="1">
                  <c:v>รพ.ศรีเทพ</c:v>
                </c:pt>
                <c:pt idx="2">
                  <c:v>รพ.ชนแดน</c:v>
                </c:pt>
                <c:pt idx="3">
                  <c:v>รพ.หนองไผ่</c:v>
                </c:pt>
                <c:pt idx="4">
                  <c:v>รพ.วังโป่ง</c:v>
                </c:pt>
                <c:pt idx="5">
                  <c:v>รพ.เขาค้อ</c:v>
                </c:pt>
                <c:pt idx="6">
                  <c:v>รพ.หล่มสัก</c:v>
                </c:pt>
                <c:pt idx="7">
                  <c:v>รพ.วิเชียรบุรี</c:v>
                </c:pt>
                <c:pt idx="8">
                  <c:v>รพร.หล่มเก่า</c:v>
                </c:pt>
                <c:pt idx="9">
                  <c:v>รพ.เพชรบูรณ์</c:v>
                </c:pt>
                <c:pt idx="10">
                  <c:v>รพ.บึงสามพัน</c:v>
                </c:pt>
                <c:pt idx="11">
                  <c:v>รพ.ค่ายพ่อขุนผาเมือง</c:v>
                </c:pt>
                <c:pt idx="12">
                  <c:v>จังหวัด</c:v>
                </c:pt>
              </c:strCache>
            </c:strRef>
          </c:cat>
          <c:val>
            <c:numRef>
              <c:f>Sheet2!$C$2:$C$14</c:f>
              <c:numCache>
                <c:formatCode>0.00</c:formatCode>
                <c:ptCount val="13"/>
                <c:pt idx="0">
                  <c:v>99.32</c:v>
                </c:pt>
                <c:pt idx="1">
                  <c:v>99.28</c:v>
                </c:pt>
                <c:pt idx="2">
                  <c:v>98.78</c:v>
                </c:pt>
                <c:pt idx="3">
                  <c:v>97.72</c:v>
                </c:pt>
                <c:pt idx="4">
                  <c:v>97.57</c:v>
                </c:pt>
                <c:pt idx="5">
                  <c:v>97.19</c:v>
                </c:pt>
                <c:pt idx="6">
                  <c:v>94.71</c:v>
                </c:pt>
                <c:pt idx="7">
                  <c:v>88.36</c:v>
                </c:pt>
                <c:pt idx="8">
                  <c:v>86.54</c:v>
                </c:pt>
                <c:pt idx="9">
                  <c:v>78.239999999999995</c:v>
                </c:pt>
                <c:pt idx="10">
                  <c:v>69</c:v>
                </c:pt>
                <c:pt idx="11">
                  <c:v>18.45</c:v>
                </c:pt>
                <c:pt idx="12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5-4A5C-A100-67EBAD55E6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8370048"/>
        <c:axId val="288535680"/>
      </c:barChart>
      <c:catAx>
        <c:axId val="28837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88535680"/>
        <c:crosses val="autoZero"/>
        <c:auto val="1"/>
        <c:lblAlgn val="ctr"/>
        <c:lblOffset val="100"/>
        <c:noMultiLvlLbl val="0"/>
      </c:catAx>
      <c:valAx>
        <c:axId val="288535680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8837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84610537946311"/>
          <c:y val="0.89774992321114644"/>
          <c:w val="0.14078610747968642"/>
          <c:h val="8.6688080409366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r>
              <a:rPr lang="th-TH"/>
              <a:t>การวินิจฉัยความดันโลหิต </a:t>
            </a:r>
          </a:p>
        </c:rich>
      </c:tx>
      <c:layout>
        <c:manualLayout>
          <c:xMode val="edge"/>
          <c:yMode val="edge"/>
          <c:x val="0.38870998029204484"/>
          <c:y val="9.2951383780180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7.530518952000502E-2"/>
          <c:y val="0.14936572362830555"/>
          <c:w val="0.90360717770489274"/>
          <c:h val="0.6612960797148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Sheet3!$B$16</c:f>
              <c:strCache>
                <c:ptCount val="1"/>
                <c:pt idx="0">
                  <c:v>วินิจฉัย(พ.ค.)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Sheet3!$A$17:$A$28</c:f>
              <c:strCache>
                <c:ptCount val="12"/>
                <c:pt idx="0">
                  <c:v>หล่มเก่า</c:v>
                </c:pt>
                <c:pt idx="1">
                  <c:v>วิเชียรบุรี</c:v>
                </c:pt>
                <c:pt idx="2">
                  <c:v>น้ำหนาว</c:v>
                </c:pt>
                <c:pt idx="3">
                  <c:v>บึงสามพัน</c:v>
                </c:pt>
                <c:pt idx="4">
                  <c:v>หล่มสัก</c:v>
                </c:pt>
                <c:pt idx="5">
                  <c:v>เมืองเพชรบูรณ์</c:v>
                </c:pt>
                <c:pt idx="6">
                  <c:v>วังโป่ง</c:v>
                </c:pt>
                <c:pt idx="7">
                  <c:v>หนองไผ่</c:v>
                </c:pt>
                <c:pt idx="8">
                  <c:v>ศรีเทพ</c:v>
                </c:pt>
                <c:pt idx="9">
                  <c:v>ชนแดน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Sheet3!$B$17:$B$28</c:f>
              <c:numCache>
                <c:formatCode>0.00</c:formatCode>
                <c:ptCount val="12"/>
                <c:pt idx="0">
                  <c:v>50</c:v>
                </c:pt>
                <c:pt idx="1">
                  <c:v>36.840000000000003</c:v>
                </c:pt>
                <c:pt idx="2">
                  <c:v>33.33</c:v>
                </c:pt>
                <c:pt idx="3">
                  <c:v>18.75</c:v>
                </c:pt>
                <c:pt idx="4">
                  <c:v>13.24</c:v>
                </c:pt>
                <c:pt idx="5">
                  <c:v>14.66</c:v>
                </c:pt>
                <c:pt idx="6">
                  <c:v>15.38</c:v>
                </c:pt>
                <c:pt idx="7">
                  <c:v>13.64</c:v>
                </c:pt>
                <c:pt idx="8">
                  <c:v>11.11</c:v>
                </c:pt>
                <c:pt idx="9">
                  <c:v>7.2</c:v>
                </c:pt>
                <c:pt idx="10">
                  <c:v>11.11</c:v>
                </c:pt>
                <c:pt idx="11">
                  <c:v>14.94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6-4396-BD6A-6BD934ED142E}"/>
            </c:ext>
          </c:extLst>
        </c:ser>
        <c:ser>
          <c:idx val="1"/>
          <c:order val="1"/>
          <c:tx>
            <c:strRef>
              <c:f>Sheet3!$C$16</c:f>
              <c:strCache>
                <c:ptCount val="1"/>
                <c:pt idx="0">
                  <c:v>วินิจฉัย(มิ.ย.)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Sheet3!$A$17:$A$28</c:f>
              <c:strCache>
                <c:ptCount val="12"/>
                <c:pt idx="0">
                  <c:v>หล่มเก่า</c:v>
                </c:pt>
                <c:pt idx="1">
                  <c:v>วิเชียรบุรี</c:v>
                </c:pt>
                <c:pt idx="2">
                  <c:v>น้ำหนาว</c:v>
                </c:pt>
                <c:pt idx="3">
                  <c:v>บึงสามพัน</c:v>
                </c:pt>
                <c:pt idx="4">
                  <c:v>หล่มสัก</c:v>
                </c:pt>
                <c:pt idx="5">
                  <c:v>เมืองเพชรบูรณ์</c:v>
                </c:pt>
                <c:pt idx="6">
                  <c:v>วังโป่ง</c:v>
                </c:pt>
                <c:pt idx="7">
                  <c:v>หนองไผ่</c:v>
                </c:pt>
                <c:pt idx="8">
                  <c:v>ศรีเทพ</c:v>
                </c:pt>
                <c:pt idx="9">
                  <c:v>ชนแดน</c:v>
                </c:pt>
                <c:pt idx="10">
                  <c:v>เขาค้อ</c:v>
                </c:pt>
                <c:pt idx="11">
                  <c:v>จังหวัด</c:v>
                </c:pt>
              </c:strCache>
            </c:strRef>
          </c:cat>
          <c:val>
            <c:numRef>
              <c:f>Sheet3!$C$17:$C$28</c:f>
              <c:numCache>
                <c:formatCode>0.00</c:formatCode>
                <c:ptCount val="12"/>
                <c:pt idx="0">
                  <c:v>72.22</c:v>
                </c:pt>
                <c:pt idx="1">
                  <c:v>36.840000000000003</c:v>
                </c:pt>
                <c:pt idx="2">
                  <c:v>33.33</c:v>
                </c:pt>
                <c:pt idx="3">
                  <c:v>18.75</c:v>
                </c:pt>
                <c:pt idx="4">
                  <c:v>17.78</c:v>
                </c:pt>
                <c:pt idx="5">
                  <c:v>16.989999999999998</c:v>
                </c:pt>
                <c:pt idx="6">
                  <c:v>15.38</c:v>
                </c:pt>
                <c:pt idx="7">
                  <c:v>14.29</c:v>
                </c:pt>
                <c:pt idx="8">
                  <c:v>10.81</c:v>
                </c:pt>
                <c:pt idx="9">
                  <c:v>8</c:v>
                </c:pt>
                <c:pt idx="10">
                  <c:v>7.41</c:v>
                </c:pt>
                <c:pt idx="11">
                  <c:v>17.22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6-4396-BD6A-6BD934ED14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70314880"/>
        <c:axId val="270628352"/>
      </c:barChart>
      <c:catAx>
        <c:axId val="27031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70628352"/>
        <c:crosses val="autoZero"/>
        <c:auto val="1"/>
        <c:lblAlgn val="ctr"/>
        <c:lblOffset val="100"/>
        <c:noMultiLvlLbl val="0"/>
      </c:catAx>
      <c:valAx>
        <c:axId val="2706283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2703148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08457514382462"/>
          <c:y val="0.18741817725958373"/>
          <c:w val="0.35800596431314397"/>
          <c:h val="6.6587383684095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>
          <a:solidFill>
            <a:schemeClr val="tx1">
              <a:lumMod val="95000"/>
              <a:lumOff val="5000"/>
            </a:schemeClr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r>
              <a:rPr lang="th-TH" sz="2000"/>
              <a:t>การควบคุมเบาหวานได้ดี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8.3919166743857965E-2"/>
          <c:y val="0.14601556907659269"/>
          <c:w val="0.888010660637641"/>
          <c:h val="0.60972194881889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'{worksheet}'!$B$1</c:f>
              <c:strCache>
                <c:ptCount val="1"/>
                <c:pt idx="0">
                  <c:v>การตรวจA1c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'{worksheet}'!$A$2:$A$15</c:f>
              <c:strCache>
                <c:ptCount val="14"/>
                <c:pt idx="0">
                  <c:v>วังโป่ง</c:v>
                </c:pt>
                <c:pt idx="1">
                  <c:v>ชนแดน</c:v>
                </c:pt>
                <c:pt idx="2">
                  <c:v>น้ำหนาว</c:v>
                </c:pt>
                <c:pt idx="3">
                  <c:v>เมืองเพชรบูรณ์</c:v>
                </c:pt>
                <c:pt idx="4">
                  <c:v>หล่มเก่า</c:v>
                </c:pt>
                <c:pt idx="5">
                  <c:v>หล่มสัก</c:v>
                </c:pt>
                <c:pt idx="6">
                  <c:v>วิเชียรบุรี</c:v>
                </c:pt>
                <c:pt idx="7">
                  <c:v>บึงสามพัน</c:v>
                </c:pt>
                <c:pt idx="8">
                  <c:v>หนองไผ่</c:v>
                </c:pt>
                <c:pt idx="9">
                  <c:v>ศรีเทพ</c:v>
                </c:pt>
                <c:pt idx="10">
                  <c:v>เขาค้อ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'{worksheet}'!$B$2:$B$15</c:f>
              <c:numCache>
                <c:formatCode>0.00</c:formatCode>
                <c:ptCount val="14"/>
                <c:pt idx="0">
                  <c:v>78.77</c:v>
                </c:pt>
                <c:pt idx="1">
                  <c:v>71.95</c:v>
                </c:pt>
                <c:pt idx="2">
                  <c:v>78.05</c:v>
                </c:pt>
                <c:pt idx="3">
                  <c:v>63.7</c:v>
                </c:pt>
                <c:pt idx="4">
                  <c:v>71.86</c:v>
                </c:pt>
                <c:pt idx="5">
                  <c:v>72.53</c:v>
                </c:pt>
                <c:pt idx="6">
                  <c:v>67.92</c:v>
                </c:pt>
                <c:pt idx="7">
                  <c:v>72.819999999999993</c:v>
                </c:pt>
                <c:pt idx="8">
                  <c:v>63.39</c:v>
                </c:pt>
                <c:pt idx="9">
                  <c:v>68.23</c:v>
                </c:pt>
                <c:pt idx="10">
                  <c:v>77.25</c:v>
                </c:pt>
                <c:pt idx="11">
                  <c:v>69.22</c:v>
                </c:pt>
                <c:pt idx="12" formatCode="General">
                  <c:v>71.88</c:v>
                </c:pt>
                <c:pt idx="13" formatCode="General">
                  <c:v>64.06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F-4751-8925-41095A475054}"/>
            </c:ext>
          </c:extLst>
        </c:ser>
        <c:ser>
          <c:idx val="1"/>
          <c:order val="1"/>
          <c:tx>
            <c:strRef>
              <c:f>'{worksheet}'!$C$1</c:f>
              <c:strCache>
                <c:ptCount val="1"/>
                <c:pt idx="0">
                  <c:v>ควบคุมได้ดี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'{worksheet}'!$A$2:$A$15</c:f>
              <c:strCache>
                <c:ptCount val="14"/>
                <c:pt idx="0">
                  <c:v>วังโป่ง</c:v>
                </c:pt>
                <c:pt idx="1">
                  <c:v>ชนแดน</c:v>
                </c:pt>
                <c:pt idx="2">
                  <c:v>น้ำหนาว</c:v>
                </c:pt>
                <c:pt idx="3">
                  <c:v>เมืองเพชรบูรณ์</c:v>
                </c:pt>
                <c:pt idx="4">
                  <c:v>หล่มเก่า</c:v>
                </c:pt>
                <c:pt idx="5">
                  <c:v>หล่มสัก</c:v>
                </c:pt>
                <c:pt idx="6">
                  <c:v>วิเชียรบุรี</c:v>
                </c:pt>
                <c:pt idx="7">
                  <c:v>บึงสามพัน</c:v>
                </c:pt>
                <c:pt idx="8">
                  <c:v>หนองไผ่</c:v>
                </c:pt>
                <c:pt idx="9">
                  <c:v>ศรีเทพ</c:v>
                </c:pt>
                <c:pt idx="10">
                  <c:v>เขาค้อ</c:v>
                </c:pt>
                <c:pt idx="11">
                  <c:v>จังหวัด</c:v>
                </c:pt>
                <c:pt idx="12">
                  <c:v>เขต 2</c:v>
                </c:pt>
                <c:pt idx="13">
                  <c:v>ประเทศ</c:v>
                </c:pt>
              </c:strCache>
            </c:strRef>
          </c:cat>
          <c:val>
            <c:numRef>
              <c:f>'{worksheet}'!$C$2:$C$15</c:f>
              <c:numCache>
                <c:formatCode>0.00</c:formatCode>
                <c:ptCount val="14"/>
                <c:pt idx="0">
                  <c:v>54.81</c:v>
                </c:pt>
                <c:pt idx="1">
                  <c:v>47.77</c:v>
                </c:pt>
                <c:pt idx="2">
                  <c:v>41.4</c:v>
                </c:pt>
                <c:pt idx="3">
                  <c:v>31.44</c:v>
                </c:pt>
                <c:pt idx="4">
                  <c:v>29.91</c:v>
                </c:pt>
                <c:pt idx="5">
                  <c:v>28.53</c:v>
                </c:pt>
                <c:pt idx="6">
                  <c:v>25.39</c:v>
                </c:pt>
                <c:pt idx="7">
                  <c:v>23.35</c:v>
                </c:pt>
                <c:pt idx="8">
                  <c:v>22.07</c:v>
                </c:pt>
                <c:pt idx="9">
                  <c:v>21.51</c:v>
                </c:pt>
                <c:pt idx="10">
                  <c:v>18.96</c:v>
                </c:pt>
                <c:pt idx="11">
                  <c:v>29.52</c:v>
                </c:pt>
                <c:pt idx="12" formatCode="General">
                  <c:v>33.89</c:v>
                </c:pt>
                <c:pt idx="13" formatCode="General">
                  <c:v>27.86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F-4751-8925-41095A4750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8755584"/>
        <c:axId val="318757120"/>
      </c:barChart>
      <c:catAx>
        <c:axId val="31875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318757120"/>
        <c:crosses val="autoZero"/>
        <c:auto val="1"/>
        <c:lblAlgn val="ctr"/>
        <c:lblOffset val="100"/>
        <c:noMultiLvlLbl val="0"/>
      </c:catAx>
      <c:valAx>
        <c:axId val="318757120"/>
        <c:scaling>
          <c:orientation val="minMax"/>
          <c:max val="9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3187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4629088937035"/>
          <c:y val="0.11534448818897644"/>
          <c:w val="0.44930721728945816"/>
          <c:h val="7.7837329992841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 sz="1600" b="1">
          <a:solidFill>
            <a:schemeClr val="tx1">
              <a:lumMod val="95000"/>
              <a:lumOff val="5000"/>
            </a:schemeClr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r>
              <a:rPr lang="en-US" sz="2000"/>
              <a:t>HT </a:t>
            </a:r>
            <a:r>
              <a:rPr lang="th-TH" sz="2000"/>
              <a:t>ควบคุมได้ดี</a:t>
            </a:r>
          </a:p>
        </c:rich>
      </c:tx>
      <c:layout>
        <c:manualLayout>
          <c:xMode val="edge"/>
          <c:yMode val="edge"/>
          <c:x val="0.43293983417047227"/>
          <c:y val="4.222926717062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9.5770160749841432E-2"/>
          <c:y val="0.18659740449110529"/>
          <c:w val="0.89100000823705339"/>
          <c:h val="0.5730846024933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'{worksheet}'!$B$26</c:f>
              <c:strCache>
                <c:ptCount val="1"/>
                <c:pt idx="0">
                  <c:v>คุมได้ดี(60%)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'{worksheet}'!$A$27:$A$40</c:f>
              <c:strCache>
                <c:ptCount val="14"/>
                <c:pt idx="0">
                  <c:v>วังโป่ง</c:v>
                </c:pt>
                <c:pt idx="1">
                  <c:v>หล่มเก่า</c:v>
                </c:pt>
                <c:pt idx="2">
                  <c:v>ชนแดน</c:v>
                </c:pt>
                <c:pt idx="3">
                  <c:v>วิเชียรบุรี</c:v>
                </c:pt>
                <c:pt idx="4">
                  <c:v>น้ำหนาว</c:v>
                </c:pt>
                <c:pt idx="5">
                  <c:v>หล่มสัก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เขาค้อ</c:v>
                </c:pt>
                <c:pt idx="9">
                  <c:v>ศรีเทพ</c:v>
                </c:pt>
                <c:pt idx="10">
                  <c:v>เมืองเพชรบูรณ์</c:v>
                </c:pt>
                <c:pt idx="11">
                  <c:v>จังหวัด</c:v>
                </c:pt>
                <c:pt idx="12">
                  <c:v>เขต 2 </c:v>
                </c:pt>
                <c:pt idx="13">
                  <c:v>ประเทศ</c:v>
                </c:pt>
              </c:strCache>
            </c:strRef>
          </c:cat>
          <c:val>
            <c:numRef>
              <c:f>'{worksheet}'!$B$27:$B$40</c:f>
              <c:numCache>
                <c:formatCode>0.00</c:formatCode>
                <c:ptCount val="14"/>
                <c:pt idx="0">
                  <c:v>77.53</c:v>
                </c:pt>
                <c:pt idx="1">
                  <c:v>66.55</c:v>
                </c:pt>
                <c:pt idx="2">
                  <c:v>59.57</c:v>
                </c:pt>
                <c:pt idx="3">
                  <c:v>59.56</c:v>
                </c:pt>
                <c:pt idx="4">
                  <c:v>59.2</c:v>
                </c:pt>
                <c:pt idx="5">
                  <c:v>57.19</c:v>
                </c:pt>
                <c:pt idx="6">
                  <c:v>56.7</c:v>
                </c:pt>
                <c:pt idx="7">
                  <c:v>55.74</c:v>
                </c:pt>
                <c:pt idx="8">
                  <c:v>49.92</c:v>
                </c:pt>
                <c:pt idx="9">
                  <c:v>48.6</c:v>
                </c:pt>
                <c:pt idx="10">
                  <c:v>38.31</c:v>
                </c:pt>
                <c:pt idx="11">
                  <c:v>54.26</c:v>
                </c:pt>
                <c:pt idx="12">
                  <c:v>58.48</c:v>
                </c:pt>
                <c:pt idx="13">
                  <c:v>48.69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7-4074-B4A3-F459470CA509}"/>
            </c:ext>
          </c:extLst>
        </c:ser>
        <c:ser>
          <c:idx val="1"/>
          <c:order val="1"/>
          <c:tx>
            <c:strRef>
              <c:f>'{worksheet}'!$C$26</c:f>
              <c:strCache>
                <c:ptCount val="1"/>
                <c:pt idx="0">
                  <c:v>loss F/U(15%)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ngsanaUPC" panose="02020603050405020304" pitchFamily="18" charset="-34"/>
                    <a:ea typeface="+mn-ea"/>
                    <a:cs typeface="AngsanaUPC" panose="02020603050405020304" pitchFamily="18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'{worksheet}'!$A$27:$A$40</c:f>
              <c:strCache>
                <c:ptCount val="14"/>
                <c:pt idx="0">
                  <c:v>วังโป่ง</c:v>
                </c:pt>
                <c:pt idx="1">
                  <c:v>หล่มเก่า</c:v>
                </c:pt>
                <c:pt idx="2">
                  <c:v>ชนแดน</c:v>
                </c:pt>
                <c:pt idx="3">
                  <c:v>วิเชียรบุรี</c:v>
                </c:pt>
                <c:pt idx="4">
                  <c:v>น้ำหนาว</c:v>
                </c:pt>
                <c:pt idx="5">
                  <c:v>หล่มสัก</c:v>
                </c:pt>
                <c:pt idx="6">
                  <c:v>หนองไผ่</c:v>
                </c:pt>
                <c:pt idx="7">
                  <c:v>บึงสามพัน</c:v>
                </c:pt>
                <c:pt idx="8">
                  <c:v>เขาค้อ</c:v>
                </c:pt>
                <c:pt idx="9">
                  <c:v>ศรีเทพ</c:v>
                </c:pt>
                <c:pt idx="10">
                  <c:v>เมืองเพชรบูรณ์</c:v>
                </c:pt>
                <c:pt idx="11">
                  <c:v>จังหวัด</c:v>
                </c:pt>
                <c:pt idx="12">
                  <c:v>เขต 2 </c:v>
                </c:pt>
                <c:pt idx="13">
                  <c:v>ประเทศ</c:v>
                </c:pt>
              </c:strCache>
            </c:strRef>
          </c:cat>
          <c:val>
            <c:numRef>
              <c:f>'{worksheet}'!$C$27:$C$40</c:f>
              <c:numCache>
                <c:formatCode>0.00</c:formatCode>
                <c:ptCount val="14"/>
                <c:pt idx="0">
                  <c:v>15.67885666246322</c:v>
                </c:pt>
                <c:pt idx="1">
                  <c:v>22.895420915816835</c:v>
                </c:pt>
                <c:pt idx="2">
                  <c:v>26.945135807813006</c:v>
                </c:pt>
                <c:pt idx="3">
                  <c:v>21.633643348160131</c:v>
                </c:pt>
                <c:pt idx="4">
                  <c:v>27.982261640798225</c:v>
                </c:pt>
                <c:pt idx="5">
                  <c:v>27.100689087730125</c:v>
                </c:pt>
                <c:pt idx="6">
                  <c:v>19.905882352941177</c:v>
                </c:pt>
                <c:pt idx="7">
                  <c:v>28.273577552611069</c:v>
                </c:pt>
                <c:pt idx="8">
                  <c:v>29.168929929386202</c:v>
                </c:pt>
                <c:pt idx="9">
                  <c:v>27.957651114120399</c:v>
                </c:pt>
                <c:pt idx="10">
                  <c:v>38.515610394466258</c:v>
                </c:pt>
                <c:pt idx="11">
                  <c:v>27.499458166435218</c:v>
                </c:pt>
                <c:pt idx="12">
                  <c:v>25.05</c:v>
                </c:pt>
                <c:pt idx="13">
                  <c:v>33.880000000000003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7-4074-B4A3-F459470CA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8761216"/>
        <c:axId val="188762752"/>
      </c:barChart>
      <c:catAx>
        <c:axId val="1887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188762752"/>
        <c:crosses val="autoZero"/>
        <c:auto val="1"/>
        <c:lblAlgn val="ctr"/>
        <c:lblOffset val="100"/>
        <c:noMultiLvlLbl val="0"/>
      </c:catAx>
      <c:valAx>
        <c:axId val="1887627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1887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17644238359475"/>
          <c:y val="0.12795252796637618"/>
          <c:w val="0.46022243873487739"/>
          <c:h val="7.0673289822257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600" b="1">
          <a:solidFill>
            <a:schemeClr val="tx1">
              <a:lumMod val="95000"/>
              <a:lumOff val="5000"/>
            </a:schemeClr>
          </a:solidFill>
          <a:latin typeface="AngsanaUPC" panose="02020603050405020304" pitchFamily="18" charset="-34"/>
          <a:cs typeface="AngsanaUPC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A2CF7-16E5-4A53-9ADE-1D1BFADB4775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81C7EA-66B3-4ACA-A67E-2832567CAFD6}">
      <dgm:prSet phldrT="[ข้อความ]" custT="1"/>
      <dgm:spPr/>
      <dgm:t>
        <a:bodyPr/>
        <a:lstStyle/>
        <a:p>
          <a:r>
            <a:rPr lang="th-TH" sz="2400" b="1" dirty="0">
              <a:latin typeface="AngsanaUPC" panose="02020603050405020304" pitchFamily="18" charset="-34"/>
              <a:cs typeface="AngsanaUPC" panose="02020603050405020304" pitchFamily="18" charset="-34"/>
            </a:rPr>
            <a:t>วิเคราะห์การดำเนินการราย</a:t>
          </a:r>
          <a:r>
            <a:rPr lang="en-US" sz="2400" b="1" dirty="0">
              <a:latin typeface="AngsanaUPC" panose="02020603050405020304" pitchFamily="18" charset="-34"/>
              <a:cs typeface="AngsanaUPC" panose="02020603050405020304" pitchFamily="18" charset="-34"/>
            </a:rPr>
            <a:t> KPI </a:t>
          </a:r>
          <a:r>
            <a:rPr lang="th-TH" sz="2400" b="1" dirty="0">
              <a:latin typeface="AngsanaUPC" panose="02020603050405020304" pitchFamily="18" charset="-34"/>
              <a:cs typeface="AngsanaUPC" panose="02020603050405020304" pitchFamily="18" charset="-34"/>
            </a:rPr>
            <a:t>รายอำเภอและทลายปัญหาโดยท่านรองนพ.</a:t>
          </a:r>
          <a:r>
            <a:rPr lang="th-TH" sz="2400" b="1" dirty="0" err="1">
              <a:latin typeface="AngsanaUPC" panose="02020603050405020304" pitchFamily="18" charset="-34"/>
              <a:cs typeface="AngsanaUPC" panose="02020603050405020304" pitchFamily="18" charset="-34"/>
            </a:rPr>
            <a:t>สสจ</a:t>
          </a:r>
          <a:r>
            <a:rPr lang="th-TH" sz="2400" b="1" dirty="0">
              <a:latin typeface="AngsanaUPC" panose="02020603050405020304" pitchFamily="18" charset="-34"/>
              <a:cs typeface="AngsanaUPC" panose="02020603050405020304" pitchFamily="18" charset="-34"/>
            </a:rPr>
            <a:t>.</a:t>
          </a:r>
          <a:endParaRPr lang="en-US" sz="2400" b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C6FDF399-214A-4F4C-8051-7C50AB4036DC}" type="parTrans" cxnId="{1AB7C7B5-C023-4A39-A802-3B03E8611FC9}">
      <dgm:prSet/>
      <dgm:spPr/>
      <dgm:t>
        <a:bodyPr/>
        <a:lstStyle/>
        <a:p>
          <a:endParaRPr lang="en-US" sz="2000"/>
        </a:p>
      </dgm:t>
    </dgm:pt>
    <dgm:pt modelId="{FF0FF4E4-7CF6-49AC-AE3B-D89BFBDFCFBD}" type="sibTrans" cxnId="{1AB7C7B5-C023-4A39-A802-3B03E8611FC9}">
      <dgm:prSet/>
      <dgm:spPr/>
      <dgm:t>
        <a:bodyPr/>
        <a:lstStyle/>
        <a:p>
          <a:endParaRPr lang="en-US" sz="2000"/>
        </a:p>
      </dgm:t>
    </dgm:pt>
    <dgm:pt modelId="{BB1B0E4D-D216-4DC0-83A0-9C2795B9823E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แลกเปลี่ยนเรียนรู้ระหว่างอำเภอที่มีบริบทใกล้เคียงกันและการกำกับโดยระดับ</a:t>
          </a:r>
          <a:r>
            <a:rPr lang="th-TH" sz="2400" b="1" dirty="0" err="1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สสจ</a:t>
          </a:r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.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85DD6ACA-9104-43EC-B8EF-2449B8A86610}" type="parTrans" cxnId="{FED20D51-E39F-4E87-96B3-7C73E9D99EF3}">
      <dgm:prSet/>
      <dgm:spPr/>
      <dgm:t>
        <a:bodyPr/>
        <a:lstStyle/>
        <a:p>
          <a:endParaRPr lang="en-US" sz="2000"/>
        </a:p>
      </dgm:t>
    </dgm:pt>
    <dgm:pt modelId="{FCDC81A1-F744-497E-BC20-5BA85B14F45A}" type="sibTrans" cxnId="{FED20D51-E39F-4E87-96B3-7C73E9D99EF3}">
      <dgm:prSet/>
      <dgm:spPr/>
      <dgm:t>
        <a:bodyPr/>
        <a:lstStyle/>
        <a:p>
          <a:endParaRPr lang="en-US" sz="2000"/>
        </a:p>
      </dgm:t>
    </dgm:pt>
    <dgm:pt modelId="{ABBFEE5E-9D2A-4307-B66D-4C832CBE7950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แต่งตั้งคณะกรรมการ </a:t>
          </a:r>
          <a:r>
            <a: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SERVICE PLAN NCD / NCD BOARD</a:t>
          </a:r>
        </a:p>
      </dgm:t>
    </dgm:pt>
    <dgm:pt modelId="{FB598302-623A-4463-91FB-63CF65B6791A}" type="parTrans" cxnId="{880F1B66-4501-45CA-9FDC-85CE11807CB7}">
      <dgm:prSet/>
      <dgm:spPr/>
      <dgm:t>
        <a:bodyPr/>
        <a:lstStyle/>
        <a:p>
          <a:endParaRPr lang="en-US" sz="2000"/>
        </a:p>
      </dgm:t>
    </dgm:pt>
    <dgm:pt modelId="{C73B7C92-2C1D-4A17-A9B5-BD1E2D9FB329}" type="sibTrans" cxnId="{880F1B66-4501-45CA-9FDC-85CE11807CB7}">
      <dgm:prSet/>
      <dgm:spPr/>
      <dgm:t>
        <a:bodyPr/>
        <a:lstStyle/>
        <a:p>
          <a:endParaRPr lang="en-US" sz="2000"/>
        </a:p>
      </dgm:t>
    </dgm:pt>
    <dgm:pt modelId="{8460F964-DE95-4C2A-AAE8-E3E24424FD30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พัฒนาตามแนวทาง </a:t>
          </a:r>
          <a:r>
            <a: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NCD clinic plus </a:t>
          </a:r>
        </a:p>
      </dgm:t>
    </dgm:pt>
    <dgm:pt modelId="{C11D03C1-EFCB-48D6-8B7B-625A0D5679FB}" type="parTrans" cxnId="{A9B5EEF6-2ED2-40C4-9EB6-1FAB1D8A3804}">
      <dgm:prSet/>
      <dgm:spPr/>
      <dgm:t>
        <a:bodyPr/>
        <a:lstStyle/>
        <a:p>
          <a:endParaRPr lang="en-US"/>
        </a:p>
      </dgm:t>
    </dgm:pt>
    <dgm:pt modelId="{FB5D0B07-3A35-4D55-AF09-F376D4FB6F3D}" type="sibTrans" cxnId="{A9B5EEF6-2ED2-40C4-9EB6-1FAB1D8A3804}">
      <dgm:prSet/>
      <dgm:spPr/>
      <dgm:t>
        <a:bodyPr/>
        <a:lstStyle/>
        <a:p>
          <a:endParaRPr lang="en-US"/>
        </a:p>
      </dgm:t>
    </dgm:pt>
    <dgm:pt modelId="{DE34E48D-BFCD-4D1A-9DC3-83DC5C431A87}">
      <dgm:prSet phldrT="[ข้อความ]" custT="1"/>
      <dgm:spPr/>
      <dgm:t>
        <a:bodyPr/>
        <a:lstStyle/>
        <a:p>
          <a:r>
            <a:rPr lang="th-TH" sz="1800" b="1" i="1" dirty="0">
              <a:latin typeface="AngsanaUPC" panose="02020603050405020304" pitchFamily="18" charset="-34"/>
              <a:cs typeface="AngsanaUPC" panose="02020603050405020304" pitchFamily="18" charset="-34"/>
            </a:rPr>
            <a:t>คัดเลือกรพ.ประกวดในวันที่ 19-20 มิถุนายนได้แก่รพ.วิเชียรบุรี </a:t>
          </a:r>
          <a:r>
            <a:rPr lang="th-TH" sz="1800" b="1" i="1" dirty="0" err="1">
              <a:latin typeface="AngsanaUPC" panose="02020603050405020304" pitchFamily="18" charset="-34"/>
              <a:cs typeface="AngsanaUPC" panose="02020603050405020304" pitchFamily="18" charset="-34"/>
            </a:rPr>
            <a:t>รพร</a:t>
          </a:r>
          <a:r>
            <a:rPr lang="th-TH" sz="1800" b="1" i="1" dirty="0">
              <a:latin typeface="AngsanaUPC" panose="02020603050405020304" pitchFamily="18" charset="-34"/>
              <a:cs typeface="AngsanaUPC" panose="02020603050405020304" pitchFamily="18" charset="-34"/>
            </a:rPr>
            <a:t>.หล่มเก่า รพ.วังโป่ง</a:t>
          </a:r>
          <a:endParaRPr lang="en-US" sz="1800" b="1" i="1" dirty="0">
            <a:latin typeface="AngsanaUPC" panose="02020603050405020304" pitchFamily="18" charset="-34"/>
            <a:cs typeface="AngsanaUPC" panose="02020603050405020304" pitchFamily="18" charset="-34"/>
          </a:endParaRPr>
        </a:p>
      </dgm:t>
    </dgm:pt>
    <dgm:pt modelId="{CD244754-BC18-46ED-899F-F7024ADB3F2C}" type="parTrans" cxnId="{EEBFF534-B01E-4B29-9001-0CE18012B372}">
      <dgm:prSet/>
      <dgm:spPr/>
      <dgm:t>
        <a:bodyPr/>
        <a:lstStyle/>
        <a:p>
          <a:endParaRPr lang="en-US"/>
        </a:p>
      </dgm:t>
    </dgm:pt>
    <dgm:pt modelId="{50522BE5-307B-4B52-9A57-2DCF008E53C5}" type="sibTrans" cxnId="{EEBFF534-B01E-4B29-9001-0CE18012B372}">
      <dgm:prSet/>
      <dgm:spPr/>
      <dgm:t>
        <a:bodyPr/>
        <a:lstStyle/>
        <a:p>
          <a:endParaRPr lang="en-US"/>
        </a:p>
      </dgm:t>
    </dgm:pt>
    <dgm:pt modelId="{CFCCAEEB-A568-4847-B68E-7859ACECD0CF}" type="pres">
      <dgm:prSet presAssocID="{A40A2CF7-16E5-4A53-9ADE-1D1BFADB4775}" presName="linear" presStyleCnt="0">
        <dgm:presLayoutVars>
          <dgm:dir/>
          <dgm:animLvl val="lvl"/>
          <dgm:resizeHandles val="exact"/>
        </dgm:presLayoutVars>
      </dgm:prSet>
      <dgm:spPr/>
    </dgm:pt>
    <dgm:pt modelId="{268137BD-688F-46F3-AAC9-2582B2060E5C}" type="pres">
      <dgm:prSet presAssocID="{3A81C7EA-66B3-4ACA-A67E-2832567CAFD6}" presName="parentLin" presStyleCnt="0"/>
      <dgm:spPr/>
    </dgm:pt>
    <dgm:pt modelId="{62E12161-DD1C-4BE2-8815-40EB73A74141}" type="pres">
      <dgm:prSet presAssocID="{3A81C7EA-66B3-4ACA-A67E-2832567CAFD6}" presName="parentLeftMargin" presStyleLbl="node1" presStyleIdx="0" presStyleCnt="4"/>
      <dgm:spPr/>
    </dgm:pt>
    <dgm:pt modelId="{E436B21C-624E-4234-B1F5-9092F6E7DB61}" type="pres">
      <dgm:prSet presAssocID="{3A81C7EA-66B3-4ACA-A67E-2832567CAF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E1C525-EA80-4AD9-B3D5-BE85E2D30207}" type="pres">
      <dgm:prSet presAssocID="{3A81C7EA-66B3-4ACA-A67E-2832567CAFD6}" presName="negativeSpace" presStyleCnt="0"/>
      <dgm:spPr/>
    </dgm:pt>
    <dgm:pt modelId="{B6BFA69D-96D4-44D5-9341-BD5758F27880}" type="pres">
      <dgm:prSet presAssocID="{3A81C7EA-66B3-4ACA-A67E-2832567CAFD6}" presName="childText" presStyleLbl="conFgAcc1" presStyleIdx="0" presStyleCnt="4">
        <dgm:presLayoutVars>
          <dgm:bulletEnabled val="1"/>
        </dgm:presLayoutVars>
      </dgm:prSet>
      <dgm:spPr/>
    </dgm:pt>
    <dgm:pt modelId="{F334749A-B345-48AF-9FDE-676CF84A9BC9}" type="pres">
      <dgm:prSet presAssocID="{FF0FF4E4-7CF6-49AC-AE3B-D89BFBDFCFBD}" presName="spaceBetweenRectangles" presStyleCnt="0"/>
      <dgm:spPr/>
    </dgm:pt>
    <dgm:pt modelId="{0DA3A3B9-C2AB-4A7F-BC31-5785A90B67C2}" type="pres">
      <dgm:prSet presAssocID="{BB1B0E4D-D216-4DC0-83A0-9C2795B9823E}" presName="parentLin" presStyleCnt="0"/>
      <dgm:spPr/>
    </dgm:pt>
    <dgm:pt modelId="{21D206FB-5700-48E1-874A-382B2C6F132D}" type="pres">
      <dgm:prSet presAssocID="{BB1B0E4D-D216-4DC0-83A0-9C2795B9823E}" presName="parentLeftMargin" presStyleLbl="node1" presStyleIdx="0" presStyleCnt="4"/>
      <dgm:spPr/>
    </dgm:pt>
    <dgm:pt modelId="{5A358DAB-5986-413B-AB7B-B32B76760B73}" type="pres">
      <dgm:prSet presAssocID="{BB1B0E4D-D216-4DC0-83A0-9C2795B982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A658AB-A856-4180-BF2B-F7FAB94981B8}" type="pres">
      <dgm:prSet presAssocID="{BB1B0E4D-D216-4DC0-83A0-9C2795B9823E}" presName="negativeSpace" presStyleCnt="0"/>
      <dgm:spPr/>
    </dgm:pt>
    <dgm:pt modelId="{1C823B43-C8BC-4811-A778-91F3E8593533}" type="pres">
      <dgm:prSet presAssocID="{BB1B0E4D-D216-4DC0-83A0-9C2795B9823E}" presName="childText" presStyleLbl="conFgAcc1" presStyleIdx="1" presStyleCnt="4">
        <dgm:presLayoutVars>
          <dgm:bulletEnabled val="1"/>
        </dgm:presLayoutVars>
      </dgm:prSet>
      <dgm:spPr/>
    </dgm:pt>
    <dgm:pt modelId="{78020419-1253-4FCE-906C-5477F329FAE4}" type="pres">
      <dgm:prSet presAssocID="{FCDC81A1-F744-497E-BC20-5BA85B14F45A}" presName="spaceBetweenRectangles" presStyleCnt="0"/>
      <dgm:spPr/>
    </dgm:pt>
    <dgm:pt modelId="{99C224F3-7DC6-4FA3-87AA-8A3F720EDBB0}" type="pres">
      <dgm:prSet presAssocID="{ABBFEE5E-9D2A-4307-B66D-4C832CBE7950}" presName="parentLin" presStyleCnt="0"/>
      <dgm:spPr/>
    </dgm:pt>
    <dgm:pt modelId="{7560531E-28A3-4511-8C0B-07FAFB4E53FC}" type="pres">
      <dgm:prSet presAssocID="{ABBFEE5E-9D2A-4307-B66D-4C832CBE7950}" presName="parentLeftMargin" presStyleLbl="node1" presStyleIdx="1" presStyleCnt="4"/>
      <dgm:spPr/>
    </dgm:pt>
    <dgm:pt modelId="{F26C385B-3F5D-4195-964F-1FEA61039A41}" type="pres">
      <dgm:prSet presAssocID="{ABBFEE5E-9D2A-4307-B66D-4C832CBE79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E18149-E1EC-4C20-AB17-EB8909FC9387}" type="pres">
      <dgm:prSet presAssocID="{ABBFEE5E-9D2A-4307-B66D-4C832CBE7950}" presName="negativeSpace" presStyleCnt="0"/>
      <dgm:spPr/>
    </dgm:pt>
    <dgm:pt modelId="{78A17D02-0A23-420D-8F0F-1E992064C5DD}" type="pres">
      <dgm:prSet presAssocID="{ABBFEE5E-9D2A-4307-B66D-4C832CBE7950}" presName="childText" presStyleLbl="conFgAcc1" presStyleIdx="2" presStyleCnt="4">
        <dgm:presLayoutVars>
          <dgm:bulletEnabled val="1"/>
        </dgm:presLayoutVars>
      </dgm:prSet>
      <dgm:spPr/>
    </dgm:pt>
    <dgm:pt modelId="{53D94AEE-09F0-4001-A6FA-E285607EC1FF}" type="pres">
      <dgm:prSet presAssocID="{C73B7C92-2C1D-4A17-A9B5-BD1E2D9FB329}" presName="spaceBetweenRectangles" presStyleCnt="0"/>
      <dgm:spPr/>
    </dgm:pt>
    <dgm:pt modelId="{F3DA398B-19DB-4FA2-BEEE-6905D1506B71}" type="pres">
      <dgm:prSet presAssocID="{8460F964-DE95-4C2A-AAE8-E3E24424FD30}" presName="parentLin" presStyleCnt="0"/>
      <dgm:spPr/>
    </dgm:pt>
    <dgm:pt modelId="{4D451D21-E4E8-49DC-B83D-170B34471FDC}" type="pres">
      <dgm:prSet presAssocID="{8460F964-DE95-4C2A-AAE8-E3E24424FD30}" presName="parentLeftMargin" presStyleLbl="node1" presStyleIdx="2" presStyleCnt="4"/>
      <dgm:spPr/>
    </dgm:pt>
    <dgm:pt modelId="{D5A122F3-1204-4E0D-AA40-90E90445C562}" type="pres">
      <dgm:prSet presAssocID="{8460F964-DE95-4C2A-AAE8-E3E24424FD3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280AAFC-9B17-4667-8EA9-2D23E6F8E294}" type="pres">
      <dgm:prSet presAssocID="{8460F964-DE95-4C2A-AAE8-E3E24424FD30}" presName="negativeSpace" presStyleCnt="0"/>
      <dgm:spPr/>
    </dgm:pt>
    <dgm:pt modelId="{E663E28A-6BD5-40E3-BDA0-D1D46634E4AB}" type="pres">
      <dgm:prSet presAssocID="{8460F964-DE95-4C2A-AAE8-E3E24424FD30}" presName="childText" presStyleLbl="conFgAcc1" presStyleIdx="3" presStyleCnt="4" custLinFactNeighborX="1226" custLinFactNeighborY="4131">
        <dgm:presLayoutVars>
          <dgm:bulletEnabled val="1"/>
        </dgm:presLayoutVars>
      </dgm:prSet>
      <dgm:spPr/>
    </dgm:pt>
  </dgm:ptLst>
  <dgm:cxnLst>
    <dgm:cxn modelId="{0A6C8731-280A-485B-A03C-A0844FABFB93}" type="presOf" srcId="{8460F964-DE95-4C2A-AAE8-E3E24424FD30}" destId="{D5A122F3-1204-4E0D-AA40-90E90445C562}" srcOrd="1" destOrd="0" presId="urn:microsoft.com/office/officeart/2005/8/layout/list1"/>
    <dgm:cxn modelId="{EEBFF534-B01E-4B29-9001-0CE18012B372}" srcId="{8460F964-DE95-4C2A-AAE8-E3E24424FD30}" destId="{DE34E48D-BFCD-4D1A-9DC3-83DC5C431A87}" srcOrd="0" destOrd="0" parTransId="{CD244754-BC18-46ED-899F-F7024ADB3F2C}" sibTransId="{50522BE5-307B-4B52-9A57-2DCF008E53C5}"/>
    <dgm:cxn modelId="{880F1B66-4501-45CA-9FDC-85CE11807CB7}" srcId="{A40A2CF7-16E5-4A53-9ADE-1D1BFADB4775}" destId="{ABBFEE5E-9D2A-4307-B66D-4C832CBE7950}" srcOrd="2" destOrd="0" parTransId="{FB598302-623A-4463-91FB-63CF65B6791A}" sibTransId="{C73B7C92-2C1D-4A17-A9B5-BD1E2D9FB329}"/>
    <dgm:cxn modelId="{165F5C47-20C8-4B1B-BED6-1790D62F79E3}" type="presOf" srcId="{A40A2CF7-16E5-4A53-9ADE-1D1BFADB4775}" destId="{CFCCAEEB-A568-4847-B68E-7859ACECD0CF}" srcOrd="0" destOrd="0" presId="urn:microsoft.com/office/officeart/2005/8/layout/list1"/>
    <dgm:cxn modelId="{FED20D51-E39F-4E87-96B3-7C73E9D99EF3}" srcId="{A40A2CF7-16E5-4A53-9ADE-1D1BFADB4775}" destId="{BB1B0E4D-D216-4DC0-83A0-9C2795B9823E}" srcOrd="1" destOrd="0" parTransId="{85DD6ACA-9104-43EC-B8EF-2449B8A86610}" sibTransId="{FCDC81A1-F744-497E-BC20-5BA85B14F45A}"/>
    <dgm:cxn modelId="{037A8F85-3824-415C-9020-1EA9AFB25BC6}" type="presOf" srcId="{BB1B0E4D-D216-4DC0-83A0-9C2795B9823E}" destId="{21D206FB-5700-48E1-874A-382B2C6F132D}" srcOrd="0" destOrd="0" presId="urn:microsoft.com/office/officeart/2005/8/layout/list1"/>
    <dgm:cxn modelId="{62E4438B-32D0-4385-8ECF-25CFABE6B105}" type="presOf" srcId="{ABBFEE5E-9D2A-4307-B66D-4C832CBE7950}" destId="{7560531E-28A3-4511-8C0B-07FAFB4E53FC}" srcOrd="0" destOrd="0" presId="urn:microsoft.com/office/officeart/2005/8/layout/list1"/>
    <dgm:cxn modelId="{757D04B2-9A5C-4C90-8B01-44DC27C86F52}" type="presOf" srcId="{BB1B0E4D-D216-4DC0-83A0-9C2795B9823E}" destId="{5A358DAB-5986-413B-AB7B-B32B76760B73}" srcOrd="1" destOrd="0" presId="urn:microsoft.com/office/officeart/2005/8/layout/list1"/>
    <dgm:cxn modelId="{F06981B2-ECE8-424B-8F3B-C7AEDF9F2EF2}" type="presOf" srcId="{ABBFEE5E-9D2A-4307-B66D-4C832CBE7950}" destId="{F26C385B-3F5D-4195-964F-1FEA61039A41}" srcOrd="1" destOrd="0" presId="urn:microsoft.com/office/officeart/2005/8/layout/list1"/>
    <dgm:cxn modelId="{1AB7C7B5-C023-4A39-A802-3B03E8611FC9}" srcId="{A40A2CF7-16E5-4A53-9ADE-1D1BFADB4775}" destId="{3A81C7EA-66B3-4ACA-A67E-2832567CAFD6}" srcOrd="0" destOrd="0" parTransId="{C6FDF399-214A-4F4C-8051-7C50AB4036DC}" sibTransId="{FF0FF4E4-7CF6-49AC-AE3B-D89BFBDFCFBD}"/>
    <dgm:cxn modelId="{A9EE9ED0-1F22-4C25-8945-2F188DAE0FCF}" type="presOf" srcId="{8460F964-DE95-4C2A-AAE8-E3E24424FD30}" destId="{4D451D21-E4E8-49DC-B83D-170B34471FDC}" srcOrd="0" destOrd="0" presId="urn:microsoft.com/office/officeart/2005/8/layout/list1"/>
    <dgm:cxn modelId="{190EE4D5-B395-4DA7-A959-89562AAD29B6}" type="presOf" srcId="{3A81C7EA-66B3-4ACA-A67E-2832567CAFD6}" destId="{62E12161-DD1C-4BE2-8815-40EB73A74141}" srcOrd="0" destOrd="0" presId="urn:microsoft.com/office/officeart/2005/8/layout/list1"/>
    <dgm:cxn modelId="{43DB0EDF-DC7A-4162-B066-AB570BE2EAA0}" type="presOf" srcId="{3A81C7EA-66B3-4ACA-A67E-2832567CAFD6}" destId="{E436B21C-624E-4234-B1F5-9092F6E7DB61}" srcOrd="1" destOrd="0" presId="urn:microsoft.com/office/officeart/2005/8/layout/list1"/>
    <dgm:cxn modelId="{A9B5EEF6-2ED2-40C4-9EB6-1FAB1D8A3804}" srcId="{A40A2CF7-16E5-4A53-9ADE-1D1BFADB4775}" destId="{8460F964-DE95-4C2A-AAE8-E3E24424FD30}" srcOrd="3" destOrd="0" parTransId="{C11D03C1-EFCB-48D6-8B7B-625A0D5679FB}" sibTransId="{FB5D0B07-3A35-4D55-AF09-F376D4FB6F3D}"/>
    <dgm:cxn modelId="{436497FF-2DDA-4B50-B8D2-FC629E57C6BF}" type="presOf" srcId="{DE34E48D-BFCD-4D1A-9DC3-83DC5C431A87}" destId="{E663E28A-6BD5-40E3-BDA0-D1D46634E4AB}" srcOrd="0" destOrd="0" presId="urn:microsoft.com/office/officeart/2005/8/layout/list1"/>
    <dgm:cxn modelId="{2ABA41D1-1C0E-441C-AE49-F29A972B09D9}" type="presParOf" srcId="{CFCCAEEB-A568-4847-B68E-7859ACECD0CF}" destId="{268137BD-688F-46F3-AAC9-2582B2060E5C}" srcOrd="0" destOrd="0" presId="urn:microsoft.com/office/officeart/2005/8/layout/list1"/>
    <dgm:cxn modelId="{62DBC848-3F5C-431E-854C-92ABF5C57188}" type="presParOf" srcId="{268137BD-688F-46F3-AAC9-2582B2060E5C}" destId="{62E12161-DD1C-4BE2-8815-40EB73A74141}" srcOrd="0" destOrd="0" presId="urn:microsoft.com/office/officeart/2005/8/layout/list1"/>
    <dgm:cxn modelId="{F00D1055-A447-4912-A8D2-520C972E49ED}" type="presParOf" srcId="{268137BD-688F-46F3-AAC9-2582B2060E5C}" destId="{E436B21C-624E-4234-B1F5-9092F6E7DB61}" srcOrd="1" destOrd="0" presId="urn:microsoft.com/office/officeart/2005/8/layout/list1"/>
    <dgm:cxn modelId="{1B594506-529B-4D4F-BDD8-2F834F215377}" type="presParOf" srcId="{CFCCAEEB-A568-4847-B68E-7859ACECD0CF}" destId="{3BE1C525-EA80-4AD9-B3D5-BE85E2D30207}" srcOrd="1" destOrd="0" presId="urn:microsoft.com/office/officeart/2005/8/layout/list1"/>
    <dgm:cxn modelId="{21C39992-B1F1-4D2E-9B3B-6BD40E640586}" type="presParOf" srcId="{CFCCAEEB-A568-4847-B68E-7859ACECD0CF}" destId="{B6BFA69D-96D4-44D5-9341-BD5758F27880}" srcOrd="2" destOrd="0" presId="urn:microsoft.com/office/officeart/2005/8/layout/list1"/>
    <dgm:cxn modelId="{DDCB9B8A-7573-4DDC-A909-49F98682D596}" type="presParOf" srcId="{CFCCAEEB-A568-4847-B68E-7859ACECD0CF}" destId="{F334749A-B345-48AF-9FDE-676CF84A9BC9}" srcOrd="3" destOrd="0" presId="urn:microsoft.com/office/officeart/2005/8/layout/list1"/>
    <dgm:cxn modelId="{F27F2A37-3FCC-40CD-AC3C-44B6D9689587}" type="presParOf" srcId="{CFCCAEEB-A568-4847-B68E-7859ACECD0CF}" destId="{0DA3A3B9-C2AB-4A7F-BC31-5785A90B67C2}" srcOrd="4" destOrd="0" presId="urn:microsoft.com/office/officeart/2005/8/layout/list1"/>
    <dgm:cxn modelId="{AEA0C5A1-36D7-4E6B-9D25-2918E5E9CA36}" type="presParOf" srcId="{0DA3A3B9-C2AB-4A7F-BC31-5785A90B67C2}" destId="{21D206FB-5700-48E1-874A-382B2C6F132D}" srcOrd="0" destOrd="0" presId="urn:microsoft.com/office/officeart/2005/8/layout/list1"/>
    <dgm:cxn modelId="{4A8E5878-280A-4D55-8DAB-F09D239C0FD3}" type="presParOf" srcId="{0DA3A3B9-C2AB-4A7F-BC31-5785A90B67C2}" destId="{5A358DAB-5986-413B-AB7B-B32B76760B73}" srcOrd="1" destOrd="0" presId="urn:microsoft.com/office/officeart/2005/8/layout/list1"/>
    <dgm:cxn modelId="{87A2AAD2-2DF7-4622-9B81-6A42BBF12334}" type="presParOf" srcId="{CFCCAEEB-A568-4847-B68E-7859ACECD0CF}" destId="{72A658AB-A856-4180-BF2B-F7FAB94981B8}" srcOrd="5" destOrd="0" presId="urn:microsoft.com/office/officeart/2005/8/layout/list1"/>
    <dgm:cxn modelId="{6F60233D-40BE-4526-A9C4-F4D0B7496F3B}" type="presParOf" srcId="{CFCCAEEB-A568-4847-B68E-7859ACECD0CF}" destId="{1C823B43-C8BC-4811-A778-91F3E8593533}" srcOrd="6" destOrd="0" presId="urn:microsoft.com/office/officeart/2005/8/layout/list1"/>
    <dgm:cxn modelId="{D5AB5370-9E66-48AC-85B3-3B8B0E6CF63A}" type="presParOf" srcId="{CFCCAEEB-A568-4847-B68E-7859ACECD0CF}" destId="{78020419-1253-4FCE-906C-5477F329FAE4}" srcOrd="7" destOrd="0" presId="urn:microsoft.com/office/officeart/2005/8/layout/list1"/>
    <dgm:cxn modelId="{6B6480D8-37A8-4E37-BB2A-F3BE15DBEDF9}" type="presParOf" srcId="{CFCCAEEB-A568-4847-B68E-7859ACECD0CF}" destId="{99C224F3-7DC6-4FA3-87AA-8A3F720EDBB0}" srcOrd="8" destOrd="0" presId="urn:microsoft.com/office/officeart/2005/8/layout/list1"/>
    <dgm:cxn modelId="{F825B75C-06A0-444E-BF04-DCBF5E4A50FE}" type="presParOf" srcId="{99C224F3-7DC6-4FA3-87AA-8A3F720EDBB0}" destId="{7560531E-28A3-4511-8C0B-07FAFB4E53FC}" srcOrd="0" destOrd="0" presId="urn:microsoft.com/office/officeart/2005/8/layout/list1"/>
    <dgm:cxn modelId="{763E7701-6A4D-4E09-AB9E-31EDF3D6C8F9}" type="presParOf" srcId="{99C224F3-7DC6-4FA3-87AA-8A3F720EDBB0}" destId="{F26C385B-3F5D-4195-964F-1FEA61039A41}" srcOrd="1" destOrd="0" presId="urn:microsoft.com/office/officeart/2005/8/layout/list1"/>
    <dgm:cxn modelId="{E2CEDDAF-2768-41CF-B01F-8B8878C31663}" type="presParOf" srcId="{CFCCAEEB-A568-4847-B68E-7859ACECD0CF}" destId="{ABE18149-E1EC-4C20-AB17-EB8909FC9387}" srcOrd="9" destOrd="0" presId="urn:microsoft.com/office/officeart/2005/8/layout/list1"/>
    <dgm:cxn modelId="{7C01F98A-2CAF-407C-9209-DD5499CCE179}" type="presParOf" srcId="{CFCCAEEB-A568-4847-B68E-7859ACECD0CF}" destId="{78A17D02-0A23-420D-8F0F-1E992064C5DD}" srcOrd="10" destOrd="0" presId="urn:microsoft.com/office/officeart/2005/8/layout/list1"/>
    <dgm:cxn modelId="{36D329B3-CA1B-40C5-9480-EF9D7794EA67}" type="presParOf" srcId="{CFCCAEEB-A568-4847-B68E-7859ACECD0CF}" destId="{53D94AEE-09F0-4001-A6FA-E285607EC1FF}" srcOrd="11" destOrd="0" presId="urn:microsoft.com/office/officeart/2005/8/layout/list1"/>
    <dgm:cxn modelId="{3270B86E-5315-412E-9186-89CBAA18EF1E}" type="presParOf" srcId="{CFCCAEEB-A568-4847-B68E-7859ACECD0CF}" destId="{F3DA398B-19DB-4FA2-BEEE-6905D1506B71}" srcOrd="12" destOrd="0" presId="urn:microsoft.com/office/officeart/2005/8/layout/list1"/>
    <dgm:cxn modelId="{0ECB8652-5E22-4F7F-B6EF-2A1902D794EC}" type="presParOf" srcId="{F3DA398B-19DB-4FA2-BEEE-6905D1506B71}" destId="{4D451D21-E4E8-49DC-B83D-170B34471FDC}" srcOrd="0" destOrd="0" presId="urn:microsoft.com/office/officeart/2005/8/layout/list1"/>
    <dgm:cxn modelId="{A886A086-9231-4549-AA06-DB9EC408A5E4}" type="presParOf" srcId="{F3DA398B-19DB-4FA2-BEEE-6905D1506B71}" destId="{D5A122F3-1204-4E0D-AA40-90E90445C562}" srcOrd="1" destOrd="0" presId="urn:microsoft.com/office/officeart/2005/8/layout/list1"/>
    <dgm:cxn modelId="{08F23245-932B-4DA3-A479-CF26A00CD0FA}" type="presParOf" srcId="{CFCCAEEB-A568-4847-B68E-7859ACECD0CF}" destId="{F280AAFC-9B17-4667-8EA9-2D23E6F8E294}" srcOrd="13" destOrd="0" presId="urn:microsoft.com/office/officeart/2005/8/layout/list1"/>
    <dgm:cxn modelId="{BE099851-6A63-4E5E-8320-D0D7EFEB6098}" type="presParOf" srcId="{CFCCAEEB-A568-4847-B68E-7859ACECD0CF}" destId="{E663E28A-6BD5-40E3-BDA0-D1D46634E4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FA69D-96D4-44D5-9341-BD5758F27880}">
      <dsp:nvSpPr>
        <dsp:cNvPr id="0" name=""/>
        <dsp:cNvSpPr/>
      </dsp:nvSpPr>
      <dsp:spPr>
        <a:xfrm>
          <a:off x="0" y="437291"/>
          <a:ext cx="58905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36B21C-624E-4234-B1F5-9092F6E7DB61}">
      <dsp:nvSpPr>
        <dsp:cNvPr id="0" name=""/>
        <dsp:cNvSpPr/>
      </dsp:nvSpPr>
      <dsp:spPr>
        <a:xfrm>
          <a:off x="294529" y="9251"/>
          <a:ext cx="4123409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855" tIns="0" rIns="155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UPC" panose="02020603050405020304" pitchFamily="18" charset="-34"/>
              <a:cs typeface="AngsanaUPC" panose="02020603050405020304" pitchFamily="18" charset="-34"/>
            </a:rPr>
            <a:t>วิเคราะห์การดำเนินการราย</a:t>
          </a:r>
          <a:r>
            <a:rPr lang="en-US" sz="2400" b="1" kern="1200" dirty="0">
              <a:latin typeface="AngsanaUPC" panose="02020603050405020304" pitchFamily="18" charset="-34"/>
              <a:cs typeface="AngsanaUPC" panose="02020603050405020304" pitchFamily="18" charset="-34"/>
            </a:rPr>
            <a:t> KPI </a:t>
          </a:r>
          <a:r>
            <a:rPr lang="th-TH" sz="2400" b="1" kern="1200" dirty="0">
              <a:latin typeface="AngsanaUPC" panose="02020603050405020304" pitchFamily="18" charset="-34"/>
              <a:cs typeface="AngsanaUPC" panose="02020603050405020304" pitchFamily="18" charset="-34"/>
            </a:rPr>
            <a:t>รายอำเภอและทลายปัญหาโดยท่านรองนพ.</a:t>
          </a:r>
          <a:r>
            <a:rPr lang="th-TH" sz="2400" b="1" kern="1200" dirty="0" err="1">
              <a:latin typeface="AngsanaUPC" panose="02020603050405020304" pitchFamily="18" charset="-34"/>
              <a:cs typeface="AngsanaUPC" panose="02020603050405020304" pitchFamily="18" charset="-34"/>
            </a:rPr>
            <a:t>สสจ</a:t>
          </a:r>
          <a:r>
            <a:rPr lang="th-TH" sz="2400" b="1" kern="1200" dirty="0">
              <a:latin typeface="AngsanaUPC" panose="02020603050405020304" pitchFamily="18" charset="-34"/>
              <a:cs typeface="AngsanaUPC" panose="02020603050405020304" pitchFamily="18" charset="-34"/>
            </a:rPr>
            <a:t>.</a:t>
          </a:r>
          <a:endParaRPr lang="en-US" sz="2400" b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336319" y="51041"/>
        <a:ext cx="4039829" cy="772500"/>
      </dsp:txXfrm>
    </dsp:sp>
    <dsp:sp modelId="{1C823B43-C8BC-4811-A778-91F3E8593533}">
      <dsp:nvSpPr>
        <dsp:cNvPr id="0" name=""/>
        <dsp:cNvSpPr/>
      </dsp:nvSpPr>
      <dsp:spPr>
        <a:xfrm>
          <a:off x="0" y="1752731"/>
          <a:ext cx="58905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358DAB-5986-413B-AB7B-B32B76760B73}">
      <dsp:nvSpPr>
        <dsp:cNvPr id="0" name=""/>
        <dsp:cNvSpPr/>
      </dsp:nvSpPr>
      <dsp:spPr>
        <a:xfrm>
          <a:off x="294529" y="1324691"/>
          <a:ext cx="4123409" cy="856080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855" tIns="0" rIns="155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แลกเปลี่ยนเรียนรู้ระหว่างอำเภอที่มีบริบทใกล้เคียงกันและการกำกับโดยระดับ</a:t>
          </a:r>
          <a:r>
            <a:rPr lang="th-TH" sz="24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สสจ</a:t>
          </a: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.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336319" y="1366481"/>
        <a:ext cx="4039829" cy="772500"/>
      </dsp:txXfrm>
    </dsp:sp>
    <dsp:sp modelId="{78A17D02-0A23-420D-8F0F-1E992064C5DD}">
      <dsp:nvSpPr>
        <dsp:cNvPr id="0" name=""/>
        <dsp:cNvSpPr/>
      </dsp:nvSpPr>
      <dsp:spPr>
        <a:xfrm>
          <a:off x="0" y="3068171"/>
          <a:ext cx="58905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6C385B-3F5D-4195-964F-1FEA61039A41}">
      <dsp:nvSpPr>
        <dsp:cNvPr id="0" name=""/>
        <dsp:cNvSpPr/>
      </dsp:nvSpPr>
      <dsp:spPr>
        <a:xfrm>
          <a:off x="294529" y="2640131"/>
          <a:ext cx="4123409" cy="856080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855" tIns="0" rIns="155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แต่งตั้งคณะกรรมการ </a:t>
          </a:r>
          <a:r>
            <a:rPr lang="en-US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SERVICE PLAN NCD / NCD BOARD</a:t>
          </a:r>
        </a:p>
      </dsp:txBody>
      <dsp:txXfrm>
        <a:off x="336319" y="2681921"/>
        <a:ext cx="4039829" cy="772500"/>
      </dsp:txXfrm>
    </dsp:sp>
    <dsp:sp modelId="{E663E28A-6BD5-40E3-BDA0-D1D46634E4AB}">
      <dsp:nvSpPr>
        <dsp:cNvPr id="0" name=""/>
        <dsp:cNvSpPr/>
      </dsp:nvSpPr>
      <dsp:spPr>
        <a:xfrm>
          <a:off x="0" y="4392862"/>
          <a:ext cx="5890584" cy="1324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175" tIns="604012" rIns="45717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i="1" kern="1200" dirty="0">
              <a:latin typeface="AngsanaUPC" panose="02020603050405020304" pitchFamily="18" charset="-34"/>
              <a:cs typeface="AngsanaUPC" panose="02020603050405020304" pitchFamily="18" charset="-34"/>
            </a:rPr>
            <a:t>คัดเลือกรพ.ประกวดในวันที่ 19-20 มิถุนายนได้แก่รพ.วิเชียรบุรี </a:t>
          </a:r>
          <a:r>
            <a:rPr lang="th-TH" sz="1800" b="1" i="1" kern="1200" dirty="0" err="1">
              <a:latin typeface="AngsanaUPC" panose="02020603050405020304" pitchFamily="18" charset="-34"/>
              <a:cs typeface="AngsanaUPC" panose="02020603050405020304" pitchFamily="18" charset="-34"/>
            </a:rPr>
            <a:t>รพร</a:t>
          </a:r>
          <a:r>
            <a:rPr lang="th-TH" sz="1800" b="1" i="1" kern="1200" dirty="0">
              <a:latin typeface="AngsanaUPC" panose="02020603050405020304" pitchFamily="18" charset="-34"/>
              <a:cs typeface="AngsanaUPC" panose="02020603050405020304" pitchFamily="18" charset="-34"/>
            </a:rPr>
            <a:t>.หล่มเก่า รพ.วังโป่ง</a:t>
          </a:r>
          <a:endParaRPr lang="en-US" sz="1800" b="1" i="1" kern="1200" dirty="0">
            <a:latin typeface="AngsanaUPC" panose="02020603050405020304" pitchFamily="18" charset="-34"/>
            <a:cs typeface="AngsanaUPC" panose="02020603050405020304" pitchFamily="18" charset="-34"/>
          </a:endParaRPr>
        </a:p>
      </dsp:txBody>
      <dsp:txXfrm>
        <a:off x="0" y="4392862"/>
        <a:ext cx="5890584" cy="1324575"/>
      </dsp:txXfrm>
    </dsp:sp>
    <dsp:sp modelId="{D5A122F3-1204-4E0D-AA40-90E90445C562}">
      <dsp:nvSpPr>
        <dsp:cNvPr id="0" name=""/>
        <dsp:cNvSpPr/>
      </dsp:nvSpPr>
      <dsp:spPr>
        <a:xfrm>
          <a:off x="294529" y="3955571"/>
          <a:ext cx="4123409" cy="856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855" tIns="0" rIns="1558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พัฒนาตามแนวทาง </a:t>
          </a:r>
          <a:r>
            <a:rPr lang="en-US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rPr>
            <a:t>NCD clinic plus </a:t>
          </a:r>
        </a:p>
      </dsp:txBody>
      <dsp:txXfrm>
        <a:off x="336319" y="3997361"/>
        <a:ext cx="4039829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0.05161</cdr:x>
      <cdr:y>0.26866</cdr:y>
    </cdr:from>
    <cdr:to>
      <cdr:x>0.9871</cdr:x>
      <cdr:y>0.26866</cdr:y>
    </cdr:to>
    <cdr:cxnSp macro="">
      <cdr:nvCxnSpPr>
        <cdr:cNvPr id="2" name="ตัวเชื่อมต่อตรง 1">
          <a:extLst xmlns:a="http://schemas.openxmlformats.org/drawingml/2006/main">
            <a:ext uri="{FF2B5EF4-FFF2-40B4-BE49-F238E27FC236}">
              <a16:creationId xmlns:a16="http://schemas.microsoft.com/office/drawing/2014/main" id="{90BDDFA7-9473-68EC-C618-930EF7568F30}"/>
            </a:ext>
          </a:extLst>
        </cdr:cNvPr>
        <cdr:cNvCxnSpPr/>
      </cdr:nvCxnSpPr>
      <cdr:spPr>
        <a:xfrm xmlns:a="http://schemas.openxmlformats.org/drawingml/2006/main">
          <a:off x="576064" y="1296144"/>
          <a:ext cx="1044116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  <a:prstDash val="sysDot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0.71613</cdr:x>
      <cdr:y>0.1791</cdr:y>
    </cdr:from>
    <cdr:to>
      <cdr:x>0.78065</cdr:x>
      <cdr:y>0.24928</cdr:y>
    </cdr:to>
    <cdr:sp macro="" textlink="">
      <cdr:nvSpPr>
        <cdr:cNvPr id="4" name="กล่องข้อความ 2"/>
        <cdr:cNvSpPr txBox="1"/>
      </cdr:nvSpPr>
      <cdr:spPr>
        <a:xfrm xmlns:a="http://schemas.openxmlformats.org/drawingml/2006/main">
          <a:off x="7992888" y="864096"/>
          <a:ext cx="720080" cy="3385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th-TH"/>
          </a:defPPr>
          <a:lvl1pPr marL="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latin typeface="AngsanaUPC" panose="02020603050405020304" pitchFamily="18" charset="-34"/>
              <a:cs typeface="AngsanaUPC" panose="02020603050405020304" pitchFamily="18" charset="-34"/>
            </a:rPr>
            <a:t>12 เดือน</a:t>
          </a:r>
          <a:endParaRPr lang="en-US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0.05161</cdr:x>
      <cdr:y>0.40299</cdr:y>
    </cdr:from>
    <cdr:to>
      <cdr:x>0.99355</cdr:x>
      <cdr:y>0.40299</cdr:y>
    </cdr:to>
    <cdr:cxnSp macro="">
      <cdr:nvCxnSpPr>
        <cdr:cNvPr id="5" name="ตัวเชื่อมต่อตรง 4">
          <a:extLst xmlns:a="http://schemas.openxmlformats.org/drawingml/2006/main">
            <a:ext uri="{FF2B5EF4-FFF2-40B4-BE49-F238E27FC236}">
              <a16:creationId xmlns:a16="http://schemas.microsoft.com/office/drawing/2014/main" id="{47CE665B-7D09-7D06-B585-D85C1DC9DEE1}"/>
            </a:ext>
          </a:extLst>
        </cdr:cNvPr>
        <cdr:cNvCxnSpPr/>
      </cdr:nvCxnSpPr>
      <cdr:spPr>
        <a:xfrm xmlns:a="http://schemas.openxmlformats.org/drawingml/2006/main">
          <a:off x="576064" y="1944216"/>
          <a:ext cx="1051316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0.71613</cdr:x>
      <cdr:y>0.31343</cdr:y>
    </cdr:from>
    <cdr:to>
      <cdr:x>0.78065</cdr:x>
      <cdr:y>0.38361</cdr:y>
    </cdr:to>
    <cdr:sp macro="" textlink="">
      <cdr:nvSpPr>
        <cdr:cNvPr id="8" name="กล่องข้อความ 8"/>
        <cdr:cNvSpPr txBox="1"/>
      </cdr:nvSpPr>
      <cdr:spPr>
        <a:xfrm xmlns:a="http://schemas.openxmlformats.org/drawingml/2006/main">
          <a:off x="7992888" y="1512168"/>
          <a:ext cx="720080" cy="33855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th-TH"/>
          </a:defPPr>
          <a:lvl1pPr marL="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latin typeface="AngsanaUPC" panose="02020603050405020304" pitchFamily="18" charset="-34"/>
              <a:cs typeface="AngsanaUPC" panose="02020603050405020304" pitchFamily="18" charset="-34"/>
            </a:rPr>
            <a:t>9 เดือน</a:t>
          </a:r>
          <a:endParaRPr lang="en-US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0.04795</cdr:x>
      <cdr:y>0.17647</cdr:y>
    </cdr:from>
    <cdr:to>
      <cdr:x>0.99438</cdr:x>
      <cdr:y>0.18101</cdr:y>
    </cdr:to>
    <cdr:cxnSp macro="">
      <cdr:nvCxnSpPr>
        <cdr:cNvPr id="2" name="ตัวเชื่อมต่อตรง 1">
          <a:extLst xmlns:a="http://schemas.openxmlformats.org/drawingml/2006/main">
            <a:ext uri="{FF2B5EF4-FFF2-40B4-BE49-F238E27FC236}">
              <a16:creationId xmlns:a16="http://schemas.microsoft.com/office/drawing/2014/main" id="{A3B60909-A056-22DE-C183-B1D234CAF465}"/>
            </a:ext>
          </a:extLst>
        </cdr:cNvPr>
        <cdr:cNvCxnSpPr/>
      </cdr:nvCxnSpPr>
      <cdr:spPr>
        <a:xfrm xmlns:a="http://schemas.openxmlformats.org/drawingml/2006/main">
          <a:off x="504056" y="864096"/>
          <a:ext cx="9950037" cy="2222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0.83562</cdr:x>
      <cdr:y>0.13235</cdr:y>
    </cdr:from>
    <cdr:to>
      <cdr:x>0.90411</cdr:x>
      <cdr:y>0.20778</cdr:y>
    </cdr:to>
    <cdr:sp macro="" textlink="">
      <cdr:nvSpPr>
        <cdr:cNvPr id="4" name="กล่องข้อความ 1"/>
        <cdr:cNvSpPr txBox="1"/>
      </cdr:nvSpPr>
      <cdr:spPr>
        <a:xfrm xmlns:a="http://schemas.openxmlformats.org/drawingml/2006/main">
          <a:off x="8784976" y="648072"/>
          <a:ext cx="720080" cy="3693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th-TH"/>
          </a:defPPr>
          <a:lvl1pPr marL="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800" b="1" dirty="0">
              <a:latin typeface="AngsanaUPC" panose="02020603050405020304" pitchFamily="18" charset="-34"/>
              <a:cs typeface="AngsanaUPC" panose="02020603050405020304" pitchFamily="18" charset="-34"/>
            </a:rPr>
            <a:t>12 เดือน</a:t>
          </a:r>
          <a:endParaRPr lang="en-US" sz="1800" b="1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0.04795</cdr:x>
      <cdr:y>0.25</cdr:y>
    </cdr:from>
    <cdr:to>
      <cdr:x>0.97863</cdr:x>
      <cdr:y>0.26471</cdr:y>
    </cdr:to>
    <cdr:cxnSp macro="">
      <cdr:nvCxnSpPr>
        <cdr:cNvPr id="5" name="ตัวเชื่อมต่อตรง 4">
          <a:extLst xmlns:a="http://schemas.openxmlformats.org/drawingml/2006/main">
            <a:ext uri="{FF2B5EF4-FFF2-40B4-BE49-F238E27FC236}">
              <a16:creationId xmlns:a16="http://schemas.microsoft.com/office/drawing/2014/main" id="{D8E6FC5B-AD7C-3CD7-1466-304AB40B0BFA}"/>
            </a:ext>
          </a:extLst>
        </cdr:cNvPr>
        <cdr:cNvCxnSpPr/>
      </cdr:nvCxnSpPr>
      <cdr:spPr>
        <a:xfrm xmlns:a="http://schemas.openxmlformats.org/drawingml/2006/main" flipV="1">
          <a:off x="504056" y="1224136"/>
          <a:ext cx="9784430" cy="7200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70C0"/>
          </a:solidFill>
          <a:prstDash val="sysDot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0.83562</cdr:x>
      <cdr:y>0.22059</cdr:y>
    </cdr:from>
    <cdr:to>
      <cdr:x>0.90411</cdr:x>
      <cdr:y>0.29602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8784976" y="1080120"/>
          <a:ext cx="720080" cy="3693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th-TH"/>
          </a:defPPr>
          <a:lvl1pPr marL="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800" b="1" dirty="0">
              <a:latin typeface="AngsanaUPC" panose="02020603050405020304" pitchFamily="18" charset="-34"/>
              <a:cs typeface="AngsanaUPC" panose="02020603050405020304" pitchFamily="18" charset="-34"/>
            </a:rPr>
            <a:t>9 เดือน</a:t>
          </a:r>
          <a:endParaRPr lang="en-US" sz="1800" b="1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0.79256</cdr:x>
      <cdr:y>0.13199</cdr:y>
    </cdr:from>
    <cdr:to>
      <cdr:x>0.9277</cdr:x>
      <cdr:y>0.19211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4223239" y="675721"/>
          <a:ext cx="720080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latin typeface="AngsanaUPC" panose="02020603050405020304" pitchFamily="18" charset="-34"/>
              <a:cs typeface="AngsanaUPC" panose="02020603050405020304" pitchFamily="18" charset="-34"/>
            </a:rPr>
            <a:t>ตรวจ</a:t>
          </a:r>
          <a:r>
            <a:rPr lang="en-US" sz="1400" b="1" dirty="0">
              <a:latin typeface="AngsanaUPC" panose="02020603050405020304" pitchFamily="18" charset="-34"/>
              <a:cs typeface="AngsanaUPC" panose="02020603050405020304" pitchFamily="18" charset="-34"/>
            </a:rPr>
            <a:t>A1C</a:t>
          </a:r>
        </a:p>
      </cdr:txBody>
    </cdr:sp>
  </cdr:relSizeAnchor>
  <cdr:relSizeAnchor xmlns:cdr="http://schemas.openxmlformats.org/drawingml/2006/chartDrawing">
    <cdr:from>
      <cdr:x>0.78947</cdr:x>
      <cdr:y>0.41689</cdr:y>
    </cdr:from>
    <cdr:to>
      <cdr:x>0.92461</cdr:x>
      <cdr:y>0.48302</cdr:y>
    </cdr:to>
    <cdr:sp macro="" textlink="">
      <cdr:nvSpPr>
        <cdr:cNvPr id="3" name="กล่องข้อความ 1"/>
        <cdr:cNvSpPr txBox="1"/>
      </cdr:nvSpPr>
      <cdr:spPr>
        <a:xfrm xmlns:a="http://schemas.openxmlformats.org/drawingml/2006/main">
          <a:off x="4320480" y="2155698"/>
          <a:ext cx="739541" cy="341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latin typeface="AngsanaUPC" panose="02020603050405020304" pitchFamily="18" charset="-34"/>
              <a:cs typeface="AngsanaUPC" panose="02020603050405020304" pitchFamily="18" charset="-34"/>
            </a:rPr>
            <a:t>คุมได้ดี</a:t>
          </a:r>
          <a:endParaRPr lang="en-US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0.78378</cdr:x>
      <cdr:y>0.23911</cdr:y>
    </cdr:from>
    <cdr:to>
      <cdr:x>0.97368</cdr:x>
      <cdr:y>0.88613</cdr:y>
    </cdr:to>
    <cdr:sp macro="" textlink="">
      <cdr:nvSpPr>
        <cdr:cNvPr id="4" name="สี่เหลี่ยมผืนผ้า 3"/>
        <cdr:cNvSpPr/>
      </cdr:nvSpPr>
      <cdr:spPr>
        <a:xfrm xmlns:a="http://schemas.openxmlformats.org/drawingml/2006/main">
          <a:off x="4289341" y="1236434"/>
          <a:ext cx="1039251" cy="3345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rtl="0">
            <a:defRPr lang="th-TH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0.07895</cdr:x>
      <cdr:y>0.37025</cdr:y>
    </cdr:from>
    <cdr:to>
      <cdr:x>0.97025</cdr:x>
      <cdr:y>0.37025</cdr:y>
    </cdr:to>
    <cdr:cxnSp macro="">
      <cdr:nvCxnSpPr>
        <cdr:cNvPr id="2" name="ตัวเชื่อมต่อตรง 1">
          <a:extLst xmlns:a="http://schemas.openxmlformats.org/drawingml/2006/main">
            <a:ext uri="{FF2B5EF4-FFF2-40B4-BE49-F238E27FC236}">
              <a16:creationId xmlns:a16="http://schemas.microsoft.com/office/drawing/2014/main" id="{3C574318-4CAA-B2E8-C4A0-0C052B1E4B14}"/>
            </a:ext>
          </a:extLst>
        </cdr:cNvPr>
        <cdr:cNvCxnSpPr/>
      </cdr:nvCxnSpPr>
      <cdr:spPr>
        <a:xfrm xmlns:a="http://schemas.openxmlformats.org/drawingml/2006/main">
          <a:off x="432048" y="1892933"/>
          <a:ext cx="4877743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0.80519</cdr:x>
      <cdr:y>0.30636</cdr:y>
    </cdr:from>
    <cdr:to>
      <cdr:x>0.94</cdr:x>
      <cdr:y>0.37258</cdr:y>
    </cdr:to>
    <cdr:sp macro="" textlink="">
      <cdr:nvSpPr>
        <cdr:cNvPr id="3" name="กล่องข้อความ 1"/>
        <cdr:cNvSpPr txBox="1"/>
      </cdr:nvSpPr>
      <cdr:spPr>
        <a:xfrm xmlns:a="http://schemas.openxmlformats.org/drawingml/2006/main">
          <a:off x="4464496" y="1584177"/>
          <a:ext cx="747432" cy="3424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latin typeface="AngsanaUPC" panose="02020603050405020304" pitchFamily="18" charset="-34"/>
              <a:cs typeface="AngsanaUPC" panose="02020603050405020304" pitchFamily="18" charset="-34"/>
            </a:rPr>
            <a:t>คุมได้ดี</a:t>
          </a:r>
          <a:endParaRPr lang="en-US" sz="1600" b="1" dirty="0">
            <a:latin typeface="AngsanaUPC" panose="02020603050405020304" pitchFamily="18" charset="-34"/>
            <a:cs typeface="AngsanaUPC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0.08334</cdr:x>
      <cdr:y>0.66197</cdr:y>
    </cdr:from>
    <cdr:to>
      <cdr:x>0.97464</cdr:x>
      <cdr:y>0.66197</cdr:y>
    </cdr:to>
    <cdr:cxnSp macro="">
      <cdr:nvCxnSpPr>
        <cdr:cNvPr id="4" name="ตัวเชื่อมต่อตรง 3">
          <a:extLst xmlns:a="http://schemas.openxmlformats.org/drawingml/2006/main">
            <a:ext uri="{FF2B5EF4-FFF2-40B4-BE49-F238E27FC236}">
              <a16:creationId xmlns:a16="http://schemas.microsoft.com/office/drawing/2014/main" id="{58A523D4-1735-5933-313D-D1E60152A5A0}"/>
            </a:ext>
          </a:extLst>
        </cdr:cNvPr>
        <cdr:cNvCxnSpPr/>
      </cdr:nvCxnSpPr>
      <cdr:spPr>
        <a:xfrm xmlns:a="http://schemas.openxmlformats.org/drawingml/2006/main">
          <a:off x="445172" y="3384376"/>
          <a:ext cx="476107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7030A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0.79221</cdr:x>
      <cdr:y>0.26459</cdr:y>
    </cdr:from>
    <cdr:to>
      <cdr:x>0.98701</cdr:x>
      <cdr:y>0.89124</cdr:y>
    </cdr:to>
    <cdr:sp macro="" textlink="">
      <cdr:nvSpPr>
        <cdr:cNvPr id="5" name="สี่เหลี่ยมผืนผ้า 4"/>
        <cdr:cNvSpPr/>
      </cdr:nvSpPr>
      <cdr:spPr>
        <a:xfrm xmlns:a="http://schemas.openxmlformats.org/drawingml/2006/main">
          <a:off x="4392488" y="1368153"/>
          <a:ext cx="1080120" cy="3240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rtl="0">
            <a:defRPr lang="th-TH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/>
            </a:lvl1pPr>
          </a:lstStyle>
          <a:p>
            <a:pPr algn="r" rtl="0"/>
            <a:fld id="{BFB69B67-E85B-470D-965B-DA5C7578CD73}" type="datetime1">
              <a:rPr lang="th-TH" smtClean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29/05/66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/>
            </a:lvl1pPr>
          </a:lstStyle>
          <a:p>
            <a:pPr algn="r" rtl="0"/>
            <a:fld id="{CFD77566-CD65-4859-9FA1-43956DC85B8C}" type="slidenum">
              <a:rPr lang="th-TH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rtl="0">
              <a:defRPr sz="13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rtl="0">
              <a:defRPr sz="13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072EF0-3C50-4D91-B91C-2213D00F0586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rtl="0">
              <a:defRPr sz="13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rtl="0">
              <a:defRPr sz="13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8796F01-7154-41E0-B48B-A6921757531A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899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57A51E2-1BA5-417D-BC47-9422BC57E108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145AFDF-B53C-4CD9-80E4-B4088879D285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BC1996E-10AE-4C28-85C5-9FA38E44E317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A60BA0E-20D0-4E7C-B286-26C960A6788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2BAB5D3-F1E9-41BF-847D-31817D0DAD52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6698478-B372-4787-8881-445E2693459F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A42A27-FB70-4C15-96B0-AF2D7DDE5BE1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B01018-E1D5-46A9-9411-6C9CC13372A4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2861B5F-5E8D-47A4-BCF5-02B0B84FF4FE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07CFFA4-8E53-4EAD-85A4-0CA1F3FB7878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D216207-C1B3-4589-8970-65AC48A3B688}" type="datetime1">
              <a:rPr lang="th-TH" smtClean="0"/>
              <a:pPr/>
              <a:t>29/05/66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710036" y="404664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รายงานความก้าวหน้าติดตามตัวชี้วัด การยืนยันการวินิจฉัย</a:t>
            </a: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DMHT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0196" y="3284984"/>
            <a:ext cx="571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1 มิถุนายน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619" y="535815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กลุ่มงานควบคุมโรคไม่ติดต่อฯ 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14847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เนื้อหา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56" y="188640"/>
            <a:ext cx="1180931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5" y="1052736"/>
            <a:ext cx="10359630" cy="566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20476" y="188640"/>
            <a:ext cx="1046632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เชิญชวนสมัครเดินวิ่ง ป้องกันอัมพาต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คนรุ่นใหม่ ขับเคลื่อนไทย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ไร้สโตรค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7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980728"/>
            <a:ext cx="5873676" cy="327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588111" y="116632"/>
            <a:ext cx="573105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ช่องทางการสมัครเดินวิ่ง </a:t>
            </a:r>
            <a:r>
              <a:rPr 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ป้องกันอัมพาต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2AD7DCD-1C28-4018-1941-1AD6619BB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1025908"/>
            <a:ext cx="3961234" cy="547170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6DA2CF4-1018-1728-8041-B46DAD8D4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414258"/>
            <a:ext cx="1980684" cy="191452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6BF18B1-FF54-B8B2-F378-E1178CD59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4365104"/>
            <a:ext cx="1933071" cy="193357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5421980" y="629867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on site </a:t>
            </a:r>
            <a:endParaRPr lang="th-TH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82467" y="6326551"/>
            <a:ext cx="109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online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6772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08651" y="188640"/>
            <a:ext cx="10161679" cy="1408584"/>
          </a:xfrm>
        </p:spPr>
        <p:txBody>
          <a:bodyPr anchor="ctr">
            <a:no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 35 ปีขึ้นไปได้รับการคัดกรอง และเสี่ยงต่อโรคเบาหวาน</a:t>
            </a:r>
            <a:b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 9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0%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269876" y="64798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3 พ.ค.2566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90606"/>
              </p:ext>
            </p:extLst>
          </p:nvPr>
        </p:nvGraphicFramePr>
        <p:xfrm>
          <a:off x="1269876" y="1412772"/>
          <a:ext cx="10000452" cy="5067056"/>
        </p:xfrm>
        <a:graphic>
          <a:graphicData uri="http://schemas.openxmlformats.org/drawingml/2006/table">
            <a:tbl>
              <a:tblPr/>
              <a:tblGrid>
                <a:gridCol w="166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6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6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คัดกรอง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ผลการคัดกรอง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DM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ปกติ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เสี่ยง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สงสัยป่วย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นอกเกณฑ์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91.74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9,906 [94.19]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505 [4.81]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  [0.30]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 [0.69]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91.17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9,184 [89.46]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985 [9.60]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 [0.47]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 [0.47]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90.75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28,248 [82.88]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4,454 [14.07]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711 [2.26]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251 [0.79]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90.40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5,076 [85.92]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707 [11.95]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 [0.93]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71 [1.20]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89.43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17,025 [84.26]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2,962 [14.66]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141 [0.39]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77 [0.38]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86.89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33,778 [88.37]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3,916 [10.29]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311 [0.82]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201 [0.53]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85.92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15,126 [81.43]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3,143 [16.94]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185 [0.99]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120 [0.65]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73.05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37,282 [87.05]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4,853 [11.32]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505 [1.18]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194 [0.46]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68.85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13,809 [81.13]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2,606 [15.27]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463 [2.73]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147 [0.86]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47.29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28,407 [77.18]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6,885 [18.80]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1,039 [2.82]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440 [1.20]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43.07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11,980 [92.95]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722 [5.71]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104 [0.83]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63 [0.51]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71.41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207,821 [84.85]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31,738 [12.99]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3,594 [1.47]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1,685 [0.69]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เขต 2 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79.49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84.31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13.83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1.24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0.61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69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ประเทศ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73.74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86.88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11.5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0.91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0.71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269876" y="5517232"/>
            <a:ext cx="10000454" cy="962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369770" y="19813"/>
            <a:ext cx="11305256" cy="1408584"/>
          </a:xfrm>
        </p:spPr>
        <p:txBody>
          <a:bodyPr anchor="ctr"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ร้อยละการตรวจติดตามยืนยันวินิจฉัยกลุ่มสงสัยป่วยโรคเบาหวาน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รอบ 6 เดือน ≥30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1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สีเขียว ผ่านเกณฑ์ 12</a:t>
            </a:r>
            <a:endParaRPr lang="en-US" sz="3100" b="1" dirty="0">
              <a:solidFill>
                <a:srgbClr val="00B05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33772" y="6488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3 พ.ค.2566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41077"/>
              </p:ext>
            </p:extLst>
          </p:nvPr>
        </p:nvGraphicFramePr>
        <p:xfrm>
          <a:off x="333772" y="1556792"/>
          <a:ext cx="111612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9190756" y="2204864"/>
            <a:ext cx="2232248" cy="41044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16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621804" y="0"/>
            <a:ext cx="11305256" cy="1408584"/>
          </a:xfrm>
        </p:spPr>
        <p:txBody>
          <a:bodyPr anchor="ctr">
            <a:normAutofit fontScale="90000"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ร้อยละการตรวจติดตามยืนยันวินิจฉัยกลุ่มสงสัยป่วยโรคเบาหวาน</a:t>
            </a:r>
            <a:b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รอบ 6 เดือน ≥30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7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0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1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สีเขียว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ผ่านเกณฑ์ 12 เดือน  </a:t>
            </a:r>
            <a:r>
              <a:rPr lang="th-TH" sz="31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สีเหลือง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ผ่านเกณฑ์ 9 เดือน  </a:t>
            </a:r>
            <a:r>
              <a:rPr lang="th-TH" sz="31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สีส้ม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ผ่านเกณฑ์ 6 เดือน  </a:t>
            </a:r>
            <a:r>
              <a:rPr lang="th-TH" sz="31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สีแดง </a:t>
            </a:r>
            <a:r>
              <a:rPr lang="th-TH" sz="31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ไม่ผ่านเกณฑ์ใดๆ</a:t>
            </a:r>
            <a:endParaRPr lang="en-US" sz="3100" b="1" dirty="0">
              <a:solidFill>
                <a:schemeClr val="tx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21804" y="64551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3 พ.ค.2566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0816"/>
              </p:ext>
            </p:extLst>
          </p:nvPr>
        </p:nvGraphicFramePr>
        <p:xfrm>
          <a:off x="693812" y="1556792"/>
          <a:ext cx="10729192" cy="489834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0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5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31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โรงพยาบาล/</a:t>
                      </a:r>
                      <a:r>
                        <a:rPr lang="th-TH" sz="2000" b="1" u="none" strike="noStrike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สสอ</a:t>
                      </a:r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 err="1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สสอ</a:t>
                      </a:r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ตรวจยืนยัน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ตรวจยืนยัน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ร้อยละ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โรงพยาบาลน้ำหนาว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67.27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โรงพยาบาลชนแดน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88.89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52.55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โรงพยาบาลวังโป่ง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77.78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78.43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โรงพยาบาลหนองไผ่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66.67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64.52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โรงพยาบาลหล่มสัก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58.33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70.80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โรงพยาบาลวิเชียรบุรี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54.55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81.29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โรงพยาบาลเขาค้อ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75.24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โรงพยาบาลศรีเทพ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26.67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36.79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โรงพยาบาลค่ายพ่อขุนผาเมือง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25.00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25.00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โรงพยาบาลเพชรบูรณ์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20.00</a:t>
                      </a:r>
                      <a:endParaRPr lang="en-US" sz="20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62.50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โรงพยาบาลบึงสามพัน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10.00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56.41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9883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โรงพยาบาลสมเด็จพระยุพราชหล่มเก่า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42</a:t>
                      </a:r>
                      <a:endParaRPr lang="en-US" sz="20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9.52</a:t>
                      </a:r>
                      <a:endParaRPr lang="en-US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56.10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40.65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63.25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08651" y="188640"/>
            <a:ext cx="10161679" cy="1408584"/>
          </a:xfrm>
        </p:spPr>
        <p:txBody>
          <a:bodyPr anchor="ctr">
            <a:no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 35 ปีขึ้นไปได้รับการคัดกรอง และเสี่ยงต่อโรคความดันโลหิตสูง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 9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0%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269876" y="64798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3 พ.ค.2566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66360"/>
              </p:ext>
            </p:extLst>
          </p:nvPr>
        </p:nvGraphicFramePr>
        <p:xfrm>
          <a:off x="1341884" y="1340768"/>
          <a:ext cx="9793088" cy="5165024"/>
        </p:xfrm>
        <a:graphic>
          <a:graphicData uri="http://schemas.openxmlformats.org/drawingml/2006/table">
            <a:tbl>
              <a:tblPr/>
              <a:tblGrid>
                <a:gridCol w="21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9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8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คัดกรอง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ผลการคัดกรอง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HT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ปกติ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เสี่ยง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สงสัยป่วย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ส่งพบแพทย์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นอกเกณฑ์</a:t>
                      </a:r>
                    </a:p>
                  </a:txBody>
                  <a:tcPr marL="9013" marR="9013" marT="9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92.10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938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[70.16]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2,037 [24.07]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458 [5.39]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 [0.21]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 [0.17]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91.73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26,776 [81.28[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4,389 [13.39]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1,572 [4.80]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108 [0.33]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 [0.20]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91.51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6,402 [76.69]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13,12 [15.71]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559 [6.68]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28 [0.34]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 [0.57]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90.51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3,409 [68.74]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989 [19.94]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528 [10.64]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 [0.36]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16 [0.32]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90.42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18,073 [69.43]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4,978 [19.06]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2,708 [10.43]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132 [0.51]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149 [0.57]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88.24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11,973 [78.82]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2,094 [13.79]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1,023 [6.74]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45 [0.30]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53 [0.35]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84.43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11,539 [76.98]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2,159 [14.41]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1,205 [8.05]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 [0.17]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59 [0.39]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73.90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30,011 [80.36]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4,756 [12.69]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2,329 [6.23]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122 [0.35]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138 [0.37]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68.84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9,590 [71.69]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1,836 [13.87]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1,690 [12.78]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136 [1.05]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79 [0.62]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51.76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22,179 [66.51]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4,933 [14.87]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5,323 [16.05]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335 [1.01]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517 [1.56]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44.32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9,357 [84.81]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911 [8.49]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551 [5.18]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 [0.22]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145 [1.30]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72.98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155,337 [75.35]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30,391 [14.79]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1,7946 [8.74]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990[0.49]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1285 [0.63]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เขต 2 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80.06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77.88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14.15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7.25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0.37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0.34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ประเทศ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73.96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86.31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8.47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4.65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0.25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0.31</a:t>
                      </a:r>
                    </a:p>
                  </a:txBody>
                  <a:tcPr marL="9013" marR="9013" marT="90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1328950" y="5517232"/>
            <a:ext cx="9806022" cy="948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108651" y="188640"/>
            <a:ext cx="10161679" cy="1408584"/>
          </a:xfrm>
        </p:spPr>
        <p:txBody>
          <a:bodyPr anchor="ctr">
            <a:no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ร้อยละการตรวจติดตามยืนยันวินิจฉัยกลุ่มสงสัยป่วยโรคความดันโลหิตสูง</a:t>
            </a:r>
            <a:b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เกณฑ์ประเมิน </a:t>
            </a:r>
            <a:r>
              <a:rPr lang="en-US" sz="28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6 เดือน ≥ 60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 80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 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รอบ 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</a:t>
            </a:r>
            <a:r>
              <a:rPr lang="th-TH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เดือน ≥ 93</a:t>
            </a:r>
            <a:r>
              <a:rPr lang="en-US" sz="2800" b="1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%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108651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3 พ.ค.2566</a:t>
            </a:r>
            <a:endParaRPr lang="en-US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8" name="แผนภูมิ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73991"/>
              </p:ext>
            </p:extLst>
          </p:nvPr>
        </p:nvGraphicFramePr>
        <p:xfrm>
          <a:off x="981844" y="1484784"/>
          <a:ext cx="105131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2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1992" y="188640"/>
            <a:ext cx="11017224" cy="904528"/>
          </a:xfrm>
        </p:spPr>
        <p:txBody>
          <a:bodyPr anchor="t">
            <a:no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ร้อยละของผู้ที่มีค่าความดันโลหิตตัวบนเฉลี่ย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SBP) ≥ 180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มม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.ปรอท และ/หรือ ค่าความดันโลหิตตัวล่างเฉลี่ย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DBP) ≥ 110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มม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.ปรอท จากการคัดกรอง ได้รับการวินิจฉัยความดันโลหิต จังหวัดเพชรบูรณ์ ปีงบประมาณ 2566  เกณฑ์ประเมิน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: ≥ 25 %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09836" y="6381328"/>
            <a:ext cx="292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23 พ.ค. 2566</a:t>
            </a:r>
            <a:endParaRPr lang="en-US" sz="1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250618"/>
              </p:ext>
            </p:extLst>
          </p:nvPr>
        </p:nvGraphicFramePr>
        <p:xfrm>
          <a:off x="909836" y="1009023"/>
          <a:ext cx="4464496" cy="5320820"/>
        </p:xfrm>
        <a:graphic>
          <a:graphicData uri="http://schemas.openxmlformats.org/drawingml/2006/table">
            <a:tbl>
              <a:tblPr/>
              <a:tblGrid>
                <a:gridCol w="71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9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อำเภอ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เป้าหมาย</a:t>
                      </a:r>
                    </a:p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(คน)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วัดซ้ำในสถานบริการ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วัดซ้ำยัง</a:t>
                      </a:r>
                    </a:p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180/110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mm.Hg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วินิจฉัย</a:t>
                      </a:r>
                    </a:p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(พ.ค.)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วินิจฉัย</a:t>
                      </a:r>
                    </a:p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(มิ.ย.)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หล่มเก่า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92.31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72.22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84.21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47.50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36.84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น้ำหนาว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94.74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บึงสามพัน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96.97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หล่มสัก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97.87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เมืองเพชรบูรณ์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96.17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16.99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วังโป่ง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76.47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หนองไผ่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ศรีเทพ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94.74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ชนแดน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เขาค้อ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95.99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93.48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169963"/>
              </p:ext>
            </p:extLst>
          </p:nvPr>
        </p:nvGraphicFramePr>
        <p:xfrm>
          <a:off x="5446340" y="980728"/>
          <a:ext cx="66247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5446340" y="6392910"/>
            <a:ext cx="292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23 พ.ค. 2566</a:t>
            </a:r>
            <a:endParaRPr lang="en-US" sz="1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5878388" y="4149080"/>
            <a:ext cx="6048672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11423004" y="3645024"/>
            <a:ext cx="576064" cy="2160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765820" y="188640"/>
            <a:ext cx="10508843" cy="688504"/>
          </a:xfrm>
        </p:spPr>
        <p:txBody>
          <a:bodyPr anchor="ctr">
            <a:norm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ร้อยละของผู้ป่วยโรคเบาหวานและโรคความดันโลหิตสูงที่ควบคุมได้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0177658"/>
              </p:ext>
            </p:extLst>
          </p:nvPr>
        </p:nvGraphicFramePr>
        <p:xfrm>
          <a:off x="621804" y="1052735"/>
          <a:ext cx="5472609" cy="517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ตัวเชื่อมต่อตรง 8"/>
          <p:cNvCxnSpPr/>
          <p:nvPr/>
        </p:nvCxnSpPr>
        <p:spPr>
          <a:xfrm>
            <a:off x="1117309" y="2132856"/>
            <a:ext cx="4761079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117308" y="3501008"/>
            <a:ext cx="4761079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ตัวแทนเนื้อหา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9932420"/>
              </p:ext>
            </p:extLst>
          </p:nvPr>
        </p:nvGraphicFramePr>
        <p:xfrm>
          <a:off x="6238428" y="1052735"/>
          <a:ext cx="5544616" cy="517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กล่องข้อความ 12"/>
          <p:cNvSpPr txBox="1"/>
          <p:nvPr/>
        </p:nvSpPr>
        <p:spPr>
          <a:xfrm>
            <a:off x="6382444" y="6223633"/>
            <a:ext cx="292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23 พ.ค. 2566</a:t>
            </a:r>
            <a:endParaRPr lang="en-US" sz="1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65820" y="6223633"/>
            <a:ext cx="292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HDC </a:t>
            </a:r>
            <a:r>
              <a:rPr lang="th-TH" sz="1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23 พ.ค. 2566</a:t>
            </a:r>
            <a:endParaRPr lang="en-US" sz="1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23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053852" y="76200"/>
            <a:ext cx="10157354" cy="688504"/>
          </a:xfrm>
        </p:spPr>
        <p:txBody>
          <a:bodyPr anchor="ctr">
            <a:norm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การประชุมสรุปผลงานกลางปีและปรับแผนการดำเนินการ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NCD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ปี 2566 </a:t>
            </a:r>
            <a:endParaRPr lang="en-US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7309" y="764704"/>
            <a:ext cx="4185015" cy="5919400"/>
          </a:xfrm>
          <a:prstGeom prst="rect">
            <a:avLst/>
          </a:prstGeom>
        </p:spPr>
      </p:pic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420287"/>
              </p:ext>
            </p:extLst>
          </p:nvPr>
        </p:nvGraphicFramePr>
        <p:xfrm>
          <a:off x="5590356" y="969199"/>
          <a:ext cx="5890585" cy="571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1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หนังสือ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8_TF02787940_TF02787940" id="{9B3CA7D3-BD42-405C-A595-226188CAF7E5}" vid="{3B37D53C-B8A9-46C7-8436-90E21151D3DB}"/>
    </a:ext>
  </a:extLst>
</a:theme>
</file>

<file path=ppt/theme/theme2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1304</Words>
  <Application>Microsoft Office PowerPoint</Application>
  <PresentationFormat>กำหนดเอง</PresentationFormat>
  <Paragraphs>424</Paragraphs>
  <Slides>13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TH SarabunPSK</vt:lpstr>
      <vt:lpstr>Arial</vt:lpstr>
      <vt:lpstr>Century Gothic</vt:lpstr>
      <vt:lpstr>AngsanaUPC</vt:lpstr>
      <vt:lpstr>Leelawadee</vt:lpstr>
      <vt:lpstr>หนังสือ 16x9</vt:lpstr>
      <vt:lpstr>งานนำเสนอ PowerPoint</vt:lpstr>
      <vt:lpstr>ประชากร 35 ปีขึ้นไปได้รับการคัดกรอง และเสี่ยงต่อโรคเบาหวาน  เกณฑ์ประเมิน : รอบ 12 เดือน ≥ 90%</vt:lpstr>
      <vt:lpstr>ร้อยละการตรวจติดตามยืนยันวินิจฉัยกลุ่มสงสัยป่วยโรคเบาหวาน เกณฑ์ประเมิน : รอบ 6 เดือน ≥30% รอบ 9 เดือน ≥50% รอบ 12 เดือน ≥70% สีเขียว ผ่านเกณฑ์ 12</vt:lpstr>
      <vt:lpstr>ร้อยละการตรวจติดตามยืนยันวินิจฉัยกลุ่มสงสัยป่วยโรคเบาหวาน เกณฑ์ประเมิน : รอบ 6 เดือน ≥30% รอบ 9 เดือน ≥50% รอบ 12 เดือน ≥70% สีเขียว ผ่านเกณฑ์ 12 เดือน  สีเหลือง ผ่านเกณฑ์ 9 เดือน  สีส้ม ผ่านเกณฑ์ 6 เดือน  สีแดง ไม่ผ่านเกณฑ์ใดๆ</vt:lpstr>
      <vt:lpstr>ประชากร 35 ปีขึ้นไปได้รับการคัดกรอง และเสี่ยงต่อโรคความดันโลหิตสูงเกณฑ์ประเมิน : รอบ 12 เดือน ≥ 90%</vt:lpstr>
      <vt:lpstr>ร้อยละการตรวจติดตามยืนยันวินิจฉัยกลุ่มสงสัยป่วยโรคความดันโลหิตสูง เกณฑ์ประเมิน : รอบ 6 เดือน ≥ 60% รอบ 9 เดือน ≥ 80% รอบ 12 เดือน ≥ 93%</vt:lpstr>
      <vt:lpstr>ร้อยละของผู้ที่มีค่าความดันโลหิตตัวบนเฉลี่ย (SBP) ≥ 180 มม.ปรอท และ/หรือ ค่าความดันโลหิตตัวล่างเฉลี่ย (DBP) ≥ 110 มม.ปรอท จากการคัดกรอง ได้รับการวินิจฉัยความดันโลหิต จังหวัดเพชรบูรณ์ ปีงบประมาณ 2566  เกณฑ์ประเมิน : ≥ 25 %</vt:lpstr>
      <vt:lpstr>ร้อยละของผู้ป่วยโรคเบาหวานและโรคความดันโลหิตสูงที่ควบคุมได้</vt:lpstr>
      <vt:lpstr>การประชุมสรุปผลงานกลางปีและปรับแผนการดำเนินการ NCD ปี 2566 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2023-04-21T05:58:51Z</dcterms:created>
  <dcterms:modified xsi:type="dcterms:W3CDTF">2023-05-29T07:45:04Z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