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59" r:id="rId4"/>
    <p:sldId id="256" r:id="rId5"/>
    <p:sldId id="262" r:id="rId6"/>
  </p:sldIdLst>
  <p:sldSz cx="12192000" cy="6858000"/>
  <p:notesSz cx="6888163" cy="10018713"/>
  <p:embeddedFontLst>
    <p:embeddedFont>
      <p:font typeface="Angsana New" panose="02020603050405020304" pitchFamily="18" charset="-34"/>
      <p:regular r:id="rId8"/>
      <p:bold r:id="rId9"/>
      <p:italic r:id="rId10"/>
      <p:bold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สไตล์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961" autoAdjust="0"/>
    <p:restoredTop sz="94626" autoAdjust="0"/>
  </p:normalViewPr>
  <p:slideViewPr>
    <p:cSldViewPr snapToGrid="0" showGuides="1">
      <p:cViewPr>
        <p:scale>
          <a:sx n="60" d="100"/>
          <a:sy n="60" d="100"/>
        </p:scale>
        <p:origin x="-900" y="-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87D1F7-1D9C-4136-AEA2-D9561C35F94E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8975" y="4821238"/>
            <a:ext cx="5510213" cy="39449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AFFB8C-B574-412C-AF5B-E7A5C636D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051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AFFB8C-B574-412C-AF5B-E7A5C636DD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759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D154F80-B8AA-A9B9-FDAA-219D6C5966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27BCC3B4-692A-1332-3E5E-C9D7560798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25A46883-BA96-69D0-FC94-4EC031AE2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C703-7194-4798-9BA8-E8D52C6F6105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E211BBB2-5E9B-3B68-CE94-ED0E029AA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7B13729E-C35C-A821-39B2-054FE614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8344A-1F6F-433E-A158-4DBAD8DEA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106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7AC7E79-3AC9-EDCC-9CD9-F2C81A066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1EE6C67C-4A08-75B4-FFD8-23089131C2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4E09FD85-4ADD-126E-0EE8-518D4A3C3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C703-7194-4798-9BA8-E8D52C6F6105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FE2FF06C-41A2-4CC5-A45C-4BD8E6E4D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5DC41BA9-F988-8CB4-6FE4-4C340EBAF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8344A-1F6F-433E-A158-4DBAD8DEA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075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91D6038E-A1F4-E3E6-F80B-857A7FAEDC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68D9C019-36C4-262C-F485-972B2C02AC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106C113D-3C62-1FCB-4ED7-FAADB21B8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C703-7194-4798-9BA8-E8D52C6F6105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DF2F4573-93BF-309B-4B0F-3B3630DD0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1D1BF992-FA4B-541A-304D-3FED4818D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8344A-1F6F-433E-A158-4DBAD8DEA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962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3DCB171-C195-2BF1-B732-FC269602C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D5080795-24A2-8F58-D585-77312EC662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9745BE95-69C1-74D3-DEA7-6FF263F30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C703-7194-4798-9BA8-E8D52C6F6105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10026694-BDBB-A04A-A2D0-44CA72915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B80B79C1-4B86-6272-A000-6A5E04461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8344A-1F6F-433E-A158-4DBAD8DEA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108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BFA64E5-B906-1585-1BC0-AE18BAEAD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2ACC24CB-6453-E27B-4BA5-407D19D73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445AD49D-2B10-EC36-6792-05E1FBC09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C703-7194-4798-9BA8-E8D52C6F6105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2EE55C58-D852-2844-5A1B-F9D3B65BF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12794114-DA10-3DD3-1C76-F5DFC7566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8344A-1F6F-433E-A158-4DBAD8DEA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305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FA8A836-0B4A-8E9B-2F87-A9AC01D8D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FB9A9DE0-2805-A0C3-5D88-DAE0AFEF3E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4E072AAE-9420-B710-DE07-2875D9B133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EB3C40A5-86C4-F149-C91A-494624A30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C703-7194-4798-9BA8-E8D52C6F6105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EF8B3172-4062-B06B-4860-1AEAA88B4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2544F9F3-B15F-DF2A-C199-058B7D4A5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8344A-1F6F-433E-A158-4DBAD8DEA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632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362602B-4449-06F4-E34F-7710B73A0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5D5647DD-7ED3-AC1B-24E9-08D59208C9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7C35126F-01EC-6949-E838-9FB5DC2D7D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0A418250-6B60-2E4F-42C2-8042EBBF35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FE196595-5EBA-BB60-1B30-49A682A992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DF433373-1AB9-30FE-02A8-CA54492D4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C703-7194-4798-9BA8-E8D52C6F6105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6C655089-0CD8-E00E-CEF7-8CFFDAFF2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C6ED0FA1-E8F3-C003-CEE0-6DEA060EC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8344A-1F6F-433E-A158-4DBAD8DEA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635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E1C0C8B-FBB8-4FA0-157F-C8E5559F1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3C618F9E-9867-04FB-EEC5-6E46C6DE7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C703-7194-4798-9BA8-E8D52C6F6105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D6753CB3-F3DE-13FF-11B9-73415F401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E75F6DC0-5A12-1D2B-5DEA-B1A7B78CA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8344A-1F6F-433E-A158-4DBAD8DEA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527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595F45F8-360D-A64C-6388-E15B27FEE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C703-7194-4798-9BA8-E8D52C6F6105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67B911D3-D10A-F230-C55E-4A3E19DB7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8B135684-94F9-2D6D-5CCE-B3457D551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8344A-1F6F-433E-A158-4DBAD8DEA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32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AF30406-D459-1CCF-F0EE-6B9ED4741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4D184C21-2D61-21CB-B988-515CCAD5E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612B1D7E-9F1B-5603-E9FE-FB9BD69B53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879C6C64-CCB2-D051-2E26-40EA9BA5A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C703-7194-4798-9BA8-E8D52C6F6105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47D0FAF5-AE87-1436-9DF8-C44E7CFD9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28489C9F-79D9-6614-0721-DA5B23C11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8344A-1F6F-433E-A158-4DBAD8DEA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752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9089892-78E6-7251-84B1-81DD3EDF0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97E8970D-4BCB-B8E8-AEE6-9C7014E822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19A0EB6C-6B05-F21D-56FD-5695FB8627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09F24D1A-BFBA-99C2-C842-8CBD71E90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C703-7194-4798-9BA8-E8D52C6F6105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2A4F5B7F-58A2-E1F1-B25B-93D05C9CE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F4A6A539-E5E6-0B68-E615-843B18E59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8344A-1F6F-433E-A158-4DBAD8DEA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93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8745797C-100D-EEE1-BE45-228C6BA69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571056AF-0B79-692B-C02E-0973F34276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F46EF247-DD69-0FD5-7D6C-8EB1171077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FC703-7194-4798-9BA8-E8D52C6F6105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432B38AA-4E25-48CD-07A0-72C5A436F4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566EC062-F05C-69B6-DE3C-84DE01C3CB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8344A-1F6F-433E-A158-4DBAD8DEA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386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28986" y="770668"/>
            <a:ext cx="7086230" cy="2658332"/>
          </a:xfrm>
        </p:spPr>
        <p:txBody>
          <a:bodyPr>
            <a:noAutofit/>
          </a:bodyPr>
          <a:lstStyle/>
          <a:p>
            <a:pPr algn="ctr"/>
            <a:r>
              <a:rPr lang="th-TH" sz="5400" b="1" i="0" dirty="0">
                <a:solidFill>
                  <a:srgbClr val="7030A0"/>
                </a:solidFill>
                <a:effectLst>
                  <a:glow rad="101600">
                    <a:srgbClr val="00B0F0">
                      <a:alpha val="40000"/>
                    </a:srgbClr>
                  </a:glo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การคัดกรองและการบำบัดผู้ติดบุหรี่และ</a:t>
            </a:r>
            <a:r>
              <a:rPr lang="th-TH" sz="5400" b="1" dirty="0">
                <a:solidFill>
                  <a:srgbClr val="7030A0"/>
                </a:solidFill>
                <a:effectLst>
                  <a:glow rad="101600">
                    <a:srgbClr val="00B0F0">
                      <a:alpha val="40000"/>
                    </a:srgbClr>
                  </a:glo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เครื่องดื่ม</a:t>
            </a:r>
            <a:r>
              <a:rPr lang="th-TH" sz="5400" b="1" i="0" dirty="0">
                <a:solidFill>
                  <a:srgbClr val="7030A0"/>
                </a:solidFill>
                <a:effectLst>
                  <a:glow rad="101600">
                    <a:srgbClr val="00B0F0">
                      <a:alpha val="40000"/>
                    </a:srgbClr>
                  </a:glo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แอลกอฮอล์</a:t>
            </a:r>
            <a:r>
              <a:rPr lang="th-TH" sz="5400" b="1" dirty="0">
                <a:solidFill>
                  <a:srgbClr val="7030A0"/>
                </a:solidFill>
                <a:effectLst>
                  <a:glow rad="101600">
                    <a:srgbClr val="00B0F0">
                      <a:alpha val="40000"/>
                    </a:srgbClr>
                  </a:glo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br>
              <a:rPr lang="th-TH" sz="5400" b="1" dirty="0">
                <a:solidFill>
                  <a:srgbClr val="7030A0"/>
                </a:solidFill>
                <a:effectLst>
                  <a:glow rad="101600">
                    <a:srgbClr val="00B0F0">
                      <a:alpha val="40000"/>
                    </a:srgbClr>
                  </a:glo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5400" b="1" i="0" dirty="0">
                <a:solidFill>
                  <a:srgbClr val="7030A0"/>
                </a:solidFill>
                <a:effectLst>
                  <a:glow rad="101600">
                    <a:srgbClr val="00B0F0">
                      <a:alpha val="40000"/>
                    </a:srgbClr>
                  </a:glo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 ในประชากรอายุ 15 ปีขึ้นไป</a:t>
            </a: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sp>
        <p:nvSpPr>
          <p:cNvPr id="7" name="กล่องข้อความ 10">
            <a:extLst>
              <a:ext uri="{FF2B5EF4-FFF2-40B4-BE49-F238E27FC236}">
                <a16:creationId xmlns:a16="http://schemas.microsoft.com/office/drawing/2014/main" id="{274A66EA-50EE-4AE4-6F55-C8E215A67AF8}"/>
              </a:ext>
            </a:extLst>
          </p:cNvPr>
          <p:cNvSpPr txBox="1"/>
          <p:nvPr/>
        </p:nvSpPr>
        <p:spPr>
          <a:xfrm>
            <a:off x="7060419" y="3800307"/>
            <a:ext cx="2272630" cy="623246"/>
          </a:xfrm>
          <a:prstGeom prst="rect">
            <a:avLst/>
          </a:prstGeom>
          <a:noFill/>
        </p:spPr>
        <p:txBody>
          <a:bodyPr wrap="square" lIns="68573" tIns="34289" rIns="68573" bIns="34289">
            <a:spAutoFit/>
          </a:bodyPr>
          <a:lstStyle/>
          <a:p>
            <a:pPr marL="0" marR="0" lvl="0" indent="0" algn="ctr" defTabSz="6857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 มิถุนายน 2566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5667075" y="5051750"/>
            <a:ext cx="5016424" cy="1177243"/>
          </a:xfrm>
          <a:prstGeom prst="rect">
            <a:avLst/>
          </a:prstGeom>
        </p:spPr>
        <p:txBody>
          <a:bodyPr wrap="none" lIns="68573" tIns="34289" rIns="68573" bIns="34289">
            <a:spAutoFit/>
          </a:bodyPr>
          <a:lstStyle/>
          <a:p>
            <a:pPr marL="0" marR="0" lvl="0" indent="0" algn="ctr" defTabSz="6857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กลุ่มงานควบคุมโรคไม่ติดต่อฯ</a:t>
            </a:r>
          </a:p>
          <a:p>
            <a:pPr marL="0" marR="0" lvl="0" indent="0" algn="ctr" defTabSz="6857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สำนักงานสาธารณสุขจังหวัดเพชรบูรณ์ </a:t>
            </a:r>
            <a:endParaRPr kumimoji="0" lang="th-TH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9" name="Picture 2" descr="https://www.thaihealth.or.th/data/content/2019/04/48310/cms/newscms_thaihealth_c_acdegnpswy3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69"/>
          <a:stretch/>
        </p:blipFill>
        <p:spPr bwMode="auto">
          <a:xfrm>
            <a:off x="87024" y="1900989"/>
            <a:ext cx="4240965" cy="2771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>
            <a:extLst>
              <a:ext uri="{FF2B5EF4-FFF2-40B4-BE49-F238E27FC236}">
                <a16:creationId xmlns:a16="http://schemas.microsoft.com/office/drawing/2014/main" id="{EA4BAAFD-D4D7-A5D3-6AF6-6ED879E239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75944"/>
              </p:ext>
            </p:extLst>
          </p:nvPr>
        </p:nvGraphicFramePr>
        <p:xfrm>
          <a:off x="629734" y="1183776"/>
          <a:ext cx="10689740" cy="477333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1072174">
                  <a:extLst>
                    <a:ext uri="{9D8B030D-6E8A-4147-A177-3AD203B41FA5}">
                      <a16:colId xmlns:a16="http://schemas.microsoft.com/office/drawing/2014/main" val="2477239959"/>
                    </a:ext>
                  </a:extLst>
                </a:gridCol>
                <a:gridCol w="940708">
                  <a:extLst>
                    <a:ext uri="{9D8B030D-6E8A-4147-A177-3AD203B41FA5}">
                      <a16:colId xmlns:a16="http://schemas.microsoft.com/office/drawing/2014/main" val="3873120259"/>
                    </a:ext>
                  </a:extLst>
                </a:gridCol>
                <a:gridCol w="1033669">
                  <a:extLst>
                    <a:ext uri="{9D8B030D-6E8A-4147-A177-3AD203B41FA5}">
                      <a16:colId xmlns:a16="http://schemas.microsoft.com/office/drawing/2014/main" val="2372315355"/>
                    </a:ext>
                  </a:extLst>
                </a:gridCol>
                <a:gridCol w="983974">
                  <a:extLst>
                    <a:ext uri="{9D8B030D-6E8A-4147-A177-3AD203B41FA5}">
                      <a16:colId xmlns:a16="http://schemas.microsoft.com/office/drawing/2014/main" val="3739761457"/>
                    </a:ext>
                  </a:extLst>
                </a:gridCol>
                <a:gridCol w="964096">
                  <a:extLst>
                    <a:ext uri="{9D8B030D-6E8A-4147-A177-3AD203B41FA5}">
                      <a16:colId xmlns:a16="http://schemas.microsoft.com/office/drawing/2014/main" val="1174302293"/>
                    </a:ext>
                  </a:extLst>
                </a:gridCol>
                <a:gridCol w="1145044">
                  <a:extLst>
                    <a:ext uri="{9D8B030D-6E8A-4147-A177-3AD203B41FA5}">
                      <a16:colId xmlns:a16="http://schemas.microsoft.com/office/drawing/2014/main" val="1810249298"/>
                    </a:ext>
                  </a:extLst>
                </a:gridCol>
                <a:gridCol w="1557588">
                  <a:extLst>
                    <a:ext uri="{9D8B030D-6E8A-4147-A177-3AD203B41FA5}">
                      <a16:colId xmlns:a16="http://schemas.microsoft.com/office/drawing/2014/main" val="3357753039"/>
                    </a:ext>
                  </a:extLst>
                </a:gridCol>
                <a:gridCol w="1258872">
                  <a:extLst>
                    <a:ext uri="{9D8B030D-6E8A-4147-A177-3AD203B41FA5}">
                      <a16:colId xmlns:a16="http://schemas.microsoft.com/office/drawing/2014/main" val="856279198"/>
                    </a:ext>
                  </a:extLst>
                </a:gridCol>
                <a:gridCol w="880143">
                  <a:extLst>
                    <a:ext uri="{9D8B030D-6E8A-4147-A177-3AD203B41FA5}">
                      <a16:colId xmlns:a16="http://schemas.microsoft.com/office/drawing/2014/main" val="2311032543"/>
                    </a:ext>
                  </a:extLst>
                </a:gridCol>
                <a:gridCol w="853472">
                  <a:extLst>
                    <a:ext uri="{9D8B030D-6E8A-4147-A177-3AD203B41FA5}">
                      <a16:colId xmlns:a16="http://schemas.microsoft.com/office/drawing/2014/main" val="1800522000"/>
                    </a:ext>
                  </a:extLst>
                </a:gridCol>
              </a:tblGrid>
              <a:tr h="31142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อำเภอ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เป้าหมาย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คัดกรอง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ร้อยละ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สูบบุหรี่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ร้อยละ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ได้รับการบำบัด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ร้อยละ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เลิกบุหรี่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ร้อยละ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1035626"/>
                  </a:ext>
                </a:extLst>
              </a:tr>
              <a:tr h="31142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วังโป่ง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18,496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9,311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50.34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987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10.6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928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94.02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56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6.03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9729924"/>
                  </a:ext>
                </a:extLst>
              </a:tr>
              <a:tr h="31142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น้ำหนาว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10,654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4,938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46.35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384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7.78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161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41.93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10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6.21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9180514"/>
                  </a:ext>
                </a:extLst>
              </a:tr>
              <a:tr h="31142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หนองไผ่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53,664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23,297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43.41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1,628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6.99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1,471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90.36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21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1.43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9168633"/>
                  </a:ext>
                </a:extLst>
              </a:tr>
              <a:tr h="31142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บึงสามพัน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39,961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16,989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42.51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1,132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6.66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757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66.87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0.92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2686489"/>
                  </a:ext>
                </a:extLst>
              </a:tr>
              <a:tr h="31142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วิเชียรบุรี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69,932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25,608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36.62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1,416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5.53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1,285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90.75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21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1.63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7098514"/>
                  </a:ext>
                </a:extLst>
              </a:tr>
              <a:tr h="31142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หล่มสัก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97,071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32,188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33.16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2,355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7.32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1,674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71.08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0.12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9578848"/>
                  </a:ext>
                </a:extLst>
              </a:tr>
              <a:tr h="31142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หล่มเก่า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46,477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14,055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30.24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830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5.91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701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84.46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18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2.57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9723828"/>
                  </a:ext>
                </a:extLst>
              </a:tr>
              <a:tr h="31142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ชนแดน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38,615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10,393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26.91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1,132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10.89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1,046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92.4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39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3.73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9719309"/>
                  </a:ext>
                </a:extLst>
              </a:tr>
              <a:tr h="31142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ศรีเทพ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38,740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9,556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24.67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1,093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11.44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858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78.5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36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4.20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3954058"/>
                  </a:ext>
                </a:extLst>
              </a:tr>
              <a:tr h="31142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เมืองพช.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135,207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27,418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20.28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1,850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6.75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1,175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63.51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65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5.53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3850"/>
                  </a:ext>
                </a:extLst>
              </a:tr>
              <a:tr h="31142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เขาค้อ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21,753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3,797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17.46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327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8.61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290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88.69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29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10.00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5938271"/>
                  </a:ext>
                </a:extLst>
              </a:tr>
              <a:tr h="31142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จังหวัด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570,570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177,550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31.12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13,134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7.4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10,346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78.77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304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2.94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373350"/>
                  </a:ext>
                </a:extLst>
              </a:tr>
              <a:tr h="31142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เขต 2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</a:t>
                      </a:r>
                      <a:r>
                        <a:rPr lang="th-TH" sz="20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,</a:t>
                      </a:r>
                      <a:r>
                        <a:rPr lang="en-US" sz="20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081</a:t>
                      </a:r>
                      <a:r>
                        <a:rPr lang="th-TH" sz="20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,</a:t>
                      </a:r>
                      <a:r>
                        <a:rPr lang="en-US" sz="20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742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846</a:t>
                      </a:r>
                      <a:r>
                        <a:rPr lang="th-TH" sz="20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,</a:t>
                      </a:r>
                      <a:r>
                        <a:rPr lang="en-US" sz="20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920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40.68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71</a:t>
                      </a:r>
                      <a:r>
                        <a:rPr lang="th-TH" sz="20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,</a:t>
                      </a:r>
                      <a:r>
                        <a:rPr lang="en-US" sz="20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755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8.47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52</a:t>
                      </a:r>
                      <a:r>
                        <a:rPr lang="th-TH" sz="20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,</a:t>
                      </a:r>
                      <a:r>
                        <a:rPr lang="en-US" sz="20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725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73.48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</a:t>
                      </a:r>
                      <a:r>
                        <a:rPr lang="th-TH" sz="20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,</a:t>
                      </a:r>
                      <a:r>
                        <a:rPr lang="en-US" sz="20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046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1.98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4208604"/>
                  </a:ext>
                </a:extLst>
              </a:tr>
              <a:tr h="31142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ประเทศ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37</a:t>
                      </a:r>
                      <a:r>
                        <a:rPr lang="th-TH" sz="20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,</a:t>
                      </a:r>
                      <a:r>
                        <a:rPr lang="en-US" sz="20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877</a:t>
                      </a:r>
                      <a:r>
                        <a:rPr lang="th-TH" sz="20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,</a:t>
                      </a:r>
                      <a:r>
                        <a:rPr lang="en-US" sz="20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318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13</a:t>
                      </a:r>
                      <a:r>
                        <a:rPr lang="th-TH" sz="20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,</a:t>
                      </a:r>
                      <a:r>
                        <a:rPr lang="en-US" sz="20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833</a:t>
                      </a:r>
                      <a:r>
                        <a:rPr lang="th-TH" sz="20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,</a:t>
                      </a:r>
                      <a:r>
                        <a:rPr lang="en-US" sz="20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227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36.52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</a:t>
                      </a:r>
                      <a:r>
                        <a:rPr lang="th-TH" sz="20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,</a:t>
                      </a:r>
                      <a:r>
                        <a:rPr lang="en-US" sz="20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064</a:t>
                      </a:r>
                      <a:r>
                        <a:rPr lang="th-TH" sz="20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,</a:t>
                      </a:r>
                      <a:r>
                        <a:rPr lang="en-US" sz="20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460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7.69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743</a:t>
                      </a:r>
                      <a:r>
                        <a:rPr lang="th-TH" sz="20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,</a:t>
                      </a:r>
                      <a:r>
                        <a:rPr lang="en-US" sz="20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161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69.82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16</a:t>
                      </a:r>
                      <a:r>
                        <a:rPr lang="th-TH" sz="20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,</a:t>
                      </a:r>
                      <a:r>
                        <a:rPr lang="en-US" sz="20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972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2.28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7036"/>
                  </a:ext>
                </a:extLst>
              </a:tr>
            </a:tbl>
          </a:graphicData>
        </a:graphic>
      </p:graphicFrame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4E7CA392-A751-FCE8-0437-6DBD734983D0}"/>
              </a:ext>
            </a:extLst>
          </p:cNvPr>
          <p:cNvSpPr txBox="1"/>
          <p:nvPr/>
        </p:nvSpPr>
        <p:spPr>
          <a:xfrm>
            <a:off x="2639732" y="122329"/>
            <a:ext cx="71400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th-TH" sz="3200" b="1" i="0" dirty="0"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การคัดกรองและการบำบัดผู้ติดบุหรี่ ในประชากรอายุ 15 ปีขึ้นไป</a:t>
            </a: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1DDCBFDD-5C72-EC5E-9681-A18F7769C6E1}"/>
              </a:ext>
            </a:extLst>
          </p:cNvPr>
          <p:cNvSpPr txBox="1"/>
          <p:nvPr/>
        </p:nvSpPr>
        <p:spPr>
          <a:xfrm>
            <a:off x="934278" y="6173032"/>
            <a:ext cx="20249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dirty="0"/>
              <a:t>ที่มา </a:t>
            </a:r>
            <a:r>
              <a:rPr lang="en-US" dirty="0"/>
              <a:t>: HDC </a:t>
            </a:r>
            <a:r>
              <a:rPr lang="th-TH" dirty="0"/>
              <a:t>สสจ.เพชรบูรณ์</a:t>
            </a:r>
          </a:p>
          <a:p>
            <a:pPr algn="ctr"/>
            <a:r>
              <a:rPr lang="th-TH" dirty="0"/>
              <a:t>25 พฤษภาคม 2566</a:t>
            </a:r>
            <a:endParaRPr lang="en-US" dirty="0"/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5966F342-162D-2168-3CE2-D69F6A2DCC0F}"/>
              </a:ext>
            </a:extLst>
          </p:cNvPr>
          <p:cNvSpPr txBox="1"/>
          <p:nvPr/>
        </p:nvSpPr>
        <p:spPr>
          <a:xfrm>
            <a:off x="4927217" y="678188"/>
            <a:ext cx="2565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เกณฑ์การคัดกรอง ร้อยละ 50</a:t>
            </a:r>
            <a:endParaRPr lang="en-US" sz="24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3A15B6AB-4001-43AA-75A1-2DECA8EA4A06}"/>
              </a:ext>
            </a:extLst>
          </p:cNvPr>
          <p:cNvSpPr txBox="1"/>
          <p:nvPr/>
        </p:nvSpPr>
        <p:spPr>
          <a:xfrm>
            <a:off x="4193042" y="6173032"/>
            <a:ext cx="5586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สูบบุหรี่ 1-10 มวน เสี่ยงต่ำ / 11-19 มวน เสี่ยงปานกลาง / 20 มวนขึ้นไป เสี่ยงสูง </a:t>
            </a:r>
            <a:endParaRPr lang="en-US" sz="2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29724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>
            <a:extLst>
              <a:ext uri="{FF2B5EF4-FFF2-40B4-BE49-F238E27FC236}">
                <a16:creationId xmlns:a16="http://schemas.microsoft.com/office/drawing/2014/main" id="{1C262127-F577-BFDF-4D70-2F60E23734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428950"/>
              </p:ext>
            </p:extLst>
          </p:nvPr>
        </p:nvGraphicFramePr>
        <p:xfrm>
          <a:off x="625742" y="859536"/>
          <a:ext cx="10940947" cy="52311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4161">
                  <a:extLst>
                    <a:ext uri="{9D8B030D-6E8A-4147-A177-3AD203B41FA5}">
                      <a16:colId xmlns:a16="http://schemas.microsoft.com/office/drawing/2014/main" val="1936245326"/>
                    </a:ext>
                  </a:extLst>
                </a:gridCol>
                <a:gridCol w="983393">
                  <a:extLst>
                    <a:ext uri="{9D8B030D-6E8A-4147-A177-3AD203B41FA5}">
                      <a16:colId xmlns:a16="http://schemas.microsoft.com/office/drawing/2014/main" val="2943747918"/>
                    </a:ext>
                  </a:extLst>
                </a:gridCol>
                <a:gridCol w="983393">
                  <a:extLst>
                    <a:ext uri="{9D8B030D-6E8A-4147-A177-3AD203B41FA5}">
                      <a16:colId xmlns:a16="http://schemas.microsoft.com/office/drawing/2014/main" val="4095566010"/>
                    </a:ext>
                  </a:extLst>
                </a:gridCol>
                <a:gridCol w="763425">
                  <a:extLst>
                    <a:ext uri="{9D8B030D-6E8A-4147-A177-3AD203B41FA5}">
                      <a16:colId xmlns:a16="http://schemas.microsoft.com/office/drawing/2014/main" val="2414616884"/>
                    </a:ext>
                  </a:extLst>
                </a:gridCol>
                <a:gridCol w="897130">
                  <a:extLst>
                    <a:ext uri="{9D8B030D-6E8A-4147-A177-3AD203B41FA5}">
                      <a16:colId xmlns:a16="http://schemas.microsoft.com/office/drawing/2014/main" val="4293287282"/>
                    </a:ext>
                  </a:extLst>
                </a:gridCol>
                <a:gridCol w="677796">
                  <a:extLst>
                    <a:ext uri="{9D8B030D-6E8A-4147-A177-3AD203B41FA5}">
                      <a16:colId xmlns:a16="http://schemas.microsoft.com/office/drawing/2014/main" val="1096033645"/>
                    </a:ext>
                  </a:extLst>
                </a:gridCol>
                <a:gridCol w="1034516">
                  <a:extLst>
                    <a:ext uri="{9D8B030D-6E8A-4147-A177-3AD203B41FA5}">
                      <a16:colId xmlns:a16="http://schemas.microsoft.com/office/drawing/2014/main" val="272040723"/>
                    </a:ext>
                  </a:extLst>
                </a:gridCol>
                <a:gridCol w="776363">
                  <a:extLst>
                    <a:ext uri="{9D8B030D-6E8A-4147-A177-3AD203B41FA5}">
                      <a16:colId xmlns:a16="http://schemas.microsoft.com/office/drawing/2014/main" val="2981820908"/>
                    </a:ext>
                  </a:extLst>
                </a:gridCol>
                <a:gridCol w="1229242">
                  <a:extLst>
                    <a:ext uri="{9D8B030D-6E8A-4147-A177-3AD203B41FA5}">
                      <a16:colId xmlns:a16="http://schemas.microsoft.com/office/drawing/2014/main" val="816029570"/>
                    </a:ext>
                  </a:extLst>
                </a:gridCol>
                <a:gridCol w="776363">
                  <a:extLst>
                    <a:ext uri="{9D8B030D-6E8A-4147-A177-3AD203B41FA5}">
                      <a16:colId xmlns:a16="http://schemas.microsoft.com/office/drawing/2014/main" val="1989995847"/>
                    </a:ext>
                  </a:extLst>
                </a:gridCol>
                <a:gridCol w="998728">
                  <a:extLst>
                    <a:ext uri="{9D8B030D-6E8A-4147-A177-3AD203B41FA5}">
                      <a16:colId xmlns:a16="http://schemas.microsoft.com/office/drawing/2014/main" val="3989188035"/>
                    </a:ext>
                  </a:extLst>
                </a:gridCol>
                <a:gridCol w="716437">
                  <a:extLst>
                    <a:ext uri="{9D8B030D-6E8A-4147-A177-3AD203B41FA5}">
                      <a16:colId xmlns:a16="http://schemas.microsoft.com/office/drawing/2014/main" val="3975078199"/>
                    </a:ext>
                  </a:extLst>
                </a:gridCol>
              </a:tblGrid>
              <a:tr h="775821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อำเภอ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เป้าหมาย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คัดกรอง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ร้อยละ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ดื่มสุรา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ร้อยละ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เสี่ยงต่ำ</a:t>
                      </a:r>
                      <a:endParaRPr lang="en-US" sz="2000" u="none" strike="noStrike" dirty="0"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(0-10 คะแนน)</a:t>
                      </a: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ร้อยละ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เสี่ยงปานกลาง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(11-26 คะแนน)</a:t>
                      </a: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ร้อยละ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เสี่ยงสูง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(27 คะแนน  )</a:t>
                      </a: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ร้อยละ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583237"/>
                  </a:ext>
                </a:extLst>
              </a:tr>
              <a:tr h="311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น้ำหนาว</a:t>
                      </a:r>
                      <a:endParaRPr lang="th-TH" sz="20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10,654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4,907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46.06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974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19.85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884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90.76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6.98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2.26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668280"/>
                  </a:ext>
                </a:extLst>
              </a:tr>
              <a:tr h="311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หนองไผ่</a:t>
                      </a:r>
                      <a:endParaRPr lang="th-TH" sz="20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53,664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22,846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42.57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3,511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15.37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3,116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88.75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355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10.11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1.14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26409"/>
                  </a:ext>
                </a:extLst>
              </a:tr>
              <a:tr h="311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วิเชียรบุรี</a:t>
                      </a:r>
                      <a:endParaRPr lang="th-TH" sz="20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69,932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24,484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35.01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732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2.99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698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95.36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3.96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0.68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069075"/>
                  </a:ext>
                </a:extLst>
              </a:tr>
              <a:tr h="311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วังโป่ง</a:t>
                      </a:r>
                      <a:endParaRPr lang="th-TH" sz="20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18,496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6,391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34.55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819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12.81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782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95.48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4.15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0.37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346379"/>
                  </a:ext>
                </a:extLst>
              </a:tr>
              <a:tr h="311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หล่มสัก</a:t>
                      </a:r>
                      <a:endParaRPr lang="th-TH" sz="20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97,071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31,729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32.69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3,249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10.24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3,144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96.77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97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2.99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0.25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6628154"/>
                  </a:ext>
                </a:extLst>
              </a:tr>
              <a:tr h="311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บึงสามพัน</a:t>
                      </a:r>
                      <a:endParaRPr lang="th-TH" sz="20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39,961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12,403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31.04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1,096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8.84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955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87.14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115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10.49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2.37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6284502"/>
                  </a:ext>
                </a:extLst>
              </a:tr>
              <a:tr h="311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หล่มเก่า</a:t>
                      </a:r>
                      <a:endParaRPr lang="th-TH" sz="20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46,477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13,630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29.33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819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6.01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774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94.51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5.25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0.24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333511"/>
                  </a:ext>
                </a:extLst>
              </a:tr>
              <a:tr h="311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ชนแดน</a:t>
                      </a:r>
                      <a:endParaRPr lang="th-TH" sz="20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38,615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10,067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26.07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2,361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23.45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2,172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91.99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180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7.62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0.38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0366283"/>
                  </a:ext>
                </a:extLst>
              </a:tr>
              <a:tr h="311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ศรีเทพ</a:t>
                      </a:r>
                      <a:endParaRPr lang="th-TH" sz="20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38,740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8,260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21.32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934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11.31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869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93.04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5.46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1.5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905201"/>
                  </a:ext>
                </a:extLst>
              </a:tr>
              <a:tr h="311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เมือง</a:t>
                      </a:r>
                      <a:r>
                        <a:rPr lang="en-US" sz="2000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th-TH" sz="2000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พช.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135,207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19,661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14.54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2,619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13.32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2,555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97.56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2.06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0.38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455427"/>
                  </a:ext>
                </a:extLst>
              </a:tr>
              <a:tr h="311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เขาค้อ</a:t>
                      </a:r>
                      <a:endParaRPr lang="th-TH" sz="20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21,753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3,120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14.34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455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14.58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434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95.38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4.62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561486"/>
                  </a:ext>
                </a:extLst>
              </a:tr>
              <a:tr h="311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จังหวัด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570,570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157,498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27.6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17,569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11.16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16,383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93.25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1,047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5.96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139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0.79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666774"/>
                  </a:ext>
                </a:extLst>
              </a:tr>
              <a:tr h="377466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เขต 2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2,081,739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771,614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37.07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119,089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15.43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110,684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92.94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7,105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5.97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1,300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1.09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14820"/>
                  </a:ext>
                </a:extLst>
              </a:tr>
              <a:tr h="146415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ประเทศ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37,877,315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12,521,518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33.06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1,291,042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10.31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1,174,243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90.95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97,124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7.52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19,675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1.52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880" marR="8880" marT="8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528367"/>
                  </a:ext>
                </a:extLst>
              </a:tr>
            </a:tbl>
          </a:graphicData>
        </a:graphic>
      </p:graphicFrame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BD91F559-A04E-41B3-74FC-564BB1EF85D3}"/>
              </a:ext>
            </a:extLst>
          </p:cNvPr>
          <p:cNvSpPr txBox="1"/>
          <p:nvPr/>
        </p:nvSpPr>
        <p:spPr>
          <a:xfrm>
            <a:off x="482442" y="6153463"/>
            <a:ext cx="20249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dirty="0"/>
              <a:t>ที่มา </a:t>
            </a:r>
            <a:r>
              <a:rPr lang="en-US" dirty="0"/>
              <a:t>: HDC </a:t>
            </a:r>
            <a:r>
              <a:rPr lang="th-TH" dirty="0"/>
              <a:t>สสจ.เพชรบูรณ์</a:t>
            </a:r>
          </a:p>
          <a:p>
            <a:pPr algn="ctr"/>
            <a:r>
              <a:rPr lang="th-TH" dirty="0"/>
              <a:t>25 พฤษภาคม 2566</a:t>
            </a:r>
            <a:endParaRPr lang="en-US" dirty="0"/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AE621BAB-DDB9-7248-B4F3-8E6BA64C1546}"/>
              </a:ext>
            </a:extLst>
          </p:cNvPr>
          <p:cNvSpPr txBox="1"/>
          <p:nvPr/>
        </p:nvSpPr>
        <p:spPr>
          <a:xfrm>
            <a:off x="2479086" y="58206"/>
            <a:ext cx="7802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th-TH" sz="3200" b="1" i="0" dirty="0"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การคัดกรองและการบำบัดผู้ติด</a:t>
            </a:r>
            <a: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แอลกอฮอล์</a:t>
            </a:r>
            <a:r>
              <a:rPr lang="th-TH" sz="3200" b="1" i="0" dirty="0"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ในประชากรอายุ 15 ปีขึ้นไป</a:t>
            </a: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53B841F1-46BC-AAED-FDC3-B5512CAE8741}"/>
              </a:ext>
            </a:extLst>
          </p:cNvPr>
          <p:cNvSpPr txBox="1"/>
          <p:nvPr/>
        </p:nvSpPr>
        <p:spPr>
          <a:xfrm>
            <a:off x="4603721" y="419224"/>
            <a:ext cx="2565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เกณฑ์การคัดกรอง ร้อยละ 50</a:t>
            </a:r>
            <a:endParaRPr lang="en-US" sz="24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cxnSp>
        <p:nvCxnSpPr>
          <p:cNvPr id="8" name="ลูกศรเชื่อมต่อแบบตรง 7">
            <a:extLst>
              <a:ext uri="{FF2B5EF4-FFF2-40B4-BE49-F238E27FC236}">
                <a16:creationId xmlns:a16="http://schemas.microsoft.com/office/drawing/2014/main" id="{4040CA58-82CF-608D-23BA-C2C968BC4135}"/>
              </a:ext>
            </a:extLst>
          </p:cNvPr>
          <p:cNvCxnSpPr/>
          <p:nvPr/>
        </p:nvCxnSpPr>
        <p:spPr>
          <a:xfrm flipV="1">
            <a:off x="10712715" y="1299058"/>
            <a:ext cx="0" cy="173409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5ADB6110-C96F-24F2-1EF2-910F4D36B6F3}"/>
              </a:ext>
            </a:extLst>
          </p:cNvPr>
          <p:cNvSpPr txBox="1"/>
          <p:nvPr/>
        </p:nvSpPr>
        <p:spPr>
          <a:xfrm>
            <a:off x="2682578" y="6090663"/>
            <a:ext cx="22620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1600" u="sng" dirty="0"/>
              <a:t>*ดื่มในระดับเสี่ยงต่ำ (0-10 คะแนน) </a:t>
            </a:r>
          </a:p>
          <a:p>
            <a:pPr algn="ctr"/>
            <a:r>
              <a:rPr lang="th-TH" sz="1600" dirty="0"/>
              <a:t>ในอนาคตดื่มมากกว่านี้มีความเสี่ยงจะเกิดปัญหาจากการดื่มสุราได้</a:t>
            </a: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5BD88D9C-FF32-6A86-212D-30F6512CC2A1}"/>
              </a:ext>
            </a:extLst>
          </p:cNvPr>
          <p:cNvSpPr txBox="1"/>
          <p:nvPr/>
        </p:nvSpPr>
        <p:spPr>
          <a:xfrm>
            <a:off x="5336804" y="6090662"/>
            <a:ext cx="29188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1600" u="sng" dirty="0"/>
              <a:t>*ดื่มในระดับเสี่ยงปานกลาง (11-26 คะแนน)</a:t>
            </a:r>
          </a:p>
          <a:p>
            <a:pPr algn="ctr"/>
            <a:r>
              <a:rPr lang="th-TH" sz="1600" dirty="0"/>
              <a:t>มีความเสี่ยงปานกลางต่อสุขภาพและปัญหาอื่นๆ</a:t>
            </a:r>
          </a:p>
          <a:p>
            <a:pPr algn="ctr"/>
            <a:r>
              <a:rPr lang="th-TH" sz="1600" dirty="0"/>
              <a:t>ถ้าดื่มต่อเนื่องเสี่ยงต่อการติดสุราได้</a:t>
            </a: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FF2CB895-8243-7CCE-9082-F5024AE4928A}"/>
              </a:ext>
            </a:extLst>
          </p:cNvPr>
          <p:cNvSpPr txBox="1"/>
          <p:nvPr/>
        </p:nvSpPr>
        <p:spPr>
          <a:xfrm>
            <a:off x="8717616" y="6114686"/>
            <a:ext cx="22003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1600" u="sng" dirty="0"/>
              <a:t>*ดื่มในระดับเสี่ยงสูง (27 คะแนน</a:t>
            </a:r>
            <a:r>
              <a:rPr lang="th-TH" sz="1600" dirty="0"/>
              <a:t>)</a:t>
            </a:r>
          </a:p>
          <a:p>
            <a:pPr algn="ctr"/>
            <a:r>
              <a:rPr lang="th-TH" sz="1600" dirty="0"/>
              <a:t>มีความเสี่ยงสูงต่อการติดสุราแล้ว หรือติดสุราแล้ว</a:t>
            </a:r>
          </a:p>
        </p:txBody>
      </p:sp>
    </p:spTree>
    <p:extLst>
      <p:ext uri="{BB962C8B-B14F-4D97-AF65-F5344CB8AC3E}">
        <p14:creationId xmlns:p14="http://schemas.microsoft.com/office/powerpoint/2010/main" val="81560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0214653"/>
              </p:ext>
            </p:extLst>
          </p:nvPr>
        </p:nvGraphicFramePr>
        <p:xfrm>
          <a:off x="551329" y="998819"/>
          <a:ext cx="11187954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939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939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ln w="0"/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anose="02020603050405020304" pitchFamily="18" charset="-34"/>
                        </a:rPr>
                        <a:t>ข้อค้นพบ</a:t>
                      </a:r>
                      <a:endParaRPr lang="th-TH" sz="2800" b="1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>
                          <a:ln w="0"/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anose="02020603050405020304" pitchFamily="18" charset="-34"/>
                        </a:rPr>
                        <a:t>แนวทางแก้ไข</a:t>
                      </a:r>
                      <a:endParaRPr lang="th-TH" sz="2800" b="1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thaiDist"/>
                      <a:r>
                        <a:rPr lang="en-US" sz="2800" b="1" u="none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anose="02020603050405020304" pitchFamily="18" charset="-34"/>
                        </a:rPr>
                        <a:t>1.</a:t>
                      </a:r>
                      <a:r>
                        <a:rPr lang="th-TH" sz="2800" b="1" u="none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anose="02020603050405020304" pitchFamily="18" charset="-34"/>
                        </a:rPr>
                        <a:t>การคัดกรอง</a:t>
                      </a:r>
                    </a:p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anose="02020603050405020304" pitchFamily="18" charset="-34"/>
                        </a:rPr>
                        <a:t>- กลุ่มอายุ </a:t>
                      </a:r>
                      <a:r>
                        <a:rPr lang="en-GB" sz="2800" b="1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anose="02020603050405020304" pitchFamily="18" charset="-34"/>
                        </a:rPr>
                        <a:t>15-19 </a:t>
                      </a:r>
                      <a:r>
                        <a:rPr lang="th-TH" sz="2800" b="1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anose="02020603050405020304" pitchFamily="18" charset="-34"/>
                        </a:rPr>
                        <a:t>ปี ทำได้ดีเนื่องจากมีการคัดกรองร่วมกับ </a:t>
                      </a:r>
                    </a:p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anose="02020603050405020304" pitchFamily="18" charset="-34"/>
                        </a:rPr>
                        <a:t>  การคัดกรองสุขภาพกาย/ใจ มีงบ </a:t>
                      </a:r>
                      <a:r>
                        <a:rPr lang="th-TH" sz="2800" b="1" dirty="0" err="1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anose="02020603050405020304" pitchFamily="18" charset="-34"/>
                        </a:rPr>
                        <a:t>สปสช</a:t>
                      </a:r>
                      <a:r>
                        <a:rPr lang="th-TH" sz="2800" b="1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anose="02020603050405020304" pitchFamily="18" charset="-34"/>
                        </a:rPr>
                        <a:t> สนับสนุน</a:t>
                      </a:r>
                    </a:p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anose="02020603050405020304" pitchFamily="18" charset="-34"/>
                        </a:rPr>
                        <a:t>- คัดกรองร่วมกับการคัดกรองเบาหวาน/ความดัน</a:t>
                      </a:r>
                    </a:p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anose="02020603050405020304" pitchFamily="18" charset="-34"/>
                        </a:rPr>
                        <a:t>- กลุ่ม อายุ </a:t>
                      </a:r>
                      <a:r>
                        <a:rPr lang="en-GB" sz="2800" b="1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anose="02020603050405020304" pitchFamily="18" charset="-34"/>
                        </a:rPr>
                        <a:t>60 </a:t>
                      </a:r>
                      <a:r>
                        <a:rPr lang="th-TH" sz="2800" b="1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anose="02020603050405020304" pitchFamily="18" charset="-34"/>
                        </a:rPr>
                        <a:t>ปีขึ้นไป ควรคัดกรองมากขึ้น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anose="02020603050405020304" pitchFamily="18" charset="-34"/>
                        </a:rPr>
                        <a:t>1.</a:t>
                      </a:r>
                      <a:r>
                        <a:rPr lang="th-TH" sz="2800" b="1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anose="02020603050405020304" pitchFamily="18" charset="-34"/>
                        </a:rPr>
                        <a:t>ให้ความรู้ในกลุ่มเยาวชน /สถานศึกษาเพื่อลดนักสูบนักดื่มหน้าใหม่</a:t>
                      </a:r>
                    </a:p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anose="02020603050405020304" pitchFamily="18" charset="-34"/>
                        </a:rPr>
                        <a:t>2.</a:t>
                      </a:r>
                      <a:r>
                        <a:rPr lang="th-TH" sz="2800" b="1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anose="02020603050405020304" pitchFamily="18" charset="-34"/>
                        </a:rPr>
                        <a:t>เร่งคัดกรอง </a:t>
                      </a:r>
                      <a:r>
                        <a:rPr lang="th-TH" sz="2800" b="1" dirty="0" err="1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ไตรมาส</a:t>
                      </a:r>
                      <a:r>
                        <a:rPr lang="th-TH" sz="2800" b="1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1-2  เช่น</a:t>
                      </a:r>
                      <a:r>
                        <a:rPr lang="th-TH" sz="2800" b="1" baseline="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th-TH" sz="2800" b="1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กลุ่ม 15-19 ปี </a:t>
                      </a:r>
                    </a:p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 (งบ </a:t>
                      </a:r>
                      <a:r>
                        <a:rPr lang="th-TH" sz="2800" b="1" dirty="0" err="1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สปสช</a:t>
                      </a:r>
                      <a:r>
                        <a:rPr lang="th-TH" sz="2800" b="1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.สนับสนุน)</a:t>
                      </a:r>
                    </a:p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3.Update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th-TH" sz="2800" b="1" baseline="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ข้อมูลซักประวัติผู้มารับบริการทุกครั้ง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2.</a:t>
                      </a:r>
                      <a:r>
                        <a:rPr lang="th-TH" sz="2800" b="1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การบำบัดรักษา</a:t>
                      </a:r>
                    </a:p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-การเข้าถึงคลินิกเลิกบุหรี่/แอลกอฮอล์ ต่ำกว่าเกณฑ์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anose="02020603050405020304" pitchFamily="18" charset="-34"/>
                        </a:rPr>
                        <a:t>1.</a:t>
                      </a:r>
                      <a:r>
                        <a:rPr lang="th-TH" sz="2800" b="1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anose="02020603050405020304" pitchFamily="18" charset="-34"/>
                        </a:rPr>
                        <a:t>ติดตามโดยหมอคนที่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anose="02020603050405020304" pitchFamily="18" charset="-34"/>
                        </a:rPr>
                        <a:t>1 </a:t>
                      </a:r>
                      <a:r>
                        <a:rPr lang="th-TH" sz="2800" b="1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anose="02020603050405020304" pitchFamily="18" charset="-34"/>
                        </a:rPr>
                        <a:t>(</a:t>
                      </a:r>
                      <a:r>
                        <a:rPr lang="th-TH" sz="2800" b="1" dirty="0" err="1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anose="02020603050405020304" pitchFamily="18" charset="-34"/>
                        </a:rPr>
                        <a:t>อส</a:t>
                      </a:r>
                      <a:r>
                        <a:rPr lang="th-TH" sz="2800" b="1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anose="02020603050405020304" pitchFamily="18" charset="-34"/>
                        </a:rPr>
                        <a:t>ม.</a:t>
                      </a:r>
                      <a:r>
                        <a:rPr lang="th-TH" sz="2800" b="1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ชักชวน/</a:t>
                      </a:r>
                      <a:r>
                        <a:rPr lang="th-TH" sz="2800" b="1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anose="02020603050405020304" pitchFamily="18" charset="-34"/>
                        </a:rPr>
                        <a:t>ติดตาม</a:t>
                      </a:r>
                    </a:p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   เข้าถึงกระบวนการช่วยเลิก )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  <a:p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anose="02020603050405020304" pitchFamily="18" charset="-34"/>
                        </a:rPr>
                        <a:t>2.</a:t>
                      </a:r>
                      <a:r>
                        <a:rPr lang="th-TH" sz="2800" b="1" kern="1200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anose="02020603050405020304" pitchFamily="18" charset="-34"/>
                        </a:rPr>
                        <a:t>สนับสนุนการเข้าถึงคลินิกเลิกบุหรี่/ให้ผู้ป่วยตระหนัก</a:t>
                      </a:r>
                    </a:p>
                    <a:p>
                      <a:r>
                        <a:rPr lang="th-TH" sz="2800" b="1" kern="1200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anose="02020603050405020304" pitchFamily="18" charset="-34"/>
                        </a:rPr>
                        <a:t>  ถึงโทษของการสูบบุหรี่ </a:t>
                      </a:r>
                      <a:endParaRPr lang="th-TH" sz="2800" b="1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3.</a:t>
                      </a:r>
                      <a:r>
                        <a:rPr lang="th-TH" sz="2800" b="1" dirty="0" err="1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บูรณา</a:t>
                      </a:r>
                      <a:r>
                        <a:rPr lang="th-TH" sz="2800" b="1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การกับคลินิกพิเศษ เช่น 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NCD ,COPD</a:t>
                      </a:r>
                      <a:endParaRPr lang="th-TH" sz="2800" b="1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0953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www.stopdrink.com/files/uploads/preview_20090924114723000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923" y="621378"/>
            <a:ext cx="5291174" cy="199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tse4.mm.bing.net/th?id=OIP.-YDWFAgB84quoxbDLngraAHaF7&amp;pid=Api&amp;P=0&amp;h=1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45" y="1073098"/>
            <a:ext cx="5991726" cy="479338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2" descr="https://tse4.mm.bing.net/th?id=OIP.pZZBDiLdswHA4OlbWgWFcAHaFj&amp;pid=Api&amp;P=0&amp;h=180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826" y="2958427"/>
            <a:ext cx="4715951" cy="353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4202</TotalTime>
  <Words>774</Words>
  <Application>Microsoft Office PowerPoint</Application>
  <PresentationFormat>แบบจอกว้าง</PresentationFormat>
  <Paragraphs>372</Paragraphs>
  <Slides>5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5</vt:i4>
      </vt:variant>
    </vt:vector>
  </HeadingPairs>
  <TitlesOfParts>
    <vt:vector size="10" baseType="lpstr">
      <vt:lpstr>Calibri</vt:lpstr>
      <vt:lpstr>Arial</vt:lpstr>
      <vt:lpstr>Angsana New</vt:lpstr>
      <vt:lpstr>Calibri Light</vt:lpstr>
      <vt:lpstr>ธีมของ Office</vt:lpstr>
      <vt:lpstr>การคัดกรองและการบำบัดผู้ติดบุหรี่และเครื่องดื่มแอลกอฮอล์   ในประชากรอายุ 15 ปีขึ้นไป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Windows User</dc:creator>
  <cp:lastModifiedBy>SSJ-Witchuda</cp:lastModifiedBy>
  <cp:revision>21</cp:revision>
  <cp:lastPrinted>2023-05-29T02:46:29Z</cp:lastPrinted>
  <dcterms:created xsi:type="dcterms:W3CDTF">2023-05-26T06:39:23Z</dcterms:created>
  <dcterms:modified xsi:type="dcterms:W3CDTF">2023-05-29T07:46:03Z</dcterms:modified>
</cp:coreProperties>
</file>