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1"/>
  </p:notesMasterIdLst>
  <p:handoutMasterIdLst>
    <p:handoutMasterId r:id="rId12"/>
  </p:handoutMasterIdLst>
  <p:sldIdLst>
    <p:sldId id="310" r:id="rId5"/>
    <p:sldId id="309" r:id="rId6"/>
    <p:sldId id="306" r:id="rId7"/>
    <p:sldId id="308" r:id="rId8"/>
    <p:sldId id="264" r:id="rId9"/>
    <p:sldId id="265" r:id="rId10"/>
  </p:sldIdLst>
  <p:sldSz cx="9144000" cy="5143500" type="screen16x9"/>
  <p:notesSz cx="6735763" cy="9866313"/>
  <p:embeddedFontLst>
    <p:embeddedFont>
      <p:font typeface="Angsana New" panose="02020603050405020304" pitchFamily="18" charset="-34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60" y="4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29BDEF-B730-48EF-BD16-20607621DD72}" type="doc">
      <dgm:prSet loTypeId="urn:microsoft.com/office/officeart/2011/layout/RadialPictureList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206110E9-E943-49B1-86FF-213A2C9FAEB8}">
      <dgm:prSet phldrT="[Text]"/>
      <dgm:spPr>
        <a:solidFill>
          <a:srgbClr val="C00000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Confirmed </a:t>
          </a:r>
          <a:br>
            <a:rPr lang="en-US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</a:br>
          <a:r>
            <a:rPr lang="en-US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HCV-RNA </a:t>
          </a:r>
          <a:r>
            <a:rPr lang="en-US" b="1" spc="0" baseline="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positive </a:t>
          </a:r>
        </a:p>
        <a:p>
          <a:r>
            <a:rPr lang="en-US" b="1" spc="0" baseline="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5,</a:t>
          </a:r>
          <a:r>
            <a:rPr lang="th-TH" b="1" spc="0" baseline="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541ราย</a:t>
          </a:r>
        </a:p>
      </dgm:t>
    </dgm:pt>
    <dgm:pt modelId="{A6F1122A-2399-4124-BC02-432C62883701}" type="parTrans" cxnId="{5861CA1F-EB05-4DE6-A51E-5C3500C6BAEE}">
      <dgm:prSet/>
      <dgm:spPr/>
      <dgm:t>
        <a:bodyPr/>
        <a:lstStyle/>
        <a:p>
          <a:endParaRPr lang="th-TH"/>
        </a:p>
      </dgm:t>
    </dgm:pt>
    <dgm:pt modelId="{54BAD1FF-4589-4C4C-8705-1412E2811C60}" type="sibTrans" cxnId="{5861CA1F-EB05-4DE6-A51E-5C3500C6BAEE}">
      <dgm:prSet/>
      <dgm:spPr/>
      <dgm:t>
        <a:bodyPr/>
        <a:lstStyle/>
        <a:p>
          <a:endParaRPr lang="th-TH"/>
        </a:p>
      </dgm:t>
    </dgm:pt>
    <dgm:pt modelId="{1C94A7E8-3861-4977-B73D-CBB9BA9504BB}">
      <dgm:prSet phldrT="[Text]"/>
      <dgm:spPr/>
      <dgm:t>
        <a:bodyPr/>
        <a:lstStyle/>
        <a:p>
          <a:pPr algn="ctr"/>
          <a:r>
            <a:rPr lang="th-TH" b="1" dirty="0">
              <a:latin typeface="Angsana New" pitchFamily="18" charset="-34"/>
              <a:cs typeface="Angsana New" pitchFamily="18" charset="-34"/>
            </a:rPr>
            <a:t>ผู้ติดเชื้อ </a:t>
          </a:r>
          <a:r>
            <a:rPr lang="en-US" b="1" dirty="0">
              <a:latin typeface="Angsana New" pitchFamily="18" charset="-34"/>
              <a:cs typeface="Angsana New" pitchFamily="18" charset="-34"/>
            </a:rPr>
            <a:t>HCV </a:t>
          </a:r>
          <a:r>
            <a:rPr lang="th-TH" b="1" dirty="0">
              <a:latin typeface="Angsana New" pitchFamily="18" charset="-34"/>
              <a:cs typeface="Angsana New" pitchFamily="18" charset="-34"/>
            </a:rPr>
            <a:t>ได้รับยารักษา  จำนวน </a:t>
          </a:r>
          <a:r>
            <a:rPr lang="en-US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2,</a:t>
          </a:r>
          <a:r>
            <a: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645 </a:t>
          </a:r>
          <a:r>
            <a:rPr lang="th-TH" b="1" dirty="0">
              <a:latin typeface="Angsana New" pitchFamily="18" charset="-34"/>
              <a:cs typeface="Angsana New" pitchFamily="18" charset="-34"/>
            </a:rPr>
            <a:t>ราย</a:t>
          </a:r>
        </a:p>
      </dgm:t>
    </dgm:pt>
    <dgm:pt modelId="{5CE93978-422C-42C1-83A0-4E93E9E4BAEC}" type="parTrans" cxnId="{3EB7826A-602B-4239-81FD-3AEB5344C157}">
      <dgm:prSet/>
      <dgm:spPr/>
      <dgm:t>
        <a:bodyPr/>
        <a:lstStyle/>
        <a:p>
          <a:endParaRPr lang="th-TH"/>
        </a:p>
      </dgm:t>
    </dgm:pt>
    <dgm:pt modelId="{FD6E6524-2DA7-4323-9366-44D08680C0AF}" type="sibTrans" cxnId="{3EB7826A-602B-4239-81FD-3AEB5344C157}">
      <dgm:prSet/>
      <dgm:spPr/>
      <dgm:t>
        <a:bodyPr/>
        <a:lstStyle/>
        <a:p>
          <a:endParaRPr lang="th-TH"/>
        </a:p>
      </dgm:t>
    </dgm:pt>
    <dgm:pt modelId="{24781C48-75C4-4E5E-89C5-E99D3D2D05B7}">
      <dgm:prSet phldrT="[Text]"/>
      <dgm:spPr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th-TH" b="1" dirty="0">
              <a:latin typeface="Angsana New" pitchFamily="18" charset="-34"/>
              <a:cs typeface="Angsana New" pitchFamily="18" charset="-34"/>
            </a:rPr>
            <a:t>ผู้ติดเชื้อ </a:t>
          </a:r>
          <a:r>
            <a:rPr lang="en-US" b="1" dirty="0">
              <a:latin typeface="Angsana New" pitchFamily="18" charset="-34"/>
              <a:cs typeface="Angsana New" pitchFamily="18" charset="-34"/>
            </a:rPr>
            <a:t>HCV </a:t>
          </a:r>
          <a:r>
            <a:rPr lang="th-TH" b="1" dirty="0">
              <a:latin typeface="Angsana New" pitchFamily="18" charset="-34"/>
              <a:cs typeface="Angsana New" pitchFamily="18" charset="-34"/>
            </a:rPr>
            <a:t>ที่ตรวจยืนยัน</a:t>
          </a:r>
          <a:br>
            <a:rPr lang="th-TH" b="1" dirty="0">
              <a:latin typeface="Angsana New" pitchFamily="18" charset="-34"/>
              <a:cs typeface="Angsana New" pitchFamily="18" charset="-34"/>
            </a:rPr>
          </a:br>
          <a:r>
            <a:rPr lang="th-TH" b="1" dirty="0">
              <a:latin typeface="Angsana New" pitchFamily="18" charset="-34"/>
              <a:cs typeface="Angsana New" pitchFamily="18" charset="-34"/>
            </a:rPr>
            <a:t>รอรักษาจำนวน</a:t>
          </a:r>
          <a:r>
            <a: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 </a:t>
          </a:r>
          <a:r>
            <a:rPr lang="en-US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2,896 </a:t>
          </a:r>
          <a:r>
            <a:rPr lang="th-TH" b="1" dirty="0">
              <a:latin typeface="Angsana New" pitchFamily="18" charset="-34"/>
              <a:cs typeface="Angsana New" pitchFamily="18" charset="-34"/>
            </a:rPr>
            <a:t>ราย </a:t>
          </a:r>
          <a:endParaRPr lang="en-US" b="1" dirty="0">
            <a:latin typeface="Angsana New" pitchFamily="18" charset="-34"/>
            <a:cs typeface="Angsana New" pitchFamily="18" charset="-34"/>
          </a:endParaRPr>
        </a:p>
        <a:p>
          <a:pPr algn="ctr"/>
          <a:r>
            <a:rPr lang="th-TH" b="1" dirty="0">
              <a:latin typeface="Angsana New" pitchFamily="18" charset="-34"/>
              <a:cs typeface="Angsana New" pitchFamily="18" charset="-34"/>
            </a:rPr>
            <a:t>(</a:t>
          </a:r>
          <a:r>
            <a:rPr lang="th-TH" b="1" dirty="0" err="1">
              <a:latin typeface="Angsana New" pitchFamily="18" charset="-34"/>
              <a:cs typeface="Angsana New" pitchFamily="18" charset="-34"/>
            </a:rPr>
            <a:t>สปสช.ตวรจ</a:t>
          </a:r>
          <a:r>
            <a:rPr lang="th-TH" b="1" dirty="0">
              <a:latin typeface="Angsana New" pitchFamily="18" charset="-34"/>
              <a:cs typeface="Angsana New" pitchFamily="18" charset="-34"/>
            </a:rPr>
            <a:t>สอบ </a:t>
          </a:r>
          <a:r>
            <a:rPr lang="en-US" b="1" dirty="0">
              <a:latin typeface="Angsana New" pitchFamily="18" charset="-34"/>
              <a:cs typeface="Angsana New" pitchFamily="18" charset="-34"/>
            </a:rPr>
            <a:t>2,230 </a:t>
          </a:r>
          <a:r>
            <a:rPr lang="th-TH" b="1" dirty="0">
              <a:latin typeface="Angsana New" pitchFamily="18" charset="-34"/>
              <a:cs typeface="Angsana New" pitchFamily="18" charset="-34"/>
            </a:rPr>
            <a:t>ราย)</a:t>
          </a:r>
          <a:r>
            <a:rPr lang="en-US" b="1" dirty="0">
              <a:latin typeface="Angsana New" pitchFamily="18" charset="-34"/>
              <a:cs typeface="Angsana New" pitchFamily="18" charset="-34"/>
            </a:rPr>
            <a:t> </a:t>
          </a:r>
          <a:endParaRPr lang="th-TH" b="1" dirty="0">
            <a:latin typeface="Angsana New" pitchFamily="18" charset="-34"/>
            <a:cs typeface="Angsana New" pitchFamily="18" charset="-34"/>
          </a:endParaRPr>
        </a:p>
      </dgm:t>
    </dgm:pt>
    <dgm:pt modelId="{2241C646-7F9D-476A-ABB7-7E3275B412DD}" type="parTrans" cxnId="{415B5EC1-7945-46DF-A791-C1E95B7774EC}">
      <dgm:prSet/>
      <dgm:spPr/>
      <dgm:t>
        <a:bodyPr/>
        <a:lstStyle/>
        <a:p>
          <a:endParaRPr lang="th-TH"/>
        </a:p>
      </dgm:t>
    </dgm:pt>
    <dgm:pt modelId="{54B83EB0-6A94-42AC-B8C7-EAB634B73332}" type="sibTrans" cxnId="{415B5EC1-7945-46DF-A791-C1E95B7774EC}">
      <dgm:prSet/>
      <dgm:spPr/>
      <dgm:t>
        <a:bodyPr/>
        <a:lstStyle/>
        <a:p>
          <a:endParaRPr lang="th-TH"/>
        </a:p>
      </dgm:t>
    </dgm:pt>
    <dgm:pt modelId="{25906E3E-9107-4A50-8517-06FE34B92F59}">
      <dgm:prSet phldrT="[Text]"/>
      <dgm:spPr/>
      <dgm:t>
        <a:bodyPr/>
        <a:lstStyle/>
        <a:p>
          <a:pPr algn="ctr"/>
          <a:r>
            <a:rPr lang="th-TH" b="1" dirty="0">
              <a:latin typeface="Angsana New" pitchFamily="18" charset="-34"/>
              <a:cs typeface="Angsana New" pitchFamily="18" charset="-34"/>
            </a:rPr>
            <a:t>ผลติดตามหลังการรักษา</a:t>
          </a:r>
          <a:endParaRPr lang="en-US" b="1" dirty="0">
            <a:latin typeface="Angsana New" pitchFamily="18" charset="-34"/>
            <a:cs typeface="Angsana New" pitchFamily="18" charset="-34"/>
          </a:endParaRPr>
        </a:p>
        <a:p>
          <a:pPr algn="ctr"/>
          <a:r>
            <a:rPr lang="en-US" b="1" dirty="0">
              <a:latin typeface="Angsana New" pitchFamily="18" charset="-34"/>
              <a:cs typeface="Angsana New" pitchFamily="18" charset="-34"/>
            </a:rPr>
            <a:t>SVR</a:t>
          </a:r>
          <a:r>
            <a:rPr lang="th-TH" b="1" dirty="0">
              <a:latin typeface="Angsana New" pitchFamily="18" charset="-34"/>
              <a:cs typeface="Angsana New" pitchFamily="18" charset="-34"/>
            </a:rPr>
            <a:t> </a:t>
          </a:r>
          <a:r>
            <a:rPr lang="en-US" b="1" dirty="0">
              <a:latin typeface="Angsana New" pitchFamily="18" charset="-34"/>
              <a:cs typeface="Angsana New" pitchFamily="18" charset="-34"/>
            </a:rPr>
            <a:t>1,2</a:t>
          </a:r>
          <a:r>
            <a:rPr lang="th-TH" b="1" dirty="0">
              <a:latin typeface="Angsana New" pitchFamily="18" charset="-34"/>
              <a:cs typeface="Angsana New" pitchFamily="18" charset="-34"/>
            </a:rPr>
            <a:t>72 ราย </a:t>
          </a:r>
          <a:r>
            <a: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(</a:t>
          </a:r>
          <a:r>
            <a:rPr lang="en-US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97.32%)</a:t>
          </a:r>
          <a:br>
            <a:rPr lang="th-TH" b="1" dirty="0">
              <a:latin typeface="Angsana New" pitchFamily="18" charset="-34"/>
              <a:cs typeface="Angsana New" pitchFamily="18" charset="-34"/>
            </a:rPr>
          </a:br>
          <a:r>
            <a:rPr lang="en-US" b="1" dirty="0">
              <a:latin typeface="Angsana New" pitchFamily="18" charset="-34"/>
              <a:cs typeface="Angsana New" pitchFamily="18" charset="-34"/>
            </a:rPr>
            <a:t>Relapse</a:t>
          </a:r>
          <a:r>
            <a:rPr lang="th-TH" b="1" dirty="0">
              <a:latin typeface="Angsana New" pitchFamily="18" charset="-34"/>
              <a:cs typeface="Angsana New" pitchFamily="18" charset="-34"/>
            </a:rPr>
            <a:t> </a:t>
          </a:r>
          <a:r>
            <a:rPr lang="en-US" b="1" dirty="0">
              <a:latin typeface="Angsana New" pitchFamily="18" charset="-34"/>
              <a:cs typeface="Angsana New" pitchFamily="18" charset="-34"/>
            </a:rPr>
            <a:t>35</a:t>
          </a:r>
          <a:r>
            <a:rPr lang="th-TH" b="1" dirty="0">
              <a:latin typeface="Angsana New" pitchFamily="18" charset="-34"/>
              <a:cs typeface="Angsana New" pitchFamily="18" charset="-34"/>
            </a:rPr>
            <a:t> ราย </a:t>
          </a:r>
          <a:r>
            <a: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(</a:t>
          </a:r>
          <a:r>
            <a:rPr lang="en-US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2.67%)</a:t>
          </a:r>
          <a:endParaRPr lang="th-TH" b="1" dirty="0">
            <a:solidFill>
              <a:srgbClr val="FF0000"/>
            </a:solidFill>
            <a:latin typeface="Angsana New" pitchFamily="18" charset="-34"/>
            <a:cs typeface="Angsana New" pitchFamily="18" charset="-34"/>
          </a:endParaRPr>
        </a:p>
      </dgm:t>
    </dgm:pt>
    <dgm:pt modelId="{2373692C-E2BA-47CA-8873-919E6D62DE2A}" type="parTrans" cxnId="{C115E347-5EEE-4545-804C-6B48858FD132}">
      <dgm:prSet/>
      <dgm:spPr/>
      <dgm:t>
        <a:bodyPr/>
        <a:lstStyle/>
        <a:p>
          <a:endParaRPr lang="th-TH"/>
        </a:p>
      </dgm:t>
    </dgm:pt>
    <dgm:pt modelId="{4856F5E2-DC7A-4472-BD79-CA58F3C5E3B3}" type="sibTrans" cxnId="{C115E347-5EEE-4545-804C-6B48858FD132}">
      <dgm:prSet/>
      <dgm:spPr/>
      <dgm:t>
        <a:bodyPr/>
        <a:lstStyle/>
        <a:p>
          <a:endParaRPr lang="th-TH"/>
        </a:p>
      </dgm:t>
    </dgm:pt>
    <dgm:pt modelId="{F57D49EF-AF65-41B9-A031-C8D361BA7937}">
      <dgm:prSet phldrT="[Text]" phldr="1"/>
      <dgm:spPr/>
      <dgm:t>
        <a:bodyPr/>
        <a:lstStyle/>
        <a:p>
          <a:endParaRPr lang="th-TH" dirty="0"/>
        </a:p>
      </dgm:t>
    </dgm:pt>
    <dgm:pt modelId="{8ABC25FA-5C91-40A2-A1F2-99DE2FA2986D}" type="parTrans" cxnId="{C2C0C8EF-55E4-4CD5-B5B1-403B3111634F}">
      <dgm:prSet/>
      <dgm:spPr/>
      <dgm:t>
        <a:bodyPr/>
        <a:lstStyle/>
        <a:p>
          <a:endParaRPr lang="th-TH"/>
        </a:p>
      </dgm:t>
    </dgm:pt>
    <dgm:pt modelId="{E74DB2E8-99C3-4C87-8BB5-E49E504B905B}" type="sibTrans" cxnId="{C2C0C8EF-55E4-4CD5-B5B1-403B3111634F}">
      <dgm:prSet/>
      <dgm:spPr/>
      <dgm:t>
        <a:bodyPr/>
        <a:lstStyle/>
        <a:p>
          <a:endParaRPr lang="th-TH"/>
        </a:p>
      </dgm:t>
    </dgm:pt>
    <dgm:pt modelId="{864FE570-94A4-4A43-BFBD-39DD33570ED1}" type="pres">
      <dgm:prSet presAssocID="{3229BDEF-B730-48EF-BD16-20607621DD72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C7301BED-FE34-4838-AEA8-A62CE4B5DE24}" type="pres">
      <dgm:prSet presAssocID="{206110E9-E943-49B1-86FF-213A2C9FAEB8}" presName="Parent" presStyleLbl="node1" presStyleIdx="0" presStyleCnt="2" custScaleX="108398" custScaleY="99370" custLinFactNeighborX="-3595" custLinFactNeighborY="-3859">
        <dgm:presLayoutVars>
          <dgm:chMax val="4"/>
          <dgm:chPref val="3"/>
        </dgm:presLayoutVars>
      </dgm:prSet>
      <dgm:spPr/>
    </dgm:pt>
    <dgm:pt modelId="{8CC13283-90F2-4953-8DB0-4D9454906F4F}" type="pres">
      <dgm:prSet presAssocID="{1C94A7E8-3861-4977-B73D-CBB9BA9504BB}" presName="Accent" presStyleLbl="node1" presStyleIdx="1" presStyleCnt="2"/>
      <dgm:spPr/>
    </dgm:pt>
    <dgm:pt modelId="{F6926838-10C2-47FF-8F02-7ADFBADFA45B}" type="pres">
      <dgm:prSet presAssocID="{1C94A7E8-3861-4977-B73D-CBB9BA9504BB}" presName="Image1" presStyleLbl="fgImgPlace1" presStyleIdx="0" presStyleCnt="3" custLinFactY="11802" custLinFactNeighborX="30688" custLinFactNeighborY="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70269C7-4036-4689-AD4F-E2A38A97F566}" type="pres">
      <dgm:prSet presAssocID="{1C94A7E8-3861-4977-B73D-CBB9BA9504BB}" presName="Child1" presStyleLbl="revTx" presStyleIdx="0" presStyleCnt="3" custScaleX="135655" custLinFactY="24101" custLinFactNeighborX="19984" custLinFactNeighborY="100000">
        <dgm:presLayoutVars>
          <dgm:chMax val="0"/>
          <dgm:chPref val="0"/>
          <dgm:bulletEnabled val="1"/>
        </dgm:presLayoutVars>
      </dgm:prSet>
      <dgm:spPr/>
    </dgm:pt>
    <dgm:pt modelId="{EC48ACBB-5260-4355-BDDA-F5F7AE9F2A06}" type="pres">
      <dgm:prSet presAssocID="{24781C48-75C4-4E5E-89C5-E99D3D2D05B7}" presName="Image2" presStyleCnt="0"/>
      <dgm:spPr/>
    </dgm:pt>
    <dgm:pt modelId="{204ECAE8-5AC1-4E3B-BA87-2F0118F25A57}" type="pres">
      <dgm:prSet presAssocID="{24781C48-75C4-4E5E-89C5-E99D3D2D05B7}" presName="Image" presStyleLbl="fgImgPlace1" presStyleIdx="1" presStyleCnt="3" custLinFactY="-23116" custLinFactNeighborX="-41205" custLinFactNeighborY="-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9A9BFC6-C926-4872-AF46-9F341D11D0FA}" type="pres">
      <dgm:prSet presAssocID="{24781C48-75C4-4E5E-89C5-E99D3D2D05B7}" presName="Child2" presStyleLbl="revTx" presStyleIdx="1" presStyleCnt="3" custScaleX="136676" custScaleY="96146" custLinFactY="-16857" custLinFactNeighborX="-13765" custLinFactNeighborY="-100000">
        <dgm:presLayoutVars>
          <dgm:chMax val="0"/>
          <dgm:chPref val="0"/>
          <dgm:bulletEnabled val="1"/>
        </dgm:presLayoutVars>
      </dgm:prSet>
      <dgm:spPr/>
    </dgm:pt>
    <dgm:pt modelId="{9E3EF71F-B378-4A28-AFDF-7B2CD2299537}" type="pres">
      <dgm:prSet presAssocID="{25906E3E-9107-4A50-8517-06FE34B92F59}" presName="Image3" presStyleCnt="0"/>
      <dgm:spPr/>
    </dgm:pt>
    <dgm:pt modelId="{9DA33A2A-D143-4474-A504-97DA0BBB8646}" type="pres">
      <dgm:prSet presAssocID="{25906E3E-9107-4A50-8517-06FE34B92F59}" presName="Image" presStyleLbl="fgImgPlace1" presStyleIdx="2" presStyleCnt="3" custLinFactNeighborX="-9474" custLinFactNeighborY="7440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F8ADB4F9-D9CB-4180-B216-F7F9BCF681A3}" type="pres">
      <dgm:prSet presAssocID="{25906E3E-9107-4A50-8517-06FE34B92F59}" presName="Child3" presStyleLbl="revTx" presStyleIdx="2" presStyleCnt="3" custLinFactNeighborX="2156" custLinFactNeighborY="12448">
        <dgm:presLayoutVars>
          <dgm:chMax val="0"/>
          <dgm:chPref val="0"/>
          <dgm:bulletEnabled val="1"/>
        </dgm:presLayoutVars>
      </dgm:prSet>
      <dgm:spPr/>
    </dgm:pt>
  </dgm:ptLst>
  <dgm:cxnLst>
    <dgm:cxn modelId="{5861CA1F-EB05-4DE6-A51E-5C3500C6BAEE}" srcId="{3229BDEF-B730-48EF-BD16-20607621DD72}" destId="{206110E9-E943-49B1-86FF-213A2C9FAEB8}" srcOrd="0" destOrd="0" parTransId="{A6F1122A-2399-4124-BC02-432C62883701}" sibTransId="{54BAD1FF-4589-4C4C-8705-1412E2811C60}"/>
    <dgm:cxn modelId="{1BF4F939-DBD9-464D-999D-D98B31352324}" type="presOf" srcId="{25906E3E-9107-4A50-8517-06FE34B92F59}" destId="{F8ADB4F9-D9CB-4180-B216-F7F9BCF681A3}" srcOrd="0" destOrd="0" presId="urn:microsoft.com/office/officeart/2011/layout/RadialPictureList#1"/>
    <dgm:cxn modelId="{C115E347-5EEE-4545-804C-6B48858FD132}" srcId="{206110E9-E943-49B1-86FF-213A2C9FAEB8}" destId="{25906E3E-9107-4A50-8517-06FE34B92F59}" srcOrd="2" destOrd="0" parTransId="{2373692C-E2BA-47CA-8873-919E6D62DE2A}" sibTransId="{4856F5E2-DC7A-4472-BD79-CA58F3C5E3B3}"/>
    <dgm:cxn modelId="{3EB7826A-602B-4239-81FD-3AEB5344C157}" srcId="{206110E9-E943-49B1-86FF-213A2C9FAEB8}" destId="{1C94A7E8-3861-4977-B73D-CBB9BA9504BB}" srcOrd="0" destOrd="0" parTransId="{5CE93978-422C-42C1-83A0-4E93E9E4BAEC}" sibTransId="{FD6E6524-2DA7-4323-9366-44D08680C0AF}"/>
    <dgm:cxn modelId="{A6D73D7F-FB99-4E5F-9BAD-3108F39C447D}" type="presOf" srcId="{1C94A7E8-3861-4977-B73D-CBB9BA9504BB}" destId="{C70269C7-4036-4689-AD4F-E2A38A97F566}" srcOrd="0" destOrd="0" presId="urn:microsoft.com/office/officeart/2011/layout/RadialPictureList#1"/>
    <dgm:cxn modelId="{A2DFC889-A347-4864-87BE-B57B1562B14C}" type="presOf" srcId="{3229BDEF-B730-48EF-BD16-20607621DD72}" destId="{864FE570-94A4-4A43-BFBD-39DD33570ED1}" srcOrd="0" destOrd="0" presId="urn:microsoft.com/office/officeart/2011/layout/RadialPictureList#1"/>
    <dgm:cxn modelId="{F86A7DBA-81DF-4D10-9E11-46D299E2C975}" type="presOf" srcId="{206110E9-E943-49B1-86FF-213A2C9FAEB8}" destId="{C7301BED-FE34-4838-AEA8-A62CE4B5DE24}" srcOrd="0" destOrd="0" presId="urn:microsoft.com/office/officeart/2011/layout/RadialPictureList#1"/>
    <dgm:cxn modelId="{415B5EC1-7945-46DF-A791-C1E95B7774EC}" srcId="{206110E9-E943-49B1-86FF-213A2C9FAEB8}" destId="{24781C48-75C4-4E5E-89C5-E99D3D2D05B7}" srcOrd="1" destOrd="0" parTransId="{2241C646-7F9D-476A-ABB7-7E3275B412DD}" sibTransId="{54B83EB0-6A94-42AC-B8C7-EAB634B73332}"/>
    <dgm:cxn modelId="{888155CE-C102-4767-B021-1153BC31EDF0}" type="presOf" srcId="{24781C48-75C4-4E5E-89C5-E99D3D2D05B7}" destId="{E9A9BFC6-C926-4872-AF46-9F341D11D0FA}" srcOrd="0" destOrd="0" presId="urn:microsoft.com/office/officeart/2011/layout/RadialPictureList#1"/>
    <dgm:cxn modelId="{C2C0C8EF-55E4-4CD5-B5B1-403B3111634F}" srcId="{3229BDEF-B730-48EF-BD16-20607621DD72}" destId="{F57D49EF-AF65-41B9-A031-C8D361BA7937}" srcOrd="1" destOrd="0" parTransId="{8ABC25FA-5C91-40A2-A1F2-99DE2FA2986D}" sibTransId="{E74DB2E8-99C3-4C87-8BB5-E49E504B905B}"/>
    <dgm:cxn modelId="{2D8A6EB8-9ECC-4D01-ABC4-E98F2960596B}" type="presParOf" srcId="{864FE570-94A4-4A43-BFBD-39DD33570ED1}" destId="{C7301BED-FE34-4838-AEA8-A62CE4B5DE24}" srcOrd="0" destOrd="0" presId="urn:microsoft.com/office/officeart/2011/layout/RadialPictureList#1"/>
    <dgm:cxn modelId="{25669980-0F6E-49A4-8A92-4583B46BD6A5}" type="presParOf" srcId="{864FE570-94A4-4A43-BFBD-39DD33570ED1}" destId="{8CC13283-90F2-4953-8DB0-4D9454906F4F}" srcOrd="1" destOrd="0" presId="urn:microsoft.com/office/officeart/2011/layout/RadialPictureList#1"/>
    <dgm:cxn modelId="{73CE13F0-EAEA-492D-9058-19BC7394DEB9}" type="presParOf" srcId="{864FE570-94A4-4A43-BFBD-39DD33570ED1}" destId="{F6926838-10C2-47FF-8F02-7ADFBADFA45B}" srcOrd="2" destOrd="0" presId="urn:microsoft.com/office/officeart/2011/layout/RadialPictureList#1"/>
    <dgm:cxn modelId="{B0B1EF86-7207-489D-BC63-21AE6B457B7F}" type="presParOf" srcId="{864FE570-94A4-4A43-BFBD-39DD33570ED1}" destId="{C70269C7-4036-4689-AD4F-E2A38A97F566}" srcOrd="3" destOrd="0" presId="urn:microsoft.com/office/officeart/2011/layout/RadialPictureList#1"/>
    <dgm:cxn modelId="{1101D002-F78D-4F92-B459-8432FBAE377C}" type="presParOf" srcId="{864FE570-94A4-4A43-BFBD-39DD33570ED1}" destId="{EC48ACBB-5260-4355-BDDA-F5F7AE9F2A06}" srcOrd="4" destOrd="0" presId="urn:microsoft.com/office/officeart/2011/layout/RadialPictureList#1"/>
    <dgm:cxn modelId="{20999151-3ABE-4B95-B284-D6DBB11EC211}" type="presParOf" srcId="{EC48ACBB-5260-4355-BDDA-F5F7AE9F2A06}" destId="{204ECAE8-5AC1-4E3B-BA87-2F0118F25A57}" srcOrd="0" destOrd="0" presId="urn:microsoft.com/office/officeart/2011/layout/RadialPictureList#1"/>
    <dgm:cxn modelId="{7BAA0490-5285-4F22-B1A9-BACDF18610C0}" type="presParOf" srcId="{864FE570-94A4-4A43-BFBD-39DD33570ED1}" destId="{E9A9BFC6-C926-4872-AF46-9F341D11D0FA}" srcOrd="5" destOrd="0" presId="urn:microsoft.com/office/officeart/2011/layout/RadialPictureList#1"/>
    <dgm:cxn modelId="{1E754CD2-2786-4225-9AF2-0C80A88358AE}" type="presParOf" srcId="{864FE570-94A4-4A43-BFBD-39DD33570ED1}" destId="{9E3EF71F-B378-4A28-AFDF-7B2CD2299537}" srcOrd="6" destOrd="0" presId="urn:microsoft.com/office/officeart/2011/layout/RadialPictureList#1"/>
    <dgm:cxn modelId="{A7646C10-AB4F-4BC3-A192-D8FC3C07D651}" type="presParOf" srcId="{9E3EF71F-B378-4A28-AFDF-7B2CD2299537}" destId="{9DA33A2A-D143-4474-A504-97DA0BBB8646}" srcOrd="0" destOrd="0" presId="urn:microsoft.com/office/officeart/2011/layout/RadialPictureList#1"/>
    <dgm:cxn modelId="{9EB0F5A6-B45D-4F10-84BE-46E4BB1B1A14}" type="presParOf" srcId="{864FE570-94A4-4A43-BFBD-39DD33570ED1}" destId="{F8ADB4F9-D9CB-4180-B216-F7F9BCF681A3}" srcOrd="7" destOrd="0" presId="urn:microsoft.com/office/officeart/2011/layout/RadialPicture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01BED-FE34-4838-AEA8-A62CE4B5DE24}">
      <dsp:nvSpPr>
        <dsp:cNvPr id="0" name=""/>
        <dsp:cNvSpPr/>
      </dsp:nvSpPr>
      <dsp:spPr>
        <a:xfrm>
          <a:off x="1132816" y="1113762"/>
          <a:ext cx="2319116" cy="2126072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Confirmed </a:t>
          </a:r>
          <a:br>
            <a:rPr lang="en-US" sz="2200" b="1" kern="12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</a:br>
          <a:r>
            <a:rPr lang="en-US" sz="2200" b="1" kern="12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HCV-RNA </a:t>
          </a:r>
          <a:r>
            <a:rPr lang="en-US" sz="2200" b="1" kern="1200" spc="0" baseline="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positive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spc="0" baseline="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5,</a:t>
          </a:r>
          <a:r>
            <a:rPr lang="th-TH" sz="2200" b="1" kern="1200" spc="0" baseline="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541ราย</a:t>
          </a:r>
        </a:p>
      </dsp:txBody>
      <dsp:txXfrm>
        <a:off x="1472443" y="1425118"/>
        <a:ext cx="1639862" cy="1503360"/>
      </dsp:txXfrm>
    </dsp:sp>
    <dsp:sp modelId="{8CC13283-90F2-4953-8DB0-4D9454906F4F}">
      <dsp:nvSpPr>
        <dsp:cNvPr id="0" name=""/>
        <dsp:cNvSpPr/>
      </dsp:nvSpPr>
      <dsp:spPr>
        <a:xfrm>
          <a:off x="196283" y="0"/>
          <a:ext cx="4312769" cy="4495800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26838-10C2-47FF-8F02-7ADFBADFA45B}">
      <dsp:nvSpPr>
        <dsp:cNvPr id="0" name=""/>
        <dsp:cNvSpPr/>
      </dsp:nvSpPr>
      <dsp:spPr>
        <a:xfrm>
          <a:off x="3723610" y="1660726"/>
          <a:ext cx="1146108" cy="114642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269C7-4036-4689-AD4F-E2A38A97F566}">
      <dsp:nvSpPr>
        <dsp:cNvPr id="0" name=""/>
        <dsp:cNvSpPr/>
      </dsp:nvSpPr>
      <dsp:spPr>
        <a:xfrm>
          <a:off x="4638017" y="1774408"/>
          <a:ext cx="2081098" cy="1109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700" b="1" kern="1200" dirty="0">
              <a:latin typeface="Angsana New" pitchFamily="18" charset="-34"/>
              <a:cs typeface="Angsana New" pitchFamily="18" charset="-34"/>
            </a:rPr>
            <a:t>ผู้ติดเชื้อ </a:t>
          </a:r>
          <a:r>
            <a:rPr lang="en-US" sz="1700" b="1" kern="1200" dirty="0">
              <a:latin typeface="Angsana New" pitchFamily="18" charset="-34"/>
              <a:cs typeface="Angsana New" pitchFamily="18" charset="-34"/>
            </a:rPr>
            <a:t>HCV </a:t>
          </a:r>
          <a:r>
            <a:rPr lang="th-TH" sz="1700" b="1" kern="1200" dirty="0">
              <a:latin typeface="Angsana New" pitchFamily="18" charset="-34"/>
              <a:cs typeface="Angsana New" pitchFamily="18" charset="-34"/>
            </a:rPr>
            <a:t>ได้รับยารักษา  จำนวน </a:t>
          </a:r>
          <a:r>
            <a:rPr lang="en-US" sz="1700" b="1" kern="1200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2,</a:t>
          </a:r>
          <a:r>
            <a:rPr lang="th-TH" sz="1700" b="1" kern="1200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645 </a:t>
          </a:r>
          <a:r>
            <a:rPr lang="th-TH" sz="1700" b="1" kern="1200" dirty="0">
              <a:latin typeface="Angsana New" pitchFamily="18" charset="-34"/>
              <a:cs typeface="Angsana New" pitchFamily="18" charset="-34"/>
            </a:rPr>
            <a:t>ราย</a:t>
          </a:r>
        </a:p>
      </dsp:txBody>
      <dsp:txXfrm>
        <a:off x="4638017" y="1774408"/>
        <a:ext cx="2081098" cy="1109563"/>
      </dsp:txXfrm>
    </dsp:sp>
    <dsp:sp modelId="{204ECAE8-5AC1-4E3B-BA87-2F0118F25A57}">
      <dsp:nvSpPr>
        <dsp:cNvPr id="0" name=""/>
        <dsp:cNvSpPr/>
      </dsp:nvSpPr>
      <dsp:spPr>
        <a:xfrm>
          <a:off x="3342613" y="271789"/>
          <a:ext cx="1146108" cy="114642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A9BFC6-C926-4872-AF46-9F341D11D0FA}">
      <dsp:nvSpPr>
        <dsp:cNvPr id="0" name=""/>
        <dsp:cNvSpPr/>
      </dsp:nvSpPr>
      <dsp:spPr>
        <a:xfrm>
          <a:off x="4561805" y="424191"/>
          <a:ext cx="2096761" cy="1066800"/>
        </a:xfrm>
        <a:prstGeom prst="rect">
          <a:avLst/>
        </a:prstGeom>
        <a:noFill/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700" b="1" kern="1200" dirty="0">
              <a:latin typeface="Angsana New" pitchFamily="18" charset="-34"/>
              <a:cs typeface="Angsana New" pitchFamily="18" charset="-34"/>
            </a:rPr>
            <a:t>ผู้ติดเชื้อ </a:t>
          </a:r>
          <a:r>
            <a:rPr lang="en-US" sz="1700" b="1" kern="1200" dirty="0">
              <a:latin typeface="Angsana New" pitchFamily="18" charset="-34"/>
              <a:cs typeface="Angsana New" pitchFamily="18" charset="-34"/>
            </a:rPr>
            <a:t>HCV </a:t>
          </a:r>
          <a:r>
            <a:rPr lang="th-TH" sz="1700" b="1" kern="1200" dirty="0">
              <a:latin typeface="Angsana New" pitchFamily="18" charset="-34"/>
              <a:cs typeface="Angsana New" pitchFamily="18" charset="-34"/>
            </a:rPr>
            <a:t>ที่ตรวจยืนยัน</a:t>
          </a:r>
          <a:br>
            <a:rPr lang="th-TH" sz="1700" b="1" kern="1200" dirty="0">
              <a:latin typeface="Angsana New" pitchFamily="18" charset="-34"/>
              <a:cs typeface="Angsana New" pitchFamily="18" charset="-34"/>
            </a:rPr>
          </a:br>
          <a:r>
            <a:rPr lang="th-TH" sz="1700" b="1" kern="1200" dirty="0">
              <a:latin typeface="Angsana New" pitchFamily="18" charset="-34"/>
              <a:cs typeface="Angsana New" pitchFamily="18" charset="-34"/>
            </a:rPr>
            <a:t>รอรักษาจำนวน</a:t>
          </a:r>
          <a:r>
            <a:rPr lang="th-TH" sz="1700" b="1" kern="1200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 </a:t>
          </a:r>
          <a:r>
            <a:rPr lang="en-US" sz="1700" b="1" kern="1200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2,896 </a:t>
          </a:r>
          <a:r>
            <a:rPr lang="th-TH" sz="1700" b="1" kern="1200" dirty="0">
              <a:latin typeface="Angsana New" pitchFamily="18" charset="-34"/>
              <a:cs typeface="Angsana New" pitchFamily="18" charset="-34"/>
            </a:rPr>
            <a:t>ราย </a:t>
          </a:r>
          <a:endParaRPr lang="en-US" sz="1700" b="1" kern="1200" dirty="0">
            <a:latin typeface="Angsana New" pitchFamily="18" charset="-34"/>
            <a:cs typeface="Angsana New" pitchFamily="18" charset="-34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700" b="1" kern="1200" dirty="0">
              <a:latin typeface="Angsana New" pitchFamily="18" charset="-34"/>
              <a:cs typeface="Angsana New" pitchFamily="18" charset="-34"/>
            </a:rPr>
            <a:t>(</a:t>
          </a:r>
          <a:r>
            <a:rPr lang="th-TH" sz="1700" b="1" kern="1200" dirty="0" err="1">
              <a:latin typeface="Angsana New" pitchFamily="18" charset="-34"/>
              <a:cs typeface="Angsana New" pitchFamily="18" charset="-34"/>
            </a:rPr>
            <a:t>สปสช.ตวรจ</a:t>
          </a:r>
          <a:r>
            <a:rPr lang="th-TH" sz="1700" b="1" kern="1200" dirty="0">
              <a:latin typeface="Angsana New" pitchFamily="18" charset="-34"/>
              <a:cs typeface="Angsana New" pitchFamily="18" charset="-34"/>
            </a:rPr>
            <a:t>สอบ </a:t>
          </a:r>
          <a:r>
            <a:rPr lang="en-US" sz="1700" b="1" kern="1200" dirty="0">
              <a:latin typeface="Angsana New" pitchFamily="18" charset="-34"/>
              <a:cs typeface="Angsana New" pitchFamily="18" charset="-34"/>
            </a:rPr>
            <a:t>2,230 </a:t>
          </a:r>
          <a:r>
            <a:rPr lang="th-TH" sz="1700" b="1" kern="1200" dirty="0">
              <a:latin typeface="Angsana New" pitchFamily="18" charset="-34"/>
              <a:cs typeface="Angsana New" pitchFamily="18" charset="-34"/>
            </a:rPr>
            <a:t>ราย)</a:t>
          </a:r>
          <a:r>
            <a:rPr lang="en-US" sz="1700" b="1" kern="1200" dirty="0">
              <a:latin typeface="Angsana New" pitchFamily="18" charset="-34"/>
              <a:cs typeface="Angsana New" pitchFamily="18" charset="-34"/>
            </a:rPr>
            <a:t> </a:t>
          </a:r>
          <a:endParaRPr lang="th-TH" sz="17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4561805" y="424191"/>
        <a:ext cx="2096761" cy="1066800"/>
      </dsp:txXfrm>
    </dsp:sp>
    <dsp:sp modelId="{9DA33A2A-D143-4474-A504-97DA0BBB8646}">
      <dsp:nvSpPr>
        <dsp:cNvPr id="0" name=""/>
        <dsp:cNvSpPr/>
      </dsp:nvSpPr>
      <dsp:spPr>
        <a:xfrm>
          <a:off x="3263310" y="3091186"/>
          <a:ext cx="1146108" cy="1146429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DB4F9-D9CB-4180-B216-F7F9BCF681A3}">
      <dsp:nvSpPr>
        <dsp:cNvPr id="0" name=""/>
        <dsp:cNvSpPr/>
      </dsp:nvSpPr>
      <dsp:spPr>
        <a:xfrm>
          <a:off x="4638009" y="3167388"/>
          <a:ext cx="1534110" cy="1109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700" b="1" kern="1200" dirty="0">
              <a:latin typeface="Angsana New" pitchFamily="18" charset="-34"/>
              <a:cs typeface="Angsana New" pitchFamily="18" charset="-34"/>
            </a:rPr>
            <a:t>ผลติดตามหลังการรักษา</a:t>
          </a:r>
          <a:endParaRPr lang="en-US" sz="1700" b="1" kern="1200" dirty="0">
            <a:latin typeface="Angsana New" pitchFamily="18" charset="-34"/>
            <a:cs typeface="Angsana New" pitchFamily="18" charset="-34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700" b="1" kern="1200" dirty="0">
              <a:latin typeface="Angsana New" pitchFamily="18" charset="-34"/>
              <a:cs typeface="Angsana New" pitchFamily="18" charset="-34"/>
            </a:rPr>
            <a:t>SVR</a:t>
          </a:r>
          <a:r>
            <a:rPr lang="th-TH" sz="1700" b="1" kern="1200" dirty="0">
              <a:latin typeface="Angsana New" pitchFamily="18" charset="-34"/>
              <a:cs typeface="Angsana New" pitchFamily="18" charset="-34"/>
            </a:rPr>
            <a:t> </a:t>
          </a:r>
          <a:r>
            <a:rPr lang="en-US" sz="1700" b="1" kern="1200" dirty="0">
              <a:latin typeface="Angsana New" pitchFamily="18" charset="-34"/>
              <a:cs typeface="Angsana New" pitchFamily="18" charset="-34"/>
            </a:rPr>
            <a:t>1,2</a:t>
          </a:r>
          <a:r>
            <a:rPr lang="th-TH" sz="1700" b="1" kern="1200" dirty="0">
              <a:latin typeface="Angsana New" pitchFamily="18" charset="-34"/>
              <a:cs typeface="Angsana New" pitchFamily="18" charset="-34"/>
            </a:rPr>
            <a:t>72 ราย </a:t>
          </a:r>
          <a:r>
            <a:rPr lang="th-TH" sz="1700" b="1" kern="1200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(</a:t>
          </a:r>
          <a:r>
            <a:rPr lang="en-US" sz="1700" b="1" kern="1200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97.32%)</a:t>
          </a:r>
          <a:br>
            <a:rPr lang="th-TH" sz="1700" b="1" kern="1200" dirty="0">
              <a:latin typeface="Angsana New" pitchFamily="18" charset="-34"/>
              <a:cs typeface="Angsana New" pitchFamily="18" charset="-34"/>
            </a:rPr>
          </a:br>
          <a:r>
            <a:rPr lang="en-US" sz="1700" b="1" kern="1200" dirty="0">
              <a:latin typeface="Angsana New" pitchFamily="18" charset="-34"/>
              <a:cs typeface="Angsana New" pitchFamily="18" charset="-34"/>
            </a:rPr>
            <a:t>Relapse</a:t>
          </a:r>
          <a:r>
            <a:rPr lang="th-TH" sz="1700" b="1" kern="1200" dirty="0">
              <a:latin typeface="Angsana New" pitchFamily="18" charset="-34"/>
              <a:cs typeface="Angsana New" pitchFamily="18" charset="-34"/>
            </a:rPr>
            <a:t> </a:t>
          </a:r>
          <a:r>
            <a:rPr lang="en-US" sz="1700" b="1" kern="1200" dirty="0">
              <a:latin typeface="Angsana New" pitchFamily="18" charset="-34"/>
              <a:cs typeface="Angsana New" pitchFamily="18" charset="-34"/>
            </a:rPr>
            <a:t>35</a:t>
          </a:r>
          <a:r>
            <a:rPr lang="th-TH" sz="1700" b="1" kern="1200" dirty="0">
              <a:latin typeface="Angsana New" pitchFamily="18" charset="-34"/>
              <a:cs typeface="Angsana New" pitchFamily="18" charset="-34"/>
            </a:rPr>
            <a:t> ราย </a:t>
          </a:r>
          <a:r>
            <a:rPr lang="th-TH" sz="1700" b="1" kern="1200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(</a:t>
          </a:r>
          <a:r>
            <a:rPr lang="en-US" sz="1700" b="1" kern="1200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2.67%)</a:t>
          </a:r>
          <a:endParaRPr lang="th-TH" sz="1700" b="1" kern="1200" dirty="0">
            <a:solidFill>
              <a:srgbClr val="FF0000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4638009" y="3167388"/>
        <a:ext cx="1534110" cy="1109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#1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468" cy="494019"/>
          </a:xfrm>
          <a:prstGeom prst="rect">
            <a:avLst/>
          </a:prstGeom>
        </p:spPr>
        <p:txBody>
          <a:bodyPr vert="horz" lIns="89773" tIns="44887" rIns="89773" bIns="44887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15742" y="0"/>
            <a:ext cx="2918468" cy="494019"/>
          </a:xfrm>
          <a:prstGeom prst="rect">
            <a:avLst/>
          </a:prstGeom>
        </p:spPr>
        <p:txBody>
          <a:bodyPr vert="horz" lIns="89773" tIns="44887" rIns="89773" bIns="44887" rtlCol="0"/>
          <a:lstStyle>
            <a:lvl1pPr algn="r">
              <a:defRPr sz="1200"/>
            </a:lvl1pPr>
          </a:lstStyle>
          <a:p>
            <a:fld id="{BFEE9999-CEF6-47F7-937D-22FC78F66220}" type="datetimeFigureOut">
              <a:rPr lang="th-TH" smtClean="0"/>
              <a:t>29/05/66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370730"/>
            <a:ext cx="2918468" cy="494019"/>
          </a:xfrm>
          <a:prstGeom prst="rect">
            <a:avLst/>
          </a:prstGeom>
        </p:spPr>
        <p:txBody>
          <a:bodyPr vert="horz" lIns="89773" tIns="44887" rIns="89773" bIns="44887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15742" y="9370730"/>
            <a:ext cx="2918468" cy="494019"/>
          </a:xfrm>
          <a:prstGeom prst="rect">
            <a:avLst/>
          </a:prstGeom>
        </p:spPr>
        <p:txBody>
          <a:bodyPr vert="horz" lIns="89773" tIns="44887" rIns="89773" bIns="44887" rtlCol="0" anchor="b"/>
          <a:lstStyle>
            <a:lvl1pPr algn="r">
              <a:defRPr sz="1200"/>
            </a:lvl1pPr>
          </a:lstStyle>
          <a:p>
            <a:fld id="{25110191-DB5F-4506-BD97-6E4F321C37B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6353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51CC5E55-7F13-4994-AF8A-D15686A848BD}" type="datetimeFigureOut">
              <a:rPr lang="th-TH" smtClean="0"/>
              <a:t>29/05/66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1" y="4748213"/>
            <a:ext cx="5389563" cy="3884612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013"/>
            <a:ext cx="2919413" cy="49530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32D0D2C5-E9F6-46ED-AFCD-5789E0E032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7165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0D2C5-E9F6-46ED-AFCD-5789E0E032F8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6266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676F9-42E5-440E-AF14-F81001608DA3}" type="datetimeFigureOut">
              <a:rPr lang="th-TH" smtClean="0"/>
              <a:t>29/05/66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4845-F9B1-4DB3-BB5A-506755F83D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7196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676F9-42E5-440E-AF14-F81001608DA3}" type="datetimeFigureOut">
              <a:rPr lang="th-TH" smtClean="0"/>
              <a:t>29/05/66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4845-F9B1-4DB3-BB5A-506755F83D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6706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676F9-42E5-440E-AF14-F81001608DA3}" type="datetimeFigureOut">
              <a:rPr lang="th-TH" smtClean="0"/>
              <a:t>29/05/66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4845-F9B1-4DB3-BB5A-506755F83D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1691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2797A-3FB4-574C-F47B-866DB2ED7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68C09F-26F3-28E8-2AE3-8205870A2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FC749-86BF-CF97-5899-853115BDD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2A4E-771A-4BE6-8751-B10D8DB5F1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29/05/66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4D057-FCC8-1EE3-0F76-8AA3FCFD8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56180-6C3C-2540-29C8-BF39D8226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2FC7-54A8-4E9F-B71C-8915BD0CA28A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95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88A75-D20D-ADC7-93E5-0D4AB8E7D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56BE3-C68A-CEB9-F503-B951BADE9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04BBA-7DB0-31E9-8C7D-A87D13CD2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2A4E-771A-4BE6-8751-B10D8DB5F1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29/05/66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9BD34-1E17-5E24-42EC-6E6064028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A2EAA-30A4-B59B-9F08-FC3A8815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2FC7-54A8-4E9F-B71C-8915BD0CA28A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307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2A4B6-E3E3-FADC-FEE1-C14F6392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B86487-6731-A929-523D-8EE7D150B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52708-CA9F-B473-6F63-6025437DF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2A4E-771A-4BE6-8751-B10D8DB5F1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29/05/66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AEEF6-798C-A78F-7F20-1231E71C2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9D163-B577-79A3-F692-55F404F87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2FC7-54A8-4E9F-B71C-8915BD0CA28A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71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82062-CB06-B900-8264-A1F02457C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19E24-1AE5-A2F4-83A8-AB3998B7BA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4705D-24B2-B356-3F30-BDB7E2649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007776-4EA6-CFB6-5D93-C0DA20648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2A4E-771A-4BE6-8751-B10D8DB5F1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29/05/66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FD00A0-317D-E613-ED8D-C14996884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B8F21-F29D-D364-C99B-3D792A414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2FC7-54A8-4E9F-B71C-8915BD0CA28A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534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CB8DB-7CB6-8D4E-7069-5D22C4E85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5B831-7195-93E8-D9B4-AF70CC521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895832-1852-5162-5932-A6B269EB9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1A103C-49F5-7F36-DFEC-D4E2616EE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1C1824-EC8E-9C19-3C2F-8C6D59FC8E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FE00E2-CFB3-CA5C-3B0B-0AF68E114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2A4E-771A-4BE6-8751-B10D8DB5F1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29/05/66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120EC7-3F15-B186-5506-491B3ED2A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97968E-2461-D855-64BD-4F6C9288A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2FC7-54A8-4E9F-B71C-8915BD0CA28A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32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CF1CF-0BE2-7BBA-2172-B137A0BF8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FE3422-C9B0-0D5E-6CE7-D5746420A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2A4E-771A-4BE6-8751-B10D8DB5F1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29/05/66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C4994D-6452-245A-30AD-898F12F9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C775B-0690-29D8-AEC0-3AEE9C303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2FC7-54A8-4E9F-B71C-8915BD0CA28A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34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42CB00-DEC4-30C6-FE9A-ADC478540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2A4E-771A-4BE6-8751-B10D8DB5F1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29/05/66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C0F5A4-CD06-999A-199E-68040C5A8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3098C-6FF8-E753-BC4C-353F88200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2FC7-54A8-4E9F-B71C-8915BD0CA28A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734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FD4D9-1588-C163-305E-258DDA74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47F2B-E581-1554-3806-26164D750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E86B57-B0EF-5BB6-7603-93E4F40A9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8DA817-7C07-01FA-5CA8-1F8BFF146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2A4E-771A-4BE6-8751-B10D8DB5F1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29/05/66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3BCC9-0D11-1C9B-774E-0ABA2CA9A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E4FEF2-483C-9D38-9B99-38C901E1A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2FC7-54A8-4E9F-B71C-8915BD0CA28A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53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676F9-42E5-440E-AF14-F81001608DA3}" type="datetimeFigureOut">
              <a:rPr lang="th-TH" smtClean="0"/>
              <a:t>29/05/66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4845-F9B1-4DB3-BB5A-506755F83D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0015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77824-ED29-2F31-2DE5-94637D172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7AC9D2-0A2C-BB50-2C3D-452D5F76F5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A8F63-71ED-6A9C-D6A5-8765DE04A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BA560B-66ED-9C48-56AF-F7E36611E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2A4E-771A-4BE6-8751-B10D8DB5F1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29/05/66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68B5E9-DC88-EFE3-F583-7AADA37EA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4067B-E5C8-DD4E-EFFB-7201CA64C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2FC7-54A8-4E9F-B71C-8915BD0CA28A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429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09B86-4017-4354-2210-642D27ABE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E9EC49-D133-D22D-B2C3-4DE24E4F6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C38BB-1612-C082-5334-0DBAFAF5C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2A4E-771A-4BE6-8751-B10D8DB5F1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29/05/66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C4813-C27E-CB48-3576-4D8C23C9B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AA01E-B9EC-0CAE-6004-87AB016B6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2FC7-54A8-4E9F-B71C-8915BD0CA28A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77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FCBDD8-E3C6-988D-7063-C9DBBB6422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3D907D-9AD2-4F71-4521-1033D1C56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601F8-0A9C-0EFF-90FA-DB764F5CE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2A4E-771A-4BE6-8751-B10D8DB5F1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29/05/66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5DC72-3CDF-D2D1-793E-185E99422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6B70F-4BFC-EFDF-9219-E94D4588B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2FC7-54A8-4E9F-B71C-8915BD0CA28A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790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53D1-6B9C-4CEE-B34E-9C5511D8FF9A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29/05/66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C96B-59A0-4D00-98A1-0BDA4D877C6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037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53D1-6B9C-4CEE-B34E-9C5511D8FF9A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29/05/66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C96B-59A0-4D00-98A1-0BDA4D877C6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47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53D1-6B9C-4CEE-B34E-9C5511D8FF9A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29/05/66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C96B-59A0-4D00-98A1-0BDA4D877C6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75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53D1-6B9C-4CEE-B34E-9C5511D8FF9A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29/05/66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C96B-59A0-4D00-98A1-0BDA4D877C6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849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53D1-6B9C-4CEE-B34E-9C5511D8FF9A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29/05/66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C96B-59A0-4D00-98A1-0BDA4D877C6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02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53D1-6B9C-4CEE-B34E-9C5511D8FF9A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29/05/66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C96B-59A0-4D00-98A1-0BDA4D877C6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585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53D1-6B9C-4CEE-B34E-9C5511D8FF9A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29/05/66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C96B-59A0-4D00-98A1-0BDA4D877C6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56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676F9-42E5-440E-AF14-F81001608DA3}" type="datetimeFigureOut">
              <a:rPr lang="th-TH" smtClean="0"/>
              <a:t>29/05/66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4845-F9B1-4DB3-BB5A-506755F83D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1418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53D1-6B9C-4CEE-B34E-9C5511D8FF9A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29/05/66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C96B-59A0-4D00-98A1-0BDA4D877C6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13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53D1-6B9C-4CEE-B34E-9C5511D8FF9A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29/05/66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C96B-59A0-4D00-98A1-0BDA4D877C6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4478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53D1-6B9C-4CEE-B34E-9C5511D8FF9A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29/05/66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C96B-59A0-4D00-98A1-0BDA4D877C6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359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53D1-6B9C-4CEE-B34E-9C5511D8FF9A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29/05/66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C96B-59A0-4D00-98A1-0BDA4D877C6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43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2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3585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0711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9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5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17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76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35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294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53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12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71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116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26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767558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587" indent="0">
              <a:buNone/>
              <a:defRPr sz="1000" b="1"/>
            </a:lvl2pPr>
            <a:lvl3pPr marL="457175" indent="0">
              <a:buNone/>
              <a:defRPr sz="900" b="1"/>
            </a:lvl3pPr>
            <a:lvl4pPr marL="685767" indent="0">
              <a:buNone/>
              <a:defRPr sz="800" b="1"/>
            </a:lvl4pPr>
            <a:lvl5pPr marL="914355" indent="0">
              <a:buNone/>
              <a:defRPr sz="800" b="1"/>
            </a:lvl5pPr>
            <a:lvl6pPr marL="1142944" indent="0">
              <a:buNone/>
              <a:defRPr sz="800" b="1"/>
            </a:lvl6pPr>
            <a:lvl7pPr marL="1371532" indent="0">
              <a:buNone/>
              <a:defRPr sz="800" b="1"/>
            </a:lvl7pPr>
            <a:lvl8pPr marL="1600120" indent="0">
              <a:buNone/>
              <a:defRPr sz="800" b="1"/>
            </a:lvl8pPr>
            <a:lvl9pPr marL="182871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8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587" indent="0">
              <a:buNone/>
              <a:defRPr sz="1000" b="1"/>
            </a:lvl2pPr>
            <a:lvl3pPr marL="457175" indent="0">
              <a:buNone/>
              <a:defRPr sz="900" b="1"/>
            </a:lvl3pPr>
            <a:lvl4pPr marL="685767" indent="0">
              <a:buNone/>
              <a:defRPr sz="800" b="1"/>
            </a:lvl4pPr>
            <a:lvl5pPr marL="914355" indent="0">
              <a:buNone/>
              <a:defRPr sz="800" b="1"/>
            </a:lvl5pPr>
            <a:lvl6pPr marL="1142944" indent="0">
              <a:buNone/>
              <a:defRPr sz="800" b="1"/>
            </a:lvl6pPr>
            <a:lvl7pPr marL="1371532" indent="0">
              <a:buNone/>
              <a:defRPr sz="800" b="1"/>
            </a:lvl7pPr>
            <a:lvl8pPr marL="1600120" indent="0">
              <a:buNone/>
              <a:defRPr sz="800" b="1"/>
            </a:lvl8pPr>
            <a:lvl9pPr marL="182871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8865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920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676F9-42E5-440E-AF14-F81001608DA3}" type="datetimeFigureOut">
              <a:rPr lang="th-TH" smtClean="0"/>
              <a:t>29/05/66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4845-F9B1-4DB3-BB5A-506755F83D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0313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0031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4" y="136526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30" y="136528"/>
            <a:ext cx="2555875" cy="292655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4" y="717555"/>
            <a:ext cx="1504157" cy="2345531"/>
          </a:xfrm>
        </p:spPr>
        <p:txBody>
          <a:bodyPr/>
          <a:lstStyle>
            <a:lvl1pPr marL="0" indent="0">
              <a:buNone/>
              <a:defRPr sz="700"/>
            </a:lvl1pPr>
            <a:lvl2pPr marL="228587" indent="0">
              <a:buNone/>
              <a:defRPr sz="600"/>
            </a:lvl2pPr>
            <a:lvl3pPr marL="457175" indent="0">
              <a:buNone/>
              <a:defRPr sz="500"/>
            </a:lvl3pPr>
            <a:lvl4pPr marL="685767" indent="0">
              <a:buNone/>
              <a:defRPr sz="500"/>
            </a:lvl4pPr>
            <a:lvl5pPr marL="914355" indent="0">
              <a:buNone/>
              <a:defRPr sz="500"/>
            </a:lvl5pPr>
            <a:lvl6pPr marL="1142944" indent="0">
              <a:buNone/>
              <a:defRPr sz="500"/>
            </a:lvl6pPr>
            <a:lvl7pPr marL="1371532" indent="0">
              <a:buNone/>
              <a:defRPr sz="500"/>
            </a:lvl7pPr>
            <a:lvl8pPr marL="1600120" indent="0">
              <a:buNone/>
              <a:defRPr sz="500"/>
            </a:lvl8pPr>
            <a:lvl9pPr marL="1828712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8665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4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587" indent="0">
              <a:buNone/>
              <a:defRPr sz="1400"/>
            </a:lvl2pPr>
            <a:lvl3pPr marL="457175" indent="0">
              <a:buNone/>
              <a:defRPr sz="1200"/>
            </a:lvl3pPr>
            <a:lvl4pPr marL="685767" indent="0">
              <a:buNone/>
              <a:defRPr sz="1000"/>
            </a:lvl4pPr>
            <a:lvl5pPr marL="914355" indent="0">
              <a:buNone/>
              <a:defRPr sz="1000"/>
            </a:lvl5pPr>
            <a:lvl6pPr marL="1142944" indent="0">
              <a:buNone/>
              <a:defRPr sz="1000"/>
            </a:lvl6pPr>
            <a:lvl7pPr marL="1371532" indent="0">
              <a:buNone/>
              <a:defRPr sz="1000"/>
            </a:lvl7pPr>
            <a:lvl8pPr marL="1600120" indent="0">
              <a:buNone/>
              <a:defRPr sz="1000"/>
            </a:lvl8pPr>
            <a:lvl9pPr marL="182871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3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587" indent="0">
              <a:buNone/>
              <a:defRPr sz="600"/>
            </a:lvl2pPr>
            <a:lvl3pPr marL="457175" indent="0">
              <a:buNone/>
              <a:defRPr sz="500"/>
            </a:lvl3pPr>
            <a:lvl4pPr marL="685767" indent="0">
              <a:buNone/>
              <a:defRPr sz="500"/>
            </a:lvl4pPr>
            <a:lvl5pPr marL="914355" indent="0">
              <a:buNone/>
              <a:defRPr sz="500"/>
            </a:lvl5pPr>
            <a:lvl6pPr marL="1142944" indent="0">
              <a:buNone/>
              <a:defRPr sz="500"/>
            </a:lvl6pPr>
            <a:lvl7pPr marL="1371532" indent="0">
              <a:buNone/>
              <a:defRPr sz="500"/>
            </a:lvl7pPr>
            <a:lvl8pPr marL="1600120" indent="0">
              <a:buNone/>
              <a:defRPr sz="500"/>
            </a:lvl8pPr>
            <a:lvl9pPr marL="1828712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787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97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3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3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7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676F9-42E5-440E-AF14-F81001608DA3}" type="datetimeFigureOut">
              <a:rPr lang="th-TH" smtClean="0"/>
              <a:t>29/05/66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4845-F9B1-4DB3-BB5A-506755F83D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844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676F9-42E5-440E-AF14-F81001608DA3}" type="datetimeFigureOut">
              <a:rPr lang="th-TH" smtClean="0"/>
              <a:t>29/05/66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4845-F9B1-4DB3-BB5A-506755F83D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970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676F9-42E5-440E-AF14-F81001608DA3}" type="datetimeFigureOut">
              <a:rPr lang="th-TH" smtClean="0"/>
              <a:t>29/05/66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4845-F9B1-4DB3-BB5A-506755F83D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923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676F9-42E5-440E-AF14-F81001608DA3}" type="datetimeFigureOut">
              <a:rPr lang="th-TH" smtClean="0"/>
              <a:t>29/05/66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4845-F9B1-4DB3-BB5A-506755F83D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3629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676F9-42E5-440E-AF14-F81001608DA3}" type="datetimeFigureOut">
              <a:rPr lang="th-TH" smtClean="0"/>
              <a:t>29/05/66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4845-F9B1-4DB3-BB5A-506755F83D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9940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676F9-42E5-440E-AF14-F81001608DA3}" type="datetimeFigureOut">
              <a:rPr lang="th-TH" smtClean="0"/>
              <a:t>29/05/66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94845-F9B1-4DB3-BB5A-506755F83D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67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C9F88C-E45E-9123-98AF-B28441532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A5FFF-B410-91C5-95F3-179585E42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29AC4-6E4E-8BED-C9F7-88A8F15877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CF12A4E-771A-4BE6-8751-B10D8DB5F17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685800"/>
              <a:t>29/05/66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AF84F-E52D-2217-BA4A-22AC0BE89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1C52A-7530-C4CA-EF67-A1D9B3243A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44D2FC7-54A8-4E9F-B71C-8915BD0CA28A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49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fld id="{FDF853D1-6B9C-4CEE-B34E-9C5511D8FF9A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10"/>
              <a:t>29/05/66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fld id="{FD1BC96B-59A0-4D00-98A1-0BDA4D877C6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1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60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3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defTabSz="9143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6" algn="l" defTabSz="9143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6" algn="l" defTabSz="9143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31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68574" tIns="34289" rIns="68574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68574" tIns="34289" rIns="68574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0"/>
            <a:ext cx="1066800" cy="182563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2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5/29/2023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0"/>
            <a:ext cx="1447800" cy="182563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0"/>
            <a:ext cx="1066800" cy="182563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2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7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175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45717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58" indent="-142871" algn="l" defTabSz="457175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473" indent="-114294" algn="l" defTabSz="45717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060" indent="-114294" algn="l" defTabSz="457175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49" indent="-114294" algn="l" defTabSz="457175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238" indent="-114294" algn="l" defTabSz="45717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826" indent="-114294" algn="l" defTabSz="45717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418" indent="-114294" algn="l" defTabSz="45717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006" indent="-114294" algn="l" defTabSz="45717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87" algn="l" defTabSz="45717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75" algn="l" defTabSz="45717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767" algn="l" defTabSz="45717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355" algn="l" defTabSz="45717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944" algn="l" defTabSz="45717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532" algn="l" defTabSz="45717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120" algn="l" defTabSz="45717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712" algn="l" defTabSz="45717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B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5325439" y="6"/>
            <a:ext cx="4340315" cy="5189567"/>
            <a:chOff x="0" y="0"/>
            <a:chExt cx="8603361" cy="10286746"/>
          </a:xfrm>
        </p:grpSpPr>
        <p:sp>
          <p:nvSpPr>
            <p:cNvPr id="3" name="Freeform 3"/>
            <p:cNvSpPr/>
            <p:nvPr/>
          </p:nvSpPr>
          <p:spPr>
            <a:xfrm>
              <a:off x="-2794" y="-128"/>
              <a:ext cx="8606155" cy="10286874"/>
            </a:xfrm>
            <a:custGeom>
              <a:avLst/>
              <a:gdLst/>
              <a:ahLst/>
              <a:cxnLst/>
              <a:rect l="l" t="t" r="r" b="b"/>
              <a:pathLst>
                <a:path w="8606155" h="10286874">
                  <a:moveTo>
                    <a:pt x="8606155" y="10251441"/>
                  </a:moveTo>
                  <a:cubicBezTo>
                    <a:pt x="8606155" y="10284588"/>
                    <a:pt x="8595487" y="10286874"/>
                    <a:pt x="8567674" y="10286874"/>
                  </a:cubicBezTo>
                  <a:cubicBezTo>
                    <a:pt x="5713094" y="10286239"/>
                    <a:pt x="2858643" y="10286239"/>
                    <a:pt x="4064" y="10286239"/>
                  </a:cubicBezTo>
                  <a:cubicBezTo>
                    <a:pt x="0" y="10272396"/>
                    <a:pt x="6350" y="10259823"/>
                    <a:pt x="9271" y="10246996"/>
                  </a:cubicBezTo>
                  <a:cubicBezTo>
                    <a:pt x="134747" y="9685402"/>
                    <a:pt x="260350" y="9123935"/>
                    <a:pt x="386207" y="8562467"/>
                  </a:cubicBezTo>
                  <a:cubicBezTo>
                    <a:pt x="565658" y="7761986"/>
                    <a:pt x="745490" y="6961633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6"/>
                    <a:pt x="8605139" y="6846317"/>
                    <a:pt x="8606155" y="10251441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4873922" y="221885"/>
            <a:ext cx="1800031" cy="3842514"/>
            <a:chOff x="0" y="0"/>
            <a:chExt cx="6350000" cy="218745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21874514"/>
            </a:xfrm>
            <a:custGeom>
              <a:avLst/>
              <a:gdLst/>
              <a:ahLst/>
              <a:cxnLst/>
              <a:rect l="l" t="t" r="r" b="b"/>
              <a:pathLst>
                <a:path w="6350000" h="21874514">
                  <a:moveTo>
                    <a:pt x="6350000" y="21874514"/>
                  </a:moveTo>
                  <a:lnTo>
                    <a:pt x="0" y="21874514"/>
                  </a:lnTo>
                  <a:lnTo>
                    <a:pt x="0" y="0"/>
                  </a:lnTo>
                  <a:lnTo>
                    <a:pt x="6350000" y="21874514"/>
                  </a:lnTo>
                  <a:close/>
                </a:path>
              </a:pathLst>
            </a:custGeom>
            <a:solidFill>
              <a:srgbClr val="02A54B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5139112" y="-64"/>
            <a:ext cx="4565180" cy="5143564"/>
            <a:chOff x="-402060" y="176609"/>
            <a:chExt cx="8606154" cy="10286874"/>
          </a:xfrm>
        </p:grpSpPr>
        <p:sp>
          <p:nvSpPr>
            <p:cNvPr id="7" name="Freeform 7"/>
            <p:cNvSpPr/>
            <p:nvPr/>
          </p:nvSpPr>
          <p:spPr>
            <a:xfrm>
              <a:off x="-402060" y="176609"/>
              <a:ext cx="8606154" cy="10286874"/>
            </a:xfrm>
            <a:custGeom>
              <a:avLst/>
              <a:gdLst/>
              <a:ahLst/>
              <a:cxnLst/>
              <a:rect l="l" t="t" r="r" b="b"/>
              <a:pathLst>
                <a:path w="8606155" h="10286874">
                  <a:moveTo>
                    <a:pt x="8606155" y="10251441"/>
                  </a:moveTo>
                  <a:cubicBezTo>
                    <a:pt x="8606155" y="10284588"/>
                    <a:pt x="8595487" y="10286874"/>
                    <a:pt x="8567674" y="10286874"/>
                  </a:cubicBezTo>
                  <a:cubicBezTo>
                    <a:pt x="5713094" y="10286239"/>
                    <a:pt x="2858643" y="10286239"/>
                    <a:pt x="4064" y="10286239"/>
                  </a:cubicBezTo>
                  <a:cubicBezTo>
                    <a:pt x="0" y="10272396"/>
                    <a:pt x="6350" y="10259823"/>
                    <a:pt x="9271" y="10246996"/>
                  </a:cubicBezTo>
                  <a:cubicBezTo>
                    <a:pt x="134747" y="9685402"/>
                    <a:pt x="260350" y="9123935"/>
                    <a:pt x="386207" y="8562467"/>
                  </a:cubicBezTo>
                  <a:cubicBezTo>
                    <a:pt x="565658" y="7761986"/>
                    <a:pt x="745490" y="6961633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6"/>
                    <a:pt x="8605139" y="6846317"/>
                    <a:pt x="8606155" y="10251441"/>
                  </a:cubicBezTo>
                  <a:close/>
                </a:path>
              </a:pathLst>
            </a:custGeom>
            <a:blipFill>
              <a:blip r:embed="rId2"/>
              <a:stretch>
                <a:fillRect l="-22309" r="-37113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226051" y="1353067"/>
            <a:ext cx="5097974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857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การเข้าถึงการรักษาไวรัสตับอักเสบ ซี </a:t>
            </a:r>
          </a:p>
          <a:p>
            <a:pPr marL="0" marR="0" lvl="0" indent="0" algn="ctr" defTabSz="6857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จังหวัดเพชรบูรณ์ ปี 2566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274A66EA-50EE-4AE4-6F55-C8E215A67AF8}"/>
              </a:ext>
            </a:extLst>
          </p:cNvPr>
          <p:cNvSpPr txBox="1"/>
          <p:nvPr/>
        </p:nvSpPr>
        <p:spPr>
          <a:xfrm>
            <a:off x="1789172" y="2561400"/>
            <a:ext cx="2272630" cy="500135"/>
          </a:xfrm>
          <a:prstGeom prst="rect">
            <a:avLst/>
          </a:prstGeom>
          <a:noFill/>
        </p:spPr>
        <p:txBody>
          <a:bodyPr wrap="square" lIns="68573" tIns="34289" rIns="68573" bIns="34289">
            <a:spAutoFit/>
          </a:bodyPr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 มิถุนายน 2566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206146" y="3249844"/>
            <a:ext cx="3395787" cy="807911"/>
          </a:xfrm>
          <a:prstGeom prst="rect">
            <a:avLst/>
          </a:prstGeom>
        </p:spPr>
        <p:txBody>
          <a:bodyPr wrap="none" lIns="68573" tIns="34289" rIns="68573" bIns="34289">
            <a:spAutoFit/>
          </a:bodyPr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กลุ่มงานควบคุมโรคไม่ติดต่อฯ</a:t>
            </a:r>
          </a:p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สำนักงานสาธารณสุขจังหวัดเพชรบูรณ์ </a:t>
            </a:r>
            <a:endParaRPr kumimoji="0" lang="th-T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0352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420347"/>
              </p:ext>
            </p:extLst>
          </p:nvPr>
        </p:nvGraphicFramePr>
        <p:xfrm>
          <a:off x="76201" y="514344"/>
          <a:ext cx="8915401" cy="4114808"/>
        </p:xfrm>
        <a:graphic>
          <a:graphicData uri="http://schemas.openxmlformats.org/drawingml/2006/table">
            <a:tbl>
              <a:tblPr/>
              <a:tblGrid>
                <a:gridCol w="782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7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77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77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23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98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527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3341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อำเภอ 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เป้าหมาย 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ยอดคัดกรอง (คน) 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ร้อยละการคัดกรอง 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HCV (positive Strip test) 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ngsana New"/>
                          <a:cs typeface="+mj-cs"/>
                        </a:rPr>
                        <a:t> HCV-RNA 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จำนวนรอ 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Confirm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27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จำนวน 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ร้อยละ 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FFFFFF"/>
                          </a:solidFill>
                          <a:effectLst/>
                          <a:latin typeface="Angsana New"/>
                          <a:cs typeface="+mj-cs"/>
                        </a:rPr>
                        <a:t>จำนวน </a:t>
                      </a: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ngsana New"/>
                          <a:cs typeface="+mj-cs"/>
                        </a:rPr>
                        <a:t>Confirm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ngsana New"/>
                          <a:cs typeface="+mj-cs"/>
                        </a:rPr>
                        <a:t>รายงานผลแล้ว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ngsana New"/>
                          <a:cs typeface="+mj-cs"/>
                        </a:rPr>
                        <a:t> Positive Confirmed 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FFFFFF"/>
                          </a:solidFill>
                          <a:effectLst/>
                          <a:latin typeface="Angsana New"/>
                          <a:cs typeface="+mj-cs"/>
                        </a:rPr>
                        <a:t> ร้อยละ 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น้ำหนาว 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5,988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7,362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122.95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887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12.05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435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417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292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70.02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452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บึงสามพัน 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19,805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19,286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97.38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335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1.74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151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151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126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83.44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184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ศรีเทพ 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21,165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19,478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92.03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185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0.95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155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155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140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90.32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30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หล่มสัก  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55,641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50,419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90.61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4,403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8.73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2,511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2,511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2,005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79.85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1892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วังโป่ง 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11,207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10,175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90.79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312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3.07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226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198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167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84.34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86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ชนแดน 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21,929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19,771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90.16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425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2.15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303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180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115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63.89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122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วิเชียรบุรี  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44,226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38,292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86.58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756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1.97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651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651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506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77.73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105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หนองไผ่ 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33,745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27,634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81.89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1,635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5.92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950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642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501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78.04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685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หล่มเก่า 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27,580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20,663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74.92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1,921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9.3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1,337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1,337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1,065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79.66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584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เพชรบูรณ์  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72,227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50,466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69.87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2,299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4.56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858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858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525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61.19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1441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เขาค้อ 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11,403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7,539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66.11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277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3.67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134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134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99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73.88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143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รวม 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324,916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271,085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83.43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13,435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4.96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>
                          <a:solidFill>
                            <a:srgbClr val="FFFFFF"/>
                          </a:solidFill>
                          <a:effectLst/>
                          <a:latin typeface="Angsana New"/>
                          <a:cs typeface="+mj-cs"/>
                        </a:rPr>
                        <a:t>7,711</a:t>
                      </a:r>
                    </a:p>
                  </a:txBody>
                  <a:tcPr marL="6708" marR="6708" marT="6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FFFFFF"/>
                          </a:solidFill>
                          <a:effectLst/>
                          <a:latin typeface="Angsana New"/>
                          <a:cs typeface="+mj-cs"/>
                        </a:rPr>
                        <a:t>7,234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FFFFFF"/>
                          </a:solidFill>
                          <a:effectLst/>
                          <a:latin typeface="Angsana New"/>
                          <a:cs typeface="+mj-cs"/>
                        </a:rPr>
                        <a:t>5,541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FFFFFF"/>
                          </a:solidFill>
                          <a:effectLst/>
                          <a:latin typeface="Angsana New"/>
                          <a:cs typeface="+mj-cs"/>
                        </a:rPr>
                        <a:t>76.6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5,724</a:t>
                      </a:r>
                    </a:p>
                  </a:txBody>
                  <a:tcPr marL="6708" marR="6708" marT="6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266700" y="0"/>
            <a:ext cx="8534400" cy="4572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การดำเนินงานคัดกรองไวรับตับอักเสบซี จังหวัดเพชรบูรณ์ (กลุ่มประชาชนทั่วไป)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6200" y="4655198"/>
            <a:ext cx="6019800" cy="304800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หมายเหตุ</a:t>
            </a:r>
            <a:r>
              <a:rPr lang="en-US" sz="1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1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จำนวนรอ </a:t>
            </a:r>
            <a:r>
              <a:rPr lang="en-US" sz="1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Confirm </a:t>
            </a:r>
            <a:r>
              <a:rPr lang="th-TH" sz="1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ของโซนเหนือ </a:t>
            </a:r>
            <a:r>
              <a:rPr lang="en-US" sz="1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=2,928 </a:t>
            </a:r>
            <a:r>
              <a:rPr lang="th-TH" sz="1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คน, โซนกลาง </a:t>
            </a:r>
            <a:r>
              <a:rPr lang="en-US" sz="1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= 2,395 </a:t>
            </a:r>
            <a:r>
              <a:rPr lang="th-TH" sz="1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คน และโซนใต้ </a:t>
            </a:r>
            <a:r>
              <a:rPr lang="en-US" sz="1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=  319 </a:t>
            </a:r>
            <a:r>
              <a:rPr lang="th-TH" sz="1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5290" y="4667610"/>
            <a:ext cx="2826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ที่มา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: </a:t>
            </a: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ข้อมูลคัดกรองสะสม ณ วันที่ </a:t>
            </a:r>
            <a:r>
              <a:rPr lang="en-US" sz="1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พฤษภาคม 2566 </a:t>
            </a:r>
          </a:p>
        </p:txBody>
      </p:sp>
    </p:spTree>
    <p:extLst>
      <p:ext uri="{BB962C8B-B14F-4D97-AF65-F5344CB8AC3E}">
        <p14:creationId xmlns:p14="http://schemas.microsoft.com/office/powerpoint/2010/main" val="1435095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7E4EAFAD-7F78-8C37-109A-ED588743CE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945470"/>
              </p:ext>
            </p:extLst>
          </p:nvPr>
        </p:nvGraphicFramePr>
        <p:xfrm>
          <a:off x="94699" y="666750"/>
          <a:ext cx="8951498" cy="3251031"/>
        </p:xfrm>
        <a:graphic>
          <a:graphicData uri="http://schemas.openxmlformats.org/drawingml/2006/table">
            <a:tbl>
              <a:tblPr firstRow="1" firstCol="1" bandRow="1"/>
              <a:tblGrid>
                <a:gridCol w="3070711">
                  <a:extLst>
                    <a:ext uri="{9D8B030D-6E8A-4147-A177-3AD203B41FA5}">
                      <a16:colId xmlns:a16="http://schemas.microsoft.com/office/drawing/2014/main" val="3663378469"/>
                    </a:ext>
                  </a:extLst>
                </a:gridCol>
                <a:gridCol w="1102761">
                  <a:extLst>
                    <a:ext uri="{9D8B030D-6E8A-4147-A177-3AD203B41FA5}">
                      <a16:colId xmlns:a16="http://schemas.microsoft.com/office/drawing/2014/main" val="2825638669"/>
                    </a:ext>
                  </a:extLst>
                </a:gridCol>
                <a:gridCol w="1006265">
                  <a:extLst>
                    <a:ext uri="{9D8B030D-6E8A-4147-A177-3AD203B41FA5}">
                      <a16:colId xmlns:a16="http://schemas.microsoft.com/office/drawing/2014/main" val="2309041447"/>
                    </a:ext>
                  </a:extLst>
                </a:gridCol>
                <a:gridCol w="1006265">
                  <a:extLst>
                    <a:ext uri="{9D8B030D-6E8A-4147-A177-3AD203B41FA5}">
                      <a16:colId xmlns:a16="http://schemas.microsoft.com/office/drawing/2014/main" val="2832483881"/>
                    </a:ext>
                  </a:extLst>
                </a:gridCol>
                <a:gridCol w="1006265">
                  <a:extLst>
                    <a:ext uri="{9D8B030D-6E8A-4147-A177-3AD203B41FA5}">
                      <a16:colId xmlns:a16="http://schemas.microsoft.com/office/drawing/2014/main" val="2776585401"/>
                    </a:ext>
                  </a:extLst>
                </a:gridCol>
                <a:gridCol w="813572">
                  <a:extLst>
                    <a:ext uri="{9D8B030D-6E8A-4147-A177-3AD203B41FA5}">
                      <a16:colId xmlns:a16="http://schemas.microsoft.com/office/drawing/2014/main" val="1584002572"/>
                    </a:ext>
                  </a:extLst>
                </a:gridCol>
                <a:gridCol w="945659">
                  <a:extLst>
                    <a:ext uri="{9D8B030D-6E8A-4147-A177-3AD203B41FA5}">
                      <a16:colId xmlns:a16="http://schemas.microsoft.com/office/drawing/2014/main" val="312396110"/>
                    </a:ext>
                  </a:extLst>
                </a:gridCol>
              </a:tblGrid>
              <a:tr h="34967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ea typeface="Sarabun"/>
                          <a:cs typeface="Angsana New" panose="02020603050405020304" pitchFamily="18" charset="-34"/>
                        </a:rPr>
                        <a:t>ข้อมูล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8953" marR="48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ea typeface="Sarabun"/>
                          <a:cs typeface="Angsana New" panose="02020603050405020304" pitchFamily="18" charset="-34"/>
                        </a:rPr>
                        <a:t>โรงพยาบาลที่เป็นหน่วยรักษา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8953" marR="48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ea typeface="Sarabun"/>
                          <a:cs typeface="Angsana New" panose="02020603050405020304" pitchFamily="18" charset="-34"/>
                        </a:rPr>
                        <a:t>รวม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8953" marR="48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719757"/>
                  </a:ext>
                </a:extLst>
              </a:tr>
              <a:tr h="34967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ea typeface="Sarabun"/>
                          <a:cs typeface="Angsana New" panose="02020603050405020304" pitchFamily="18" charset="-34"/>
                        </a:rPr>
                        <a:t>เพชรบูรณ์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8953" marR="48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ea typeface="Sarabun"/>
                          <a:cs typeface="Angsana New" panose="02020603050405020304" pitchFamily="18" charset="-34"/>
                        </a:rPr>
                        <a:t>วิเชียรบุรี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8953" marR="48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ea typeface="Sarabun"/>
                          <a:cs typeface="Angsana New" panose="02020603050405020304" pitchFamily="18" charset="-34"/>
                        </a:rPr>
                        <a:t>หล่มสัก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8953" marR="48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ea typeface="Sarabun"/>
                          <a:cs typeface="Angsana New" panose="02020603050405020304" pitchFamily="18" charset="-34"/>
                        </a:rPr>
                        <a:t>หล่มเก่า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8953" marR="48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ea typeface="Sarabun"/>
                          <a:cs typeface="Angsana New" panose="02020603050405020304" pitchFamily="18" charset="-34"/>
                        </a:rPr>
                        <a:t>หนองไผ่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8953" marR="48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324905"/>
                  </a:ext>
                </a:extLst>
              </a:tr>
              <a:tr h="354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Sarabun"/>
                          <a:cs typeface="Angsana New" panose="02020603050405020304" pitchFamily="18" charset="-34"/>
                        </a:rPr>
                        <a:t>จำนวนผู้ติดเชื้อที่ได้รับยารักษาครบ 3 เดือน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8953" marR="48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291</a:t>
                      </a:r>
                    </a:p>
                  </a:txBody>
                  <a:tcPr marL="48953" marR="48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61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8953" marR="48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514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8953" marR="48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201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8953" marR="48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45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8953" marR="48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1,112</a:t>
                      </a:r>
                    </a:p>
                  </a:txBody>
                  <a:tcPr marL="17145" marR="17145" marT="11430" marB="114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788584"/>
                  </a:ext>
                </a:extLst>
              </a:tr>
              <a:tr h="744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Sarabun"/>
                          <a:cs typeface="Angsana New" panose="02020603050405020304" pitchFamily="18" charset="-34"/>
                        </a:rPr>
                        <a:t>จำนวนผู้ติดเชื้อที่รักษาหาย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Sarabun"/>
                          <a:cs typeface="Angsana New" panose="02020603050405020304" pitchFamily="18" charset="-34"/>
                        </a:rPr>
                        <a:t> 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8953" marR="48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210/216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(97.22%)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50/52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(96.15%)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506/514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(98.44%)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156/163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(95.71%)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42/44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(95.45%)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964/989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(97.47%)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159651"/>
                  </a:ext>
                </a:extLst>
              </a:tr>
              <a:tr h="744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Sarabun"/>
                          <a:cs typeface="Angsana New" panose="02020603050405020304" pitchFamily="18" charset="-34"/>
                        </a:rPr>
                        <a:t>จำนวนผู้ติดเชื้อที่รักษาไม่หาย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Sarabun"/>
                          <a:cs typeface="Angsana New" panose="02020603050405020304" pitchFamily="18" charset="-34"/>
                        </a:rPr>
                        <a:t> 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8953" marR="48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6/216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(2.78%)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2/52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(3.85%)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8/514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(1.56%)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7/163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(4.29%)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2/44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(4.54%)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25/989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(2.53%)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096854"/>
                  </a:ext>
                </a:extLst>
              </a:tr>
              <a:tr h="354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Sarabun"/>
                          <a:cs typeface="Angsana New" panose="02020603050405020304" pitchFamily="18" charset="-34"/>
                        </a:rPr>
                        <a:t>จำนวนผู้ติดเชื้อที่มีปัญหาต้องหยุดยา 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8953" marR="48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</a:t>
                      </a:r>
                    </a:p>
                  </a:txBody>
                  <a:tcPr marL="48953" marR="48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Sarabun"/>
                          <a:cs typeface="Angsana New" panose="02020603050405020304" pitchFamily="18" charset="-34"/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8953" marR="48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Sarabun"/>
                          <a:cs typeface="Angsana New" panose="02020603050405020304" pitchFamily="18" charset="-34"/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8953" marR="48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</a:t>
                      </a:r>
                    </a:p>
                  </a:txBody>
                  <a:tcPr marL="48953" marR="48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Sarabun"/>
                          <a:cs typeface="Angsana New" panose="02020603050405020304" pitchFamily="18" charset="-34"/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8953" marR="48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</a:t>
                      </a:r>
                    </a:p>
                  </a:txBody>
                  <a:tcPr marL="17145" marR="17145" marT="11430" marB="114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005185"/>
                  </a:ext>
                </a:extLst>
              </a:tr>
              <a:tr h="354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เสียชีวิต</a:t>
                      </a:r>
                      <a:endParaRPr lang="en-US" sz="18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8953" marR="48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8953" marR="48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8953" marR="48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8953" marR="48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8953" marR="48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8953" marR="48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</a:t>
                      </a:r>
                    </a:p>
                  </a:txBody>
                  <a:tcPr marL="17145" marR="17145" marT="11430" marB="114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674FD395-E904-4ECC-C7E3-D9CA1B7142EF}"/>
              </a:ext>
            </a:extLst>
          </p:cNvPr>
          <p:cNvSpPr txBox="1"/>
          <p:nvPr/>
        </p:nvSpPr>
        <p:spPr>
          <a:xfrm>
            <a:off x="874748" y="91547"/>
            <a:ext cx="7391400" cy="377024"/>
          </a:xfrm>
          <a:prstGeom prst="rect">
            <a:avLst/>
          </a:prstGeom>
          <a:solidFill>
            <a:srgbClr val="92D050"/>
          </a:solidFill>
        </p:spPr>
        <p:txBody>
          <a:bodyPr wrap="square" lIns="68579" tIns="34289" rIns="68579" bIns="34289">
            <a:spAutoFit/>
          </a:bodyPr>
          <a:lstStyle/>
          <a:p>
            <a:pPr algn="ctr" defTabSz="685783"/>
            <a:r>
              <a:rPr lang="th-TH" sz="20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ผลการดำเนินงานด้านติดตามการรักษาไวรัสตับอักเสบ ซี </a:t>
            </a:r>
            <a:r>
              <a:rPr lang="th-TH" sz="20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ปีงบประมาณ 2565</a:t>
            </a:r>
          </a:p>
        </p:txBody>
      </p:sp>
      <p:sp>
        <p:nvSpPr>
          <p:cNvPr id="11" name="กล่องข้อความ 4">
            <a:extLst>
              <a:ext uri="{FF2B5EF4-FFF2-40B4-BE49-F238E27FC236}">
                <a16:creationId xmlns:a16="http://schemas.microsoft.com/office/drawing/2014/main" id="{68001F70-FB7A-C2A4-688C-CF58CC070F3C}"/>
              </a:ext>
            </a:extLst>
          </p:cNvPr>
          <p:cNvSpPr txBox="1"/>
          <p:nvPr/>
        </p:nvSpPr>
        <p:spPr>
          <a:xfrm>
            <a:off x="4989284" y="3917782"/>
            <a:ext cx="4041199" cy="253916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algn="r" defTabSz="685783"/>
            <a:r>
              <a:rPr lang="th-TH" sz="1200" b="1" dirty="0">
                <a:solidFill>
                  <a:prstClr val="white">
                    <a:lumMod val="50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ที่มา: ข้อมูลรายงานผลติดตามการรักษาของหน่วยบริการ  ณ วันที่ 3 พฤษภาคม 2566</a:t>
            </a:r>
          </a:p>
        </p:txBody>
      </p:sp>
    </p:spTree>
    <p:extLst>
      <p:ext uri="{BB962C8B-B14F-4D97-AF65-F5344CB8AC3E}">
        <p14:creationId xmlns:p14="http://schemas.microsoft.com/office/powerpoint/2010/main" val="12373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15F8274D-D284-1C2B-6CD8-8236BE9907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412520"/>
              </p:ext>
            </p:extLst>
          </p:nvPr>
        </p:nvGraphicFramePr>
        <p:xfrm>
          <a:off x="152400" y="550352"/>
          <a:ext cx="8763000" cy="3858932"/>
        </p:xfrm>
        <a:graphic>
          <a:graphicData uri="http://schemas.openxmlformats.org/drawingml/2006/table">
            <a:tbl>
              <a:tblPr firstRow="1" firstCol="1" bandRow="1"/>
              <a:tblGrid>
                <a:gridCol w="1295400">
                  <a:extLst>
                    <a:ext uri="{9D8B030D-6E8A-4147-A177-3AD203B41FA5}">
                      <a16:colId xmlns:a16="http://schemas.microsoft.com/office/drawing/2014/main" val="3663378469"/>
                    </a:ext>
                  </a:extLst>
                </a:gridCol>
                <a:gridCol w="819312">
                  <a:extLst>
                    <a:ext uri="{9D8B030D-6E8A-4147-A177-3AD203B41FA5}">
                      <a16:colId xmlns:a16="http://schemas.microsoft.com/office/drawing/2014/main" val="2825638669"/>
                    </a:ext>
                  </a:extLst>
                </a:gridCol>
                <a:gridCol w="755488">
                  <a:extLst>
                    <a:ext uri="{9D8B030D-6E8A-4147-A177-3AD203B41FA5}">
                      <a16:colId xmlns:a16="http://schemas.microsoft.com/office/drawing/2014/main" val="2309041447"/>
                    </a:ext>
                  </a:extLst>
                </a:gridCol>
                <a:gridCol w="679938">
                  <a:extLst>
                    <a:ext uri="{9D8B030D-6E8A-4147-A177-3AD203B41FA5}">
                      <a16:colId xmlns:a16="http://schemas.microsoft.com/office/drawing/2014/main" val="2832483881"/>
                    </a:ext>
                  </a:extLst>
                </a:gridCol>
                <a:gridCol w="688034">
                  <a:extLst>
                    <a:ext uri="{9D8B030D-6E8A-4147-A177-3AD203B41FA5}">
                      <a16:colId xmlns:a16="http://schemas.microsoft.com/office/drawing/2014/main" val="2776585401"/>
                    </a:ext>
                  </a:extLst>
                </a:gridCol>
                <a:gridCol w="593722">
                  <a:extLst>
                    <a:ext uri="{9D8B030D-6E8A-4147-A177-3AD203B41FA5}">
                      <a16:colId xmlns:a16="http://schemas.microsoft.com/office/drawing/2014/main" val="1584002572"/>
                    </a:ext>
                  </a:extLst>
                </a:gridCol>
                <a:gridCol w="679938">
                  <a:extLst>
                    <a:ext uri="{9D8B030D-6E8A-4147-A177-3AD203B41FA5}">
                      <a16:colId xmlns:a16="http://schemas.microsoft.com/office/drawing/2014/main" val="4015536806"/>
                    </a:ext>
                  </a:extLst>
                </a:gridCol>
                <a:gridCol w="6799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32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4390">
                  <a:extLst>
                    <a:ext uri="{9D8B030D-6E8A-4147-A177-3AD203B41FA5}">
                      <a16:colId xmlns:a16="http://schemas.microsoft.com/office/drawing/2014/main" val="467552752"/>
                    </a:ext>
                  </a:extLst>
                </a:gridCol>
                <a:gridCol w="51295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4453">
                  <a:extLst>
                    <a:ext uri="{9D8B030D-6E8A-4147-A177-3AD203B41FA5}">
                      <a16:colId xmlns:a16="http://schemas.microsoft.com/office/drawing/2014/main" val="124555274"/>
                    </a:ext>
                  </a:extLst>
                </a:gridCol>
                <a:gridCol w="526144">
                  <a:extLst>
                    <a:ext uri="{9D8B030D-6E8A-4147-A177-3AD203B41FA5}">
                      <a16:colId xmlns:a16="http://schemas.microsoft.com/office/drawing/2014/main" val="312396110"/>
                    </a:ext>
                  </a:extLst>
                </a:gridCol>
              </a:tblGrid>
              <a:tr h="44411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ea typeface="Sarabun"/>
                          <a:cs typeface="Angsana New" panose="02020603050405020304" pitchFamily="18" charset="-34"/>
                        </a:rPr>
                        <a:t>ข้อมูล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8953" marR="48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ea typeface="Sarabun"/>
                          <a:cs typeface="Angsana New" panose="02020603050405020304" pitchFamily="18" charset="-34"/>
                        </a:rPr>
                        <a:t>โรงพยาบาลที่เป็นหน่วยรักษา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8953" marR="48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โรงพยาบาลชุมชนทั่วไป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8953" marR="48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8953" marR="48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8953" marR="48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ea typeface="Sarabun"/>
                          <a:cs typeface="Angsana New" panose="02020603050405020304" pitchFamily="18" charset="-34"/>
                        </a:rPr>
                        <a:t>รวม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8953" marR="48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719757"/>
                  </a:ext>
                </a:extLst>
              </a:tr>
              <a:tr h="33588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ea typeface="Sarabun"/>
                          <a:cs typeface="Angsana New" panose="02020603050405020304" pitchFamily="18" charset="-34"/>
                        </a:rPr>
                        <a:t>เพชรบูรณ์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8953" marR="48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ea typeface="Sarabun"/>
                          <a:cs typeface="Angsana New" panose="02020603050405020304" pitchFamily="18" charset="-34"/>
                        </a:rPr>
                        <a:t>วิเชียรบุรี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8953" marR="48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ea typeface="Sarabun"/>
                          <a:cs typeface="Angsana New" panose="02020603050405020304" pitchFamily="18" charset="-34"/>
                        </a:rPr>
                        <a:t>หล่มสัก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8953" marR="48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ea typeface="Sarabun"/>
                          <a:cs typeface="Angsana New" panose="02020603050405020304" pitchFamily="18" charset="-34"/>
                        </a:rPr>
                        <a:t>หล่มเก่า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8953" marR="48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ea typeface="Sarabun"/>
                          <a:cs typeface="Angsana New" panose="02020603050405020304" pitchFamily="18" charset="-34"/>
                        </a:rPr>
                        <a:t>หนองไผ่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8953" marR="48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น้ำหนาว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8953" marR="48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บึงสามพัน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8953" marR="48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เขาค้อ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8953" marR="48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ชนแดน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8953" marR="48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ศรีเทพ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8953" marR="48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วังโป่ง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8953" marR="48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324905"/>
                  </a:ext>
                </a:extLst>
              </a:tr>
              <a:tr h="649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Sarabun"/>
                          <a:cs typeface="Angsana New" panose="02020603050405020304" pitchFamily="18" charset="-34"/>
                        </a:rPr>
                        <a:t>จำนวนผู้ติดเชื้อที่ได้รับยารักษา</a:t>
                      </a:r>
                      <a:endParaRPr lang="en-US" sz="16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8953" marR="48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237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151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625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282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112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39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41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25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3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1,533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788584"/>
                  </a:ext>
                </a:extLst>
              </a:tr>
              <a:tr h="649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Sarabun"/>
                          <a:cs typeface="Angsana New" panose="02020603050405020304" pitchFamily="18" charset="-34"/>
                        </a:rPr>
                        <a:t>จำนวนผู้ติดเชื้อที่ได้รับยาครบ 3 เดือน </a:t>
                      </a:r>
                      <a:endParaRPr lang="en-US" sz="16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48953" marR="48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160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123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253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175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56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38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823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747198"/>
                  </a:ext>
                </a:extLst>
              </a:tr>
              <a:tr h="63558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จำนวนผู้ติดเชื้อ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ที่รักษาหาย </a:t>
                      </a:r>
                    </a:p>
                  </a:txBody>
                  <a:tcPr marL="48953" marR="48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th-TH" sz="16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7145" marR="17145" marT="11430" marB="114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37</a:t>
                      </a:r>
                      <a:endParaRPr lang="th-TH" sz="16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7145" marR="17145" marT="11430" marB="114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246</a:t>
                      </a:r>
                      <a:endParaRPr lang="th-TH" sz="16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7145" marR="17145" marT="11430" marB="114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19</a:t>
                      </a:r>
                      <a:endParaRPr lang="th-TH" sz="16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7145" marR="17145" marT="11430" marB="114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</a:t>
                      </a:r>
                      <a:endParaRPr lang="th-TH" sz="16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7145" marR="17145" marT="11430" marB="114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th-TH" sz="16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7145" marR="17145" marT="11430" marB="114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th-TH" sz="16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7145" marR="17145" marT="11430" marB="114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th-TH" sz="16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7145" marR="17145" marT="11430" marB="114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th-TH" sz="16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7145" marR="17145" marT="11430" marB="11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17145" marR="17145" marT="11430" marB="11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th-TH" sz="16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7145" marR="17145" marT="11430" marB="11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Aft>
                          <a:spcPts val="0"/>
                        </a:spcAft>
                      </a:pPr>
                      <a:r>
                        <a:rPr lang="en-US" sz="1600" b="1" spc="-70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308/318</a:t>
                      </a:r>
                    </a:p>
                    <a:p>
                      <a:pPr algn="ctr" rtl="0" fontAlgn="b">
                        <a:spcAft>
                          <a:spcPts val="0"/>
                        </a:spcAft>
                      </a:pPr>
                      <a:r>
                        <a:rPr lang="en-US" sz="1600" b="1" spc="-70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(96.86%)</a:t>
                      </a:r>
                      <a:endParaRPr lang="th-TH" sz="1600" b="1" spc="-70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7145" marR="17145" marT="11430" marB="114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129730"/>
                  </a:ext>
                </a:extLst>
              </a:tr>
              <a:tr h="635589">
                <a:tc>
                  <a:txBody>
                    <a:bodyPr/>
                    <a:lstStyle/>
                    <a:p>
                      <a:pPr rtl="0" fontAlgn="b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จำนวนผู้ติดเชื้อ</a:t>
                      </a:r>
                    </a:p>
                    <a:p>
                      <a:pPr rtl="0" fontAlgn="b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ที่รักษาไม่หาย </a:t>
                      </a:r>
                    </a:p>
                  </a:txBody>
                  <a:tcPr marL="15566" marR="15566" marT="10377" marB="103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th-TH" sz="16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7145" marR="17145" marT="11430" marB="114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</a:t>
                      </a:r>
                      <a:endParaRPr lang="th-TH" sz="16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7145" marR="17145" marT="11430" marB="114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</a:t>
                      </a:r>
                      <a:endParaRPr lang="th-TH" sz="16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7145" marR="17145" marT="11430" marB="114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</a:t>
                      </a:r>
                      <a:endParaRPr lang="th-TH" sz="16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7145" marR="17145" marT="11430" marB="114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th-TH" sz="16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7145" marR="17145" marT="11430" marB="114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th-TH" sz="16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7145" marR="17145" marT="11430" marB="114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th-TH" sz="16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7145" marR="17145" marT="11430" marB="114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th-TH" sz="16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7145" marR="17145" marT="11430" marB="114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th-TH" sz="16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7145" marR="17145" marT="11430" marB="11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17145" marR="17145" marT="11430" marB="11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th-TH" sz="16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7145" marR="17145" marT="11430" marB="11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10/318</a:t>
                      </a:r>
                    </a:p>
                    <a:p>
                      <a:pPr algn="ctr" rtl="0" fontAlgn="b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(3.14%)</a:t>
                      </a:r>
                      <a:endParaRPr lang="th-TH" sz="16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7145" marR="17145" marT="11430" marB="114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801366"/>
                  </a:ext>
                </a:extLst>
              </a:tr>
              <a:tr h="453954">
                <a:tc>
                  <a:txBody>
                    <a:bodyPr/>
                    <a:lstStyle/>
                    <a:p>
                      <a:pPr rtl="0" fontAlgn="b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จำนวนผู้ติดเชื้อ</a:t>
                      </a:r>
                    </a:p>
                    <a:p>
                      <a:pPr rtl="0" fontAlgn="b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ที่ต้องหยุดยา</a:t>
                      </a:r>
                    </a:p>
                  </a:txBody>
                  <a:tcPr marL="15566" marR="15566" marT="10377" marB="103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th-TH" sz="16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7145" marR="17145" marT="11430" marB="114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th-TH" sz="16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7145" marR="17145" marT="11430" marB="114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</a:t>
                      </a:r>
                      <a:endParaRPr lang="th-TH" sz="16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7145" marR="17145" marT="11430" marB="114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</a:t>
                      </a:r>
                      <a:endParaRPr lang="th-TH" sz="16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7145" marR="17145" marT="11430" marB="114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th-TH" sz="16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7145" marR="17145" marT="11430" marB="114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th-TH" sz="16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7145" marR="17145" marT="11430" marB="114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th-TH" sz="16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7145" marR="17145" marT="11430" marB="114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th-TH" sz="16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7145" marR="17145" marT="11430" marB="114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th-TH" sz="16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7145" marR="17145" marT="11430" marB="11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Aft>
                          <a:spcPts val="0"/>
                        </a:spcAft>
                      </a:pPr>
                      <a:endParaRPr lang="th-TH" sz="16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7145" marR="17145" marT="11430" marB="11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th-TH" sz="16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7145" marR="17145" marT="11430" marB="11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</a:t>
                      </a:r>
                      <a:endParaRPr lang="th-TH" sz="16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7145" marR="17145" marT="11430" marB="114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772256"/>
                  </a:ext>
                </a:extLst>
              </a:tr>
            </a:tbl>
          </a:graphicData>
        </a:graphic>
      </p:graphicFrame>
      <p:sp>
        <p:nvSpPr>
          <p:cNvPr id="4" name="กล่องข้อความ 6">
            <a:extLst>
              <a:ext uri="{FF2B5EF4-FFF2-40B4-BE49-F238E27FC236}">
                <a16:creationId xmlns:a16="http://schemas.microsoft.com/office/drawing/2014/main" id="{E17EC8AB-A80A-F052-DFEA-0F0050AE56DE}"/>
              </a:ext>
            </a:extLst>
          </p:cNvPr>
          <p:cNvSpPr txBox="1"/>
          <p:nvPr/>
        </p:nvSpPr>
        <p:spPr>
          <a:xfrm>
            <a:off x="1324947" y="97451"/>
            <a:ext cx="6858000" cy="346247"/>
          </a:xfrm>
          <a:prstGeom prst="rect">
            <a:avLst/>
          </a:prstGeom>
          <a:solidFill>
            <a:srgbClr val="92D050"/>
          </a:solidFill>
        </p:spPr>
        <p:txBody>
          <a:bodyPr wrap="square" lIns="68579" tIns="34289" rIns="68579" bIns="34289">
            <a:spAutoFit/>
          </a:bodyPr>
          <a:lstStyle/>
          <a:p>
            <a:pPr algn="ctr" defTabSz="685783"/>
            <a:r>
              <a:rPr lang="th-TH" sz="18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ผลการดำเนินงานด้านติดตามการรักษาไวรัสตับอักเสบซี </a:t>
            </a:r>
            <a:r>
              <a:rPr lang="th-TH" sz="1800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ปีงบประมาณ 2566 </a:t>
            </a:r>
          </a:p>
        </p:txBody>
      </p:sp>
      <p:sp>
        <p:nvSpPr>
          <p:cNvPr id="6" name="กล่องข้อความ 4">
            <a:extLst>
              <a:ext uri="{FF2B5EF4-FFF2-40B4-BE49-F238E27FC236}">
                <a16:creationId xmlns:a16="http://schemas.microsoft.com/office/drawing/2014/main" id="{644E381F-F95D-0472-F476-98FD5FCA3282}"/>
              </a:ext>
            </a:extLst>
          </p:cNvPr>
          <p:cNvSpPr txBox="1"/>
          <p:nvPr/>
        </p:nvSpPr>
        <p:spPr>
          <a:xfrm>
            <a:off x="5002763" y="4324350"/>
            <a:ext cx="4041199" cy="253916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algn="r" defTabSz="685783"/>
            <a:r>
              <a:rPr lang="th-TH" sz="1200" b="1" dirty="0">
                <a:solidFill>
                  <a:prstClr val="white">
                    <a:lumMod val="50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ที่มา: ข้อมูลรายงานผลติดตามการรักษาของหน่วยบริการ  ณ วันที่ 29 พฤษภาคม 2566</a:t>
            </a:r>
          </a:p>
        </p:txBody>
      </p:sp>
    </p:spTree>
    <p:extLst>
      <p:ext uri="{BB962C8B-B14F-4D97-AF65-F5344CB8AC3E}">
        <p14:creationId xmlns:p14="http://schemas.microsoft.com/office/powerpoint/2010/main" val="2416064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79ABDF5-1267-D75E-DA3A-A28C67AC27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335800"/>
              </p:ext>
            </p:extLst>
          </p:nvPr>
        </p:nvGraphicFramePr>
        <p:xfrm>
          <a:off x="2067589" y="242560"/>
          <a:ext cx="706602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สี่เหลี่ยมผืนผ้ามุมมน 2"/>
          <p:cNvSpPr/>
          <p:nvPr/>
        </p:nvSpPr>
        <p:spPr>
          <a:xfrm>
            <a:off x="800100" y="13960"/>
            <a:ext cx="7543800" cy="4572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สรุปภาพรวมด้านการติดตามผู้ติดเชื้อ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HCV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เข้าระบบการรักษา</a:t>
            </a:r>
          </a:p>
        </p:txBody>
      </p:sp>
      <p:sp>
        <p:nvSpPr>
          <p:cNvPr id="5" name="วงรี 4"/>
          <p:cNvSpPr/>
          <p:nvPr/>
        </p:nvSpPr>
        <p:spPr>
          <a:xfrm>
            <a:off x="27708" y="1200150"/>
            <a:ext cx="2639291" cy="2438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Anti-HCV strip test </a:t>
            </a:r>
            <a:r>
              <a:rPr kumimoji="0" lang="en-US" sz="2000" b="1" i="0" u="none" strike="noStrike" kern="1200" cap="none" spc="-6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positive </a:t>
            </a:r>
            <a:r>
              <a:rPr kumimoji="0" lang="th-TH" sz="2000" b="1" i="0" u="none" strike="noStrike" kern="1200" cap="none" spc="-6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จำนวน </a:t>
            </a:r>
            <a:r>
              <a:rPr kumimoji="0" lang="th-TH" sz="2000" b="1" i="0" u="none" strike="noStrike" kern="1200" cap="none" spc="-6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1</a:t>
            </a:r>
            <a:r>
              <a:rPr kumimoji="0" lang="en-US" sz="2000" b="1" i="0" u="none" strike="noStrike" kern="1200" cap="none" spc="-6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3,</a:t>
            </a:r>
            <a:r>
              <a:rPr kumimoji="0" lang="th-TH" sz="2000" b="1" i="0" u="none" strike="noStrike" kern="1200" cap="none" spc="-6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435</a:t>
            </a:r>
            <a:r>
              <a:rPr kumimoji="0" lang="th-TH" sz="2000" b="1" i="0" u="none" strike="noStrike" kern="1200" cap="none" spc="-6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ราย </a:t>
            </a:r>
            <a:b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</a:br>
            <a:r>
              <a:rPr kumimoji="0" lang="th-TH" sz="2000" b="1" i="0" u="none" strike="noStrike" kern="1200" cap="none" spc="-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(รอ </a:t>
            </a:r>
            <a:r>
              <a:rPr kumimoji="0" lang="en-US" sz="2000" b="1" i="0" u="none" strike="noStrike" kern="1200" cap="none" spc="-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confirm </a:t>
            </a:r>
            <a:r>
              <a:rPr kumimoji="0" lang="en-US" sz="2000" b="1" i="0" u="none" strike="noStrike" kern="1200" cap="none" spc="-1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5,724</a:t>
            </a:r>
            <a:r>
              <a:rPr kumimoji="0" lang="en-US" sz="2000" b="1" i="0" u="none" strike="noStrike" kern="1200" cap="none" spc="-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kumimoji="0" lang="th-TH" sz="2000" b="1" i="0" u="none" strike="noStrike" kern="1200" cap="none" spc="-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ราย)</a:t>
            </a:r>
          </a:p>
        </p:txBody>
      </p:sp>
      <p:sp>
        <p:nvSpPr>
          <p:cNvPr id="7" name="ลูกศรขวาท้ายบาก 6"/>
          <p:cNvSpPr/>
          <p:nvPr/>
        </p:nvSpPr>
        <p:spPr>
          <a:xfrm>
            <a:off x="2691245" y="2324100"/>
            <a:ext cx="457200" cy="304800"/>
          </a:xfrm>
          <a:prstGeom prst="notched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6" name="Picture 2" descr="C:\Users\ssj-saranya\Desktop\168307416107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4248150"/>
            <a:ext cx="5153892" cy="85019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ตัวเชื่อมต่อตรง 10"/>
          <p:cNvCxnSpPr/>
          <p:nvPr/>
        </p:nvCxnSpPr>
        <p:spPr>
          <a:xfrm>
            <a:off x="3733800" y="4720659"/>
            <a:ext cx="990600" cy="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7690829-E021-3F42-5B47-83B210882522}"/>
              </a:ext>
            </a:extLst>
          </p:cNvPr>
          <p:cNvSpPr txBox="1"/>
          <p:nvPr/>
        </p:nvSpPr>
        <p:spPr>
          <a:xfrm>
            <a:off x="304800" y="3830117"/>
            <a:ext cx="4572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น้ำยา </a:t>
            </a:r>
            <a:r>
              <a:rPr lang="en-US" sz="2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confirm </a:t>
            </a:r>
            <a:r>
              <a:rPr lang="th-TH" sz="2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 </a:t>
            </a:r>
            <a:r>
              <a:rPr lang="en-US" sz="2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exp. 31 </a:t>
            </a:r>
            <a:r>
              <a:rPr lang="th-TH" sz="2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ก.ค.2566 จำนวน 2,232 </a:t>
            </a:r>
            <a:r>
              <a:rPr lang="en-US" sz="2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test </a:t>
            </a:r>
            <a:endParaRPr lang="th-TH" sz="20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B8C1E217-7C23-BF80-48D2-09577DC3ED3F}"/>
              </a:ext>
            </a:extLst>
          </p:cNvPr>
          <p:cNvSpPr/>
          <p:nvPr/>
        </p:nvSpPr>
        <p:spPr>
          <a:xfrm>
            <a:off x="381000" y="3925427"/>
            <a:ext cx="228600" cy="170323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C2B51E20-67DB-F545-C934-CBABBD4F9B79}"/>
              </a:ext>
            </a:extLst>
          </p:cNvPr>
          <p:cNvSpPr/>
          <p:nvPr/>
        </p:nvSpPr>
        <p:spPr>
          <a:xfrm>
            <a:off x="4512527" y="3925427"/>
            <a:ext cx="228600" cy="170323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9145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9550"/>
            <a:ext cx="7086600" cy="4416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567413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</TotalTime>
  <Words>689</Words>
  <Application>Microsoft Office PowerPoint</Application>
  <PresentationFormat>นำเสนอทางหน้าจอ (16:9)</PresentationFormat>
  <Paragraphs>307</Paragraphs>
  <Slides>6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4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4" baseType="lpstr">
      <vt:lpstr>Calibri</vt:lpstr>
      <vt:lpstr>Arial</vt:lpstr>
      <vt:lpstr>Angsana New</vt:lpstr>
      <vt:lpstr>Calibri Light</vt:lpstr>
      <vt:lpstr>ชุดรูปแบบของ Office</vt:lpstr>
      <vt:lpstr>2_Office Theme</vt:lpstr>
      <vt:lpstr>1_ชุดรูปแบบของ Office</vt:lpstr>
      <vt:lpstr>1_Office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SSJ-Witchuda</cp:lastModifiedBy>
  <cp:revision>88</cp:revision>
  <cp:lastPrinted>2023-04-19T01:57:30Z</cp:lastPrinted>
  <dcterms:created xsi:type="dcterms:W3CDTF">2023-02-09T15:33:52Z</dcterms:created>
  <dcterms:modified xsi:type="dcterms:W3CDTF">2023-05-29T07:46:28Z</dcterms:modified>
</cp:coreProperties>
</file>