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97" r:id="rId4"/>
    <p:sldId id="298" r:id="rId5"/>
    <p:sldId id="303" r:id="rId6"/>
    <p:sldId id="305" r:id="rId7"/>
  </p:sldIdLst>
  <p:sldSz cx="9906000" cy="6858000" type="A4"/>
  <p:notesSz cx="9144000" cy="6858000"/>
  <p:embeddedFontLst>
    <p:embeddedFont>
      <p:font typeface="Angsana New" panose="02020603050405020304" pitchFamily="18" charset="-34"/>
      <p:regular r:id="rId9"/>
      <p:bold r:id="rId10"/>
      <p:italic r:id="rId11"/>
      <p:boldItalic r:id="rId12"/>
    </p:embeddedFont>
    <p:embeddedFont>
      <p:font typeface="Roboto Condensed" panose="02000000000000000000" pitchFamily="2" charset="0"/>
      <p:regular r:id="rId13"/>
    </p:embeddedFont>
    <p:embeddedFont>
      <p:font typeface="Roboto Condensed Light" panose="02000000000000000000" pitchFamily="2" charset="0"/>
      <p:regular r:id="rId14"/>
    </p:embeddedFont>
    <p:embeddedFont>
      <p:font typeface="TH SarabunPSK" panose="020B0500040200020003" pitchFamily="34" charset="-34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FF"/>
    <a:srgbClr val="009900"/>
    <a:srgbClr val="CCFFFF"/>
    <a:srgbClr val="FFFFCC"/>
    <a:srgbClr val="FFCCFF"/>
    <a:srgbClr val="FF0066"/>
    <a:srgbClr val="FF3399"/>
    <a:srgbClr val="11111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>
      <p:cViewPr varScale="1">
        <p:scale>
          <a:sx n="80" d="100"/>
          <a:sy n="80" d="100"/>
        </p:scale>
        <p:origin x="96" y="2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DE4-422F-90E4-95CB258AC2C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DE4-422F-90E4-95CB258AC2C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DE4-422F-90E4-95CB258AC2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th-TH"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วิเชียรบุรี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_(* #,##0.00_);_(* \(#,##0.00\);_(* "-"??_);_(@_)</c:formatCode>
                <c:ptCount val="12"/>
                <c:pt idx="0">
                  <c:v>66.923736075407007</c:v>
                </c:pt>
                <c:pt idx="1">
                  <c:v>69.708302169035207</c:v>
                </c:pt>
                <c:pt idx="2">
                  <c:v>86.608486307553406</c:v>
                </c:pt>
                <c:pt idx="3">
                  <c:v>14.2225031605563</c:v>
                </c:pt>
                <c:pt idx="4">
                  <c:v>84.868943606036495</c:v>
                </c:pt>
                <c:pt idx="5">
                  <c:v>76.064257028112493</c:v>
                </c:pt>
                <c:pt idx="6">
                  <c:v>85.9891465219536</c:v>
                </c:pt>
                <c:pt idx="7">
                  <c:v>81.917808219178099</c:v>
                </c:pt>
                <c:pt idx="8">
                  <c:v>80.335731414868107</c:v>
                </c:pt>
                <c:pt idx="9">
                  <c:v>87.443946188340803</c:v>
                </c:pt>
                <c:pt idx="10">
                  <c:v>76.927899686520405</c:v>
                </c:pt>
                <c:pt idx="11">
                  <c:v>73.794603552747404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E4-422F-90E4-95CB258AC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186560"/>
        <c:axId val="207188352"/>
      </c:barChart>
      <c:catAx>
        <c:axId val="20718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7188352"/>
        <c:crosses val="autoZero"/>
        <c:auto val="1"/>
        <c:lblAlgn val="ctr"/>
        <c:lblOffset val="100"/>
        <c:noMultiLvlLbl val="0"/>
      </c:catAx>
      <c:valAx>
        <c:axId val="20718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718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lang="th-TH" sz="2400" b="1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399281057340799E-2"/>
          <c:y val="8.0921660992896896E-2"/>
          <c:w val="0.91761632577526897"/>
          <c:h val="0.7887903983934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095-4223-8EFC-52B1246841C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095-4223-8EFC-52B1246841C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095-4223-8EFC-52B1246841CB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095-4223-8EFC-52B1246841CB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4095-4223-8EFC-52B1246841CB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4095-4223-8EFC-52B1246841CB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4095-4223-8EFC-52B1246841CB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4095-4223-8EFC-52B1246841CB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4095-4223-8EFC-52B1246841CB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4095-4223-8EFC-52B1246841C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4095-4223-8EFC-52B1246841CB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4095-4223-8EFC-52B1246841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th-TH" sz="18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วิเชียรฯ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14.127187366624</c:v>
                </c:pt>
                <c:pt idx="1">
                  <c:v>18.454935622317599</c:v>
                </c:pt>
                <c:pt idx="2">
                  <c:v>32.9395413481584</c:v>
                </c:pt>
                <c:pt idx="3">
                  <c:v>22.6666666666667</c:v>
                </c:pt>
                <c:pt idx="4">
                  <c:v>24.660739354234899</c:v>
                </c:pt>
                <c:pt idx="5">
                  <c:v>27.1383315733896</c:v>
                </c:pt>
                <c:pt idx="6">
                  <c:v>27.194492254733198</c:v>
                </c:pt>
                <c:pt idx="7">
                  <c:v>24.6376811594203</c:v>
                </c:pt>
                <c:pt idx="8">
                  <c:v>20.298507462686601</c:v>
                </c:pt>
                <c:pt idx="9">
                  <c:v>21.367521367521402</c:v>
                </c:pt>
                <c:pt idx="10">
                  <c:v>24.938875305623501</c:v>
                </c:pt>
                <c:pt idx="11">
                  <c:v>24.422766509930501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095-4223-8EFC-52B12468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164864"/>
        <c:axId val="240166400"/>
      </c:barChart>
      <c:catAx>
        <c:axId val="24016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240166400"/>
        <c:crosses val="autoZero"/>
        <c:auto val="1"/>
        <c:lblAlgn val="ctr"/>
        <c:lblOffset val="100"/>
        <c:noMultiLvlLbl val="0"/>
      </c:catAx>
      <c:valAx>
        <c:axId val="240166400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2401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th-TH" sz="1800" b="1">
          <a:latin typeface="TH SarabunPSK" panose="020B0500040200020003" pitchFamily="34" charset="-34"/>
          <a:cs typeface="TH SarabunPSK" panose="020B0500040200020003" pitchFamily="34" charset="-34"/>
        </a:defRPr>
      </a:pPr>
      <a:endParaRPr lang="th-TH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AE9-497A-9B1C-EA67E68AA5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AE9-497A-9B1C-EA67E68AA52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AE9-497A-9B1C-EA67E68AA5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th-TH"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วิเชียรบุรี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96.927016645326503</c:v>
                </c:pt>
                <c:pt idx="1">
                  <c:v>97.103004291845494</c:v>
                </c:pt>
                <c:pt idx="2">
                  <c:v>95.448227936066701</c:v>
                </c:pt>
                <c:pt idx="3">
                  <c:v>82.6666666666667</c:v>
                </c:pt>
                <c:pt idx="4">
                  <c:v>93.495554515676204</c:v>
                </c:pt>
                <c:pt idx="5">
                  <c:v>91.869060190073895</c:v>
                </c:pt>
                <c:pt idx="6">
                  <c:v>95.238095238095198</c:v>
                </c:pt>
                <c:pt idx="7">
                  <c:v>93.534002229654405</c:v>
                </c:pt>
                <c:pt idx="8">
                  <c:v>95.223880597014897</c:v>
                </c:pt>
                <c:pt idx="9">
                  <c:v>97.948717948717899</c:v>
                </c:pt>
                <c:pt idx="10">
                  <c:v>96.821515892420507</c:v>
                </c:pt>
                <c:pt idx="11">
                  <c:v>95.136500807074199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E9-497A-9B1C-EA67E68AA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186560"/>
        <c:axId val="207188352"/>
      </c:barChart>
      <c:catAx>
        <c:axId val="20718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7188352"/>
        <c:crosses val="autoZero"/>
        <c:auto val="1"/>
        <c:lblAlgn val="ctr"/>
        <c:lblOffset val="100"/>
        <c:noMultiLvlLbl val="0"/>
      </c:catAx>
      <c:valAx>
        <c:axId val="20718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718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/>
      </a:solidFill>
    </a:ln>
    <a:effectLst/>
  </c:spPr>
  <c:txPr>
    <a:bodyPr/>
    <a:lstStyle/>
    <a:p>
      <a:pPr>
        <a:defRPr lang="th-TH" sz="2400" b="1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9BC-4319-A2F7-5DF6A930DE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9BC-4319-A2F7-5DF6A930DE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9BC-4319-A2F7-5DF6A930DEF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9BC-4319-A2F7-5DF6A930DEF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9BC-4319-A2F7-5DF6A930DE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th-TH"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ชนแดน</c:v>
                </c:pt>
                <c:pt idx="2">
                  <c:v>หล่มสัก</c:v>
                </c:pt>
                <c:pt idx="3">
                  <c:v>หล่มเก่า</c:v>
                </c:pt>
                <c:pt idx="4">
                  <c:v>วิเชียรบุรี</c:v>
                </c:pt>
                <c:pt idx="5">
                  <c:v>ศรีเทพ</c:v>
                </c:pt>
                <c:pt idx="6">
                  <c:v>หนองไผ่</c:v>
                </c:pt>
                <c:pt idx="7">
                  <c:v>บึงสามพัน</c:v>
                </c:pt>
                <c:pt idx="8">
                  <c:v>น้ำหนาว</c:v>
                </c:pt>
                <c:pt idx="9">
                  <c:v>วังโป่ง</c:v>
                </c:pt>
                <c:pt idx="10">
                  <c:v>เขาค้อ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_(* #,##0_);_(* \(#,##0\);_(* "-"??_);_(@_)</c:formatCode>
                <c:ptCount val="12"/>
                <c:pt idx="0">
                  <c:v>79.154078549848904</c:v>
                </c:pt>
                <c:pt idx="1">
                  <c:v>84.302325581395394</c:v>
                </c:pt>
                <c:pt idx="2">
                  <c:v>87.341772151898695</c:v>
                </c:pt>
                <c:pt idx="3">
                  <c:v>23.529411764705898</c:v>
                </c:pt>
                <c:pt idx="4">
                  <c:v>73.814041745730506</c:v>
                </c:pt>
                <c:pt idx="5">
                  <c:v>70.038910505836597</c:v>
                </c:pt>
                <c:pt idx="6">
                  <c:v>83.122362869198298</c:v>
                </c:pt>
                <c:pt idx="7">
                  <c:v>76.470588235294102</c:v>
                </c:pt>
                <c:pt idx="8">
                  <c:v>86.764705882352899</c:v>
                </c:pt>
                <c:pt idx="9">
                  <c:v>90.4</c:v>
                </c:pt>
                <c:pt idx="10">
                  <c:v>87.581699346405202</c:v>
                </c:pt>
                <c:pt idx="11" formatCode="#,##0.00">
                  <c:v>81.005747126436802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9BC-4319-A2F7-5DF6A930D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186560"/>
        <c:axId val="207188352"/>
      </c:barChart>
      <c:catAx>
        <c:axId val="20718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7188352"/>
        <c:crosses val="autoZero"/>
        <c:auto val="1"/>
        <c:lblAlgn val="ctr"/>
        <c:lblOffset val="100"/>
        <c:noMultiLvlLbl val="0"/>
      </c:catAx>
      <c:valAx>
        <c:axId val="20718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th-TH"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0718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lang="th-TH" sz="2400" b="1"/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6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173190" y="877033"/>
            <a:ext cx="1407575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 panose="02000000000000000000"/>
              <a:ea typeface="Arvo" panose="02000000000000000000"/>
              <a:cs typeface="Arvo" panose="02000000000000000000"/>
              <a:sym typeface="Arvo" panose="02000000000000000000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9383181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9584794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983673" y="5704465"/>
            <a:ext cx="5937565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742950" y="1454333"/>
            <a:ext cx="5815225" cy="3949200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5600"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40"/>
            </a:lvl2pPr>
            <a:lvl3pPr marL="742950" indent="0">
              <a:buNone/>
              <a:defRPr sz="975"/>
            </a:lvl3pPr>
            <a:lvl4pPr marL="1114425" indent="0">
              <a:buNone/>
              <a:defRPr sz="815"/>
            </a:lvl4pPr>
            <a:lvl5pPr marL="1485900" indent="0">
              <a:buNone/>
              <a:defRPr sz="815"/>
            </a:lvl5pPr>
            <a:lvl6pPr marL="1857375" indent="0">
              <a:buNone/>
              <a:defRPr sz="815"/>
            </a:lvl6pPr>
            <a:lvl7pPr marL="2228850" indent="0">
              <a:buNone/>
              <a:defRPr sz="815"/>
            </a:lvl7pPr>
            <a:lvl8pPr marL="2600325" indent="0">
              <a:buNone/>
              <a:defRPr sz="815"/>
            </a:lvl8pPr>
            <a:lvl9pPr marL="2971800" indent="0">
              <a:buNone/>
              <a:defRPr sz="81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5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5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5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40"/>
            </a:lvl2pPr>
            <a:lvl3pPr marL="742950" indent="0">
              <a:buNone/>
              <a:defRPr sz="975"/>
            </a:lvl3pPr>
            <a:lvl4pPr marL="1114425" indent="0">
              <a:buNone/>
              <a:defRPr sz="815"/>
            </a:lvl4pPr>
            <a:lvl5pPr marL="1485900" indent="0">
              <a:buNone/>
              <a:defRPr sz="815"/>
            </a:lvl5pPr>
            <a:lvl6pPr marL="1857375" indent="0">
              <a:buNone/>
              <a:defRPr sz="815"/>
            </a:lvl6pPr>
            <a:lvl7pPr marL="2228850" indent="0">
              <a:buNone/>
              <a:defRPr sz="815"/>
            </a:lvl7pPr>
            <a:lvl8pPr marL="2600325" indent="0">
              <a:buNone/>
              <a:defRPr sz="815"/>
            </a:lvl8pPr>
            <a:lvl9pPr marL="2971800" indent="0">
              <a:buNone/>
              <a:defRPr sz="81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2131" y="523433"/>
            <a:ext cx="56966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 panose="02000000000000000000"/>
              <a:buNone/>
              <a:defRPr sz="20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2131" y="1769800"/>
            <a:ext cx="664365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▰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rgbClr val="263248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252833" y="6182000"/>
            <a:ext cx="161135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69" tIns="107269" rIns="107269" bIns="107269" anchor="ctr" anchorCtr="0">
            <a:noAutofit/>
          </a:bodyPr>
          <a:lstStyle>
            <a:lvl1pPr lvl="0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lvl="1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lvl="2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lvl="3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lvl="4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lvl="5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lvl="6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lvl="7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lvl="8" algn="r">
              <a:buNone/>
              <a:defRPr sz="1400" b="1">
                <a:solidFill>
                  <a:srgbClr val="FFFFFF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fld id="{00000000-1234-1234-1234-123412341234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6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35C6-75E5-4D1D-AAF4-7D5EB75E65AC}" type="datetimeFigureOut">
              <a:rPr lang="th-TH" smtClean="0"/>
              <a:t>31/05/66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11DDF-E963-4C44-B20B-02124DD2925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055" indent="-186055" algn="l" defTabSz="742950" rtl="0" eaLnBrk="1" latinLnBrk="0" hangingPunct="1">
        <a:lnSpc>
          <a:spcPct val="90000"/>
        </a:lnSpc>
        <a:spcBef>
          <a:spcPts val="815"/>
        </a:spcBef>
        <a:buFont typeface="Arial" panose="020B0604020202020204" pitchFamily="34" charset="0"/>
        <a:buChar char="•"/>
        <a:defRPr sz="2275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900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48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4pPr>
      <a:lvl5pPr marL="167195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5pPr>
      <a:lvl6pPr marL="204343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6pPr>
      <a:lvl7pPr marL="241490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7pPr>
      <a:lvl8pPr marL="278638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8pPr>
      <a:lvl9pPr marL="315785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2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0" y="1428736"/>
            <a:ext cx="8553400" cy="3949200"/>
          </a:xfrm>
          <a:prstGeom prst="rect">
            <a:avLst/>
          </a:prstGeom>
        </p:spPr>
        <p:txBody>
          <a:bodyPr spcFirstLastPara="1" wrap="square" lIns="107269" tIns="107269" rIns="107269" bIns="107269" anchor="ctr" anchorCtr="0">
            <a:noAutofit/>
          </a:bodyPr>
          <a:lstStyle/>
          <a:p>
            <a:pPr algn="ctr"/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  การติดตามผลการดำเนินงาน</a:t>
            </a:r>
            <a:b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พัฒนาการด็กที่ไม่ผ่านเกณฑ์</a:t>
            </a:r>
            <a:b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HDC</a:t>
            </a:r>
            <a:endParaRPr sz="6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5810" y="5715016"/>
            <a:ext cx="5310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กลุ่มงานส่งเสริมสุขภาพ </a:t>
            </a:r>
          </a:p>
        </p:txBody>
      </p:sp>
      <p:pic>
        <p:nvPicPr>
          <p:cNvPr id="6" name="Picture 5" descr="โลโก้กระทรว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058" y="0"/>
            <a:ext cx="1428760" cy="143186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245535" y="332656"/>
            <a:ext cx="6795807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325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 panose="020B0500040200020003"/>
                <a:cs typeface="TH SarabunPSK" panose="020B0500040200020003"/>
              </a:rPr>
              <a:t>ความครอบคลุม เด็ก 0-5 ปีได้รับการคัดกรองพัฒนาการ 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041342" y="332656"/>
            <a:ext cx="1664353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 panose="020B0500040200020003"/>
                <a:cs typeface="TH SarabunPSK" panose="020B0500040200020003"/>
              </a:rPr>
              <a:t>ร้อยละ 90</a:t>
            </a:r>
            <a:endParaRPr lang="th-TH" sz="2600" b="1" kern="1200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TH SarabunPSK" panose="020B0500040200020003"/>
              <a:cs typeface="TH SarabunPSK" panose="020B0500040200020003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" y="144016"/>
            <a:ext cx="1268760" cy="1268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"/>
          <p:cNvGraphicFramePr/>
          <p:nvPr/>
        </p:nvGraphicFramePr>
        <p:xfrm>
          <a:off x="269502" y="1601416"/>
          <a:ext cx="9458501" cy="291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35"/>
          <p:cNvGraphicFramePr>
            <a:graphicFrameLocks noGrp="1"/>
          </p:cNvGraphicFramePr>
          <p:nvPr/>
        </p:nvGraphicFramePr>
        <p:xfrm>
          <a:off x="127898" y="4569480"/>
          <a:ext cx="9600104" cy="2171888"/>
        </p:xfrm>
        <a:graphic>
          <a:graphicData uri="http://schemas.openxmlformats.org/drawingml/2006/table">
            <a:tbl>
              <a:tblPr/>
              <a:tblGrid>
                <a:gridCol w="75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2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9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1142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(ต.ค.65 – พ.ค. 66)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14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3,501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1,337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3,323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1,582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2,518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1,245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2,027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1,095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417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669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1,595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19,309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2,343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932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2,878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225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2,137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947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1,743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897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335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585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1,227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14,249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66.92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69.71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86.61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14.22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84.87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76.06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85.99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81.92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80.34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87.44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76.93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73.79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228221" y="244232"/>
            <a:ext cx="6795807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325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 panose="020B0500040200020003"/>
                <a:cs typeface="TH SarabunPSK" panose="020B0500040200020003"/>
              </a:rPr>
              <a:t>เด็ก 0-5 ปี พัฒนาการสงสัยล่าช้า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024028" y="244232"/>
            <a:ext cx="1664353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 dirty="0">
                <a:solidFill>
                  <a:prstClr val="black"/>
                </a:solidFill>
                <a:latin typeface="TH SarabunPSK" panose="020B0500040200020003"/>
                <a:cs typeface="TH SarabunPSK" panose="020B0500040200020003"/>
              </a:rPr>
              <a:t>ร้อยละ 20</a:t>
            </a: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45535" cy="12455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3"/>
          <p:cNvGraphicFramePr/>
          <p:nvPr/>
        </p:nvGraphicFramePr>
        <p:xfrm>
          <a:off x="128633" y="1124782"/>
          <a:ext cx="9683387" cy="312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34"/>
          <p:cNvGraphicFramePr>
            <a:graphicFrameLocks noGrp="1"/>
          </p:cNvGraphicFramePr>
          <p:nvPr/>
        </p:nvGraphicFramePr>
        <p:xfrm>
          <a:off x="128772" y="4508952"/>
          <a:ext cx="9683387" cy="1960245"/>
        </p:xfrm>
        <a:graphic>
          <a:graphicData uri="http://schemas.openxmlformats.org/drawingml/2006/table">
            <a:tbl>
              <a:tblPr/>
              <a:tblGrid>
                <a:gridCol w="759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5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32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3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6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80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0467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</a:t>
                      </a:r>
                      <a:r>
                        <a:rPr lang="th-TH" sz="2300" b="1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+mn-ea"/>
                        </a:rPr>
                        <a:t>ต.ค.65 – พ.ค. 66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8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2,343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932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2,878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225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2,137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947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1,743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897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335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585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1,227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14,249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331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172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948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51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527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257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474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221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68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125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306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3,480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56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14.13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18.45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32.94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22.67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24.66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27.14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27.19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24.64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20.30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21.37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24.94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24.42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245535" y="332656"/>
            <a:ext cx="6795807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325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 panose="020B0500040200020003"/>
                <a:cs typeface="TH SarabunPSK" panose="020B0500040200020003"/>
              </a:rPr>
              <a:t>ความครอบคลุม เด็ก 0-5 ปีมีพัฒนาการสมวัย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041342" y="332656"/>
            <a:ext cx="1664353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 panose="020B0500040200020003"/>
                <a:cs typeface="TH SarabunPSK" panose="020B0500040200020003"/>
              </a:rPr>
              <a:t>ร้อยละ 86</a:t>
            </a:r>
            <a:endParaRPr lang="th-TH" sz="2600" b="1" kern="1200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TH SarabunPSK" panose="020B0500040200020003"/>
              <a:cs typeface="TH SarabunPSK" panose="020B0500040200020003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" y="144016"/>
            <a:ext cx="1268760" cy="1268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"/>
          <p:cNvGraphicFramePr/>
          <p:nvPr/>
        </p:nvGraphicFramePr>
        <p:xfrm>
          <a:off x="269502" y="1601416"/>
          <a:ext cx="9458501" cy="291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35"/>
          <p:cNvGraphicFramePr>
            <a:graphicFrameLocks noGrp="1"/>
          </p:cNvGraphicFramePr>
          <p:nvPr/>
        </p:nvGraphicFramePr>
        <p:xfrm>
          <a:off x="127898" y="4569480"/>
          <a:ext cx="9600104" cy="2171888"/>
        </p:xfrm>
        <a:graphic>
          <a:graphicData uri="http://schemas.openxmlformats.org/drawingml/2006/table">
            <a:tbl>
              <a:tblPr/>
              <a:tblGrid>
                <a:gridCol w="75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2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9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1142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</a:t>
                      </a:r>
                      <a:r>
                        <a:rPr lang="th-TH" sz="2300" b="1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+mn-ea"/>
                        </a:rPr>
                        <a:t>ต.ค.65 – พ.ค. 66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14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2,343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932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2,878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225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2,137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947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1,743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897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335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585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1,227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14,249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261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145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817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388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180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391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163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52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113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267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2,789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96.93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97.10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95.45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82.67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93.50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91.87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95.24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93.53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95.22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97.95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96.82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95.14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269030" y="116756"/>
            <a:ext cx="6795807" cy="8085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3000" b="1" kern="1200" dirty="0">
                <a:solidFill>
                  <a:prstClr val="white"/>
                </a:soli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</a:effectLst>
                <a:latin typeface="TH SarabunPSK" panose="020B0500040200020003"/>
                <a:cs typeface="TH SarabunPSK" panose="020B0500040200020003"/>
              </a:rPr>
              <a:t>ความครอบคลุม เด็ก 0-5 ปีมีพัฒนาการสงสัยล่าช้าติดตามได้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048962" y="116756"/>
            <a:ext cx="1664353" cy="808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buClrTx/>
            </a:pPr>
            <a:r>
              <a:rPr lang="th-TH" sz="2600" b="1" kern="120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TH SarabunPSK" panose="020B0500040200020003"/>
                <a:cs typeface="TH SarabunPSK" panose="020B0500040200020003"/>
              </a:rPr>
              <a:t>ร้อยละ 90</a:t>
            </a:r>
            <a:endParaRPr lang="th-TH" sz="2600" b="1" kern="1200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TH SarabunPSK" panose="020B0500040200020003"/>
              <a:cs typeface="TH SarabunPSK" panose="020B0500040200020003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" y="-42039"/>
            <a:ext cx="1268760" cy="1268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Chart 3"/>
          <p:cNvGraphicFramePr/>
          <p:nvPr/>
        </p:nvGraphicFramePr>
        <p:xfrm>
          <a:off x="272677" y="1052776"/>
          <a:ext cx="9458501" cy="291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35"/>
          <p:cNvGraphicFramePr>
            <a:graphicFrameLocks noGrp="1"/>
          </p:cNvGraphicFramePr>
          <p:nvPr/>
        </p:nvGraphicFramePr>
        <p:xfrm>
          <a:off x="153298" y="3861455"/>
          <a:ext cx="9600104" cy="2171888"/>
        </p:xfrm>
        <a:graphic>
          <a:graphicData uri="http://schemas.openxmlformats.org/drawingml/2006/table">
            <a:tbl>
              <a:tblPr/>
              <a:tblGrid>
                <a:gridCol w="75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4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2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9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1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11175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23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</a:t>
                      </a:r>
                      <a:r>
                        <a:rPr lang="th-TH" sz="2300" b="1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+mn-ea"/>
                        </a:rPr>
                        <a:t>ต.ค.65 – พ.ค. 66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ข้อมูลจาก </a:t>
                      </a:r>
                      <a:r>
                        <a:rPr lang="en-US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HDC </a:t>
                      </a:r>
                      <a:r>
                        <a:rPr lang="th-TH" sz="2300" b="1" i="0" u="none" strike="noStrike" baseline="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จังหวัดเพชรบูรณ์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14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290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131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774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39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444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178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390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174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60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105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260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2,845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262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145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828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12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389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180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394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169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59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113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268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2,819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79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24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74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70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83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76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87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H SarabunPSK" panose="020B0500040200020003" charset="0"/>
                          <a:cs typeface="TH SarabunPSK" panose="020B0500040200020003" charset="0"/>
                        </a:rPr>
                        <a:t>90</a:t>
                      </a:r>
                      <a:endParaRPr lang="en-US" altLang="en-US" sz="2000" b="0"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88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FF0000"/>
                          </a:solidFill>
                          <a:latin typeface="TH SarabunPSK" panose="020B0500040200020003" charset="0"/>
                          <a:cs typeface="TH SarabunPSK" panose="020B0500040200020003" charset="0"/>
                        </a:rPr>
                        <a:t>81.01</a:t>
                      </a:r>
                      <a:endParaRPr lang="en-US" altLang="en-US" sz="2000" b="0">
                        <a:solidFill>
                          <a:srgbClr val="FF0000"/>
                        </a:solidFill>
                        <a:latin typeface="TH SarabunPSK" panose="020B0500040200020003" charset="0"/>
                        <a:ea typeface="TH SarabunPSK" panose="020B0500040200020003" charset="0"/>
                        <a:cs typeface="TH SarabunPSK" panose="020B0500040200020003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สี่เหลี่ยมผืนผ้ามุมมน 3"/>
          <p:cNvSpPr/>
          <p:nvPr/>
        </p:nvSpPr>
        <p:spPr>
          <a:xfrm>
            <a:off x="561018" y="6021417"/>
            <a:ext cx="8434689" cy="792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+mj-lt"/>
              </a:rPr>
              <a:t>ให้ทุกอำเภอติดตามการดำเนินงานตามตัวชี้วัดงานพัฒนาการเด็ก ให้ครอบคลุมตามกลุ่มเป้าหมายพร้อมทั้งบันทึกข้อมูลในระบบ 43 แฟ้ม พร้อมทั้งนำเข้าข้อมูลใน </a:t>
            </a:r>
            <a:r>
              <a:rPr lang="en-US" sz="2400" b="1" dirty="0">
                <a:solidFill>
                  <a:schemeClr val="tx1"/>
                </a:solidFill>
                <a:latin typeface="+mj-lt"/>
              </a:rPr>
              <a:t>HDC </a:t>
            </a:r>
            <a:r>
              <a:rPr lang="th-TH" sz="2400" b="1" dirty="0">
                <a:solidFill>
                  <a:schemeClr val="tx1"/>
                </a:solidFill>
                <a:latin typeface="+mj-lt"/>
              </a:rPr>
              <a:t>ให้เป็นปัจจุบัน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กำหนดเอง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กระดาษ A4 (210x297 มม.)</PresentationFormat>
  <Paragraphs>223</Paragraphs>
  <Slides>5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3" baseType="lpstr">
      <vt:lpstr>Roboto Condensed</vt:lpstr>
      <vt:lpstr>Angsana New</vt:lpstr>
      <vt:lpstr>TH SarabunPSK</vt:lpstr>
      <vt:lpstr>Roboto Condensed Light</vt:lpstr>
      <vt:lpstr>Arial</vt:lpstr>
      <vt:lpstr>Arvo</vt:lpstr>
      <vt:lpstr>Salerio template</vt:lpstr>
      <vt:lpstr>ธีมของ Office</vt:lpstr>
      <vt:lpstr>   การติดตามผลการดำเนินงาน พัฒนาการด็กที่ไม่ผ่านเกณฑ์ HDC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การดำเนินงานพัฒนาการเด็ก จังหวัดเพชรบูรณ์</dc:title>
  <dc:creator>MILK</dc:creator>
  <cp:lastModifiedBy>SSJ-Witchuda</cp:lastModifiedBy>
  <cp:revision>306</cp:revision>
  <dcterms:created xsi:type="dcterms:W3CDTF">2023-04-25T13:33:00Z</dcterms:created>
  <dcterms:modified xsi:type="dcterms:W3CDTF">2023-05-31T07:03:02Z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DC71FB5FE3E644349FCFDA20AA07481E</vt:lpwstr>
  </property>
  <property fmtid="{D5CDD505-2E9C-101B-9397-08002B2CF9AE}" pid="3" name="KSOProductBuildVer">
    <vt:lpwstr>1054-11.2.0.11537</vt:lpwstr>
  </property>
</Properties>
</file>