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3" r:id="rId1"/>
  </p:sldMasterIdLst>
  <p:notesMasterIdLst>
    <p:notesMasterId r:id="rId5"/>
  </p:notesMasterIdLst>
  <p:sldIdLst>
    <p:sldId id="276" r:id="rId2"/>
    <p:sldId id="516" r:id="rId3"/>
    <p:sldId id="531" r:id="rId4"/>
  </p:sldIdLst>
  <p:sldSz cx="9144000" cy="5715000" type="screen16x10"/>
  <p:notesSz cx="6888163" cy="10018713"/>
  <p:embeddedFontLst>
    <p:embeddedFont>
      <p:font typeface="Angsana New" panose="02020603050405020304" pitchFamily="18" charset="-34"/>
      <p:regular r:id="rId6"/>
      <p:bold r:id="rId7"/>
      <p:italic r:id="rId8"/>
      <p:boldItalic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</p:embeddedFont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FFFF"/>
    <a:srgbClr val="FF9797"/>
    <a:srgbClr val="FF3399"/>
    <a:srgbClr val="FF0066"/>
    <a:srgbClr val="003300"/>
    <a:srgbClr val="000000"/>
    <a:srgbClr val="FF6699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3197" autoAdjust="0"/>
  </p:normalViewPr>
  <p:slideViewPr>
    <p:cSldViewPr snapToGrid="0">
      <p:cViewPr varScale="1">
        <p:scale>
          <a:sx n="84" d="100"/>
          <a:sy n="84" d="100"/>
        </p:scale>
        <p:origin x="102" y="342"/>
      </p:cViewPr>
      <p:guideLst>
        <p:guide orient="horz" pos="2160"/>
        <p:guide pos="2880"/>
        <p:guide orient="horz" pos="1800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22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6598" tIns="48300" rIns="96598" bIns="48300" rtlCol="0"/>
          <a:lstStyle>
            <a:lvl1pPr algn="l">
              <a:defRPr sz="1300">
                <a:cs typeface="Angsana New" pitchFamily="18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6598" tIns="48300" rIns="96598" bIns="48300" rtlCol="0"/>
          <a:lstStyle>
            <a:lvl1pPr algn="r">
              <a:defRPr sz="1300">
                <a:cs typeface="Angsana New" pitchFamily="18" charset="-34"/>
              </a:defRPr>
            </a:lvl1pPr>
          </a:lstStyle>
          <a:p>
            <a:fld id="{7AAC8261-0E5D-48ED-AA02-B6DDB2CD02EB}" type="datetimeFigureOut">
              <a:rPr lang="th-TH" smtClean="0"/>
              <a:pPr/>
              <a:t>30/05/66</a:t>
            </a:fld>
            <a:endParaRPr lang="th-TH" dirty="0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441325" y="752475"/>
            <a:ext cx="6007100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8" tIns="48300" rIns="96598" bIns="4830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598" tIns="48300" rIns="96598" bIns="48300" rtlCol="0"/>
          <a:lstStyle/>
          <a:p>
            <a:pPr lvl="0"/>
            <a:r>
              <a:rPr lang="th-TH" dirty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6598" tIns="48300" rIns="96598" bIns="48300" rtlCol="0" anchor="b"/>
          <a:lstStyle>
            <a:lvl1pPr algn="l">
              <a:defRPr sz="1300">
                <a:cs typeface="Angsana New" pitchFamily="18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6598" tIns="48300" rIns="96598" bIns="48300" rtlCol="0" anchor="b"/>
          <a:lstStyle>
            <a:lvl1pPr algn="r">
              <a:defRPr sz="1300">
                <a:cs typeface="Angsana New" pitchFamily="18" charset="-34"/>
              </a:defRPr>
            </a:lvl1pPr>
          </a:lstStyle>
          <a:p>
            <a:fld id="{9724CE91-B45C-4A59-8FBE-C0ED21E53B45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177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1399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775377"/>
            <a:ext cx="7772400" cy="1225021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5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28873"/>
            <a:ext cx="2057400" cy="4876271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28873"/>
            <a:ext cx="6019800" cy="487627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6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55" y="307730"/>
            <a:ext cx="263295" cy="304271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>
                <a:solidFill>
                  <a:prstClr val="white"/>
                </a:solidFill>
              </a:rPr>
              <a:pPr/>
              <a:t>‹#›</a:t>
            </a:fld>
            <a:endParaRPr lang="en-US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9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7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333504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333504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3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79264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47" y="1279264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4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88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25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4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15" y="227546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27548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1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3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000504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472800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3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333504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529697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fld id="{388431BA-36F8-4B5F-88B8-1F07E4F4E866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30/05/66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529697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529697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fld id="{39A70089-53F0-4856-BE37-C8497F74BB3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0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ngsana New" pitchFamily="18" charset="-34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ngsana New" pitchFamily="18" charset="-34"/>
          <a:ea typeface="+mn-ea"/>
          <a:cs typeface="Angsana New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0"/>
            <a:ext cx="7620000" cy="5715000"/>
          </a:xfrm>
          <a:prstGeom prst="rect">
            <a:avLst/>
          </a:prstGeom>
        </p:spPr>
      </p:pic>
      <p:sp>
        <p:nvSpPr>
          <p:cNvPr id="7" name="สี่เหลี่ยมผืนผ้า 6"/>
          <p:cNvSpPr/>
          <p:nvPr/>
        </p:nvSpPr>
        <p:spPr>
          <a:xfrm>
            <a:off x="1946890" y="817274"/>
            <a:ext cx="5476554" cy="1000274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th-TH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2526" y="1817548"/>
            <a:ext cx="3112640" cy="605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333" b="1" dirty="0"/>
              <a:t>เรื่อง.....เพื่อพิจารณา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058231" y="444136"/>
            <a:ext cx="5476554" cy="1000274"/>
          </a:xfrm>
          <a:prstGeom prst="rect">
            <a:avLst/>
          </a:prstGeom>
          <a:noFill/>
        </p:spPr>
        <p:txBody>
          <a:bodyPr wrap="square" lIns="76200" tIns="38100" rIns="76200" bIns="3810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th-TH" sz="60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กลุ่มงานประกันสุขภาพ </a:t>
            </a:r>
          </a:p>
        </p:txBody>
      </p:sp>
    </p:spTree>
    <p:extLst>
      <p:ext uri="{BB962C8B-B14F-4D97-AF65-F5344CB8AC3E}">
        <p14:creationId xmlns:p14="http://schemas.microsoft.com/office/powerpoint/2010/main" val="345659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DDCCDB28-D0F7-6AC1-22F6-6D7599FBA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11"/>
            <a:ext cx="9144000" cy="57078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4584" y="1370304"/>
            <a:ext cx="7834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prstClr val="black"/>
                </a:solidFill>
                <a:effectLst/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การจัดสรรค่าบริการทางการแพทย์ค่าใช้จ่ายสูงของหน่วยบริการจังหวัดเพชรบูรณ์</a:t>
            </a:r>
            <a:r>
              <a:rPr lang="th-TH" sz="4000" b="1" dirty="0">
                <a:effectLst/>
                <a:ea typeface="Calibri" panose="020F0502020204030204" pitchFamily="34" charset="0"/>
                <a:cs typeface="+mj-cs"/>
              </a:rPr>
              <a:t>ค่าใช้จ่ายสูง</a:t>
            </a:r>
            <a:r>
              <a:rPr lang="th-TH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ปีงบประมาณ  2566 ไตรมาสที่ 2/2566  </a:t>
            </a:r>
          </a:p>
          <a:p>
            <a:pPr algn="ctr"/>
            <a:r>
              <a:rPr lang="th-TH" sz="32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+mj-cs"/>
              </a:rPr>
              <a:t>(ตั้งแต่ 1 มกราคม - 31 มีนาคม 2566)</a:t>
            </a:r>
            <a:endParaRPr lang="th-TH" sz="6000" b="1" dirty="0">
              <a:solidFill>
                <a:srgbClr val="FF0000"/>
              </a:solidFill>
              <a:latin typeface="Angsana New" panose="02020603050405020304" pitchFamily="18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558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3D633AE3-FCF1-88E4-C587-EBBFB1F34D51}"/>
              </a:ext>
            </a:extLst>
          </p:cNvPr>
          <p:cNvSpPr txBox="1"/>
          <p:nvPr/>
        </p:nvSpPr>
        <p:spPr>
          <a:xfrm>
            <a:off x="244763" y="197656"/>
            <a:ext cx="87606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000" b="1" dirty="0">
                <a:cs typeface="+mj-cs"/>
              </a:rPr>
              <a:t>การจัดสรรค่าบริการทางการแพทย์ค่าใช้จ่ายสูงของหน่วยบริการจังหวัดเพชรบูรณ์ค่าใช้จ่ายสูง </a:t>
            </a:r>
          </a:p>
          <a:p>
            <a:r>
              <a:rPr lang="th-TH" sz="2000" b="1" dirty="0">
                <a:solidFill>
                  <a:schemeClr val="accent3">
                    <a:lumMod val="75000"/>
                  </a:schemeClr>
                </a:solidFill>
                <a:effectLst/>
                <a:ea typeface="Calibri" panose="020F0502020204030204" pitchFamily="34" charset="0"/>
                <a:cs typeface="+mj-cs"/>
              </a:rPr>
              <a:t>ปีงบประมาณ  2566 ไตรมาสที่ </a:t>
            </a:r>
            <a:r>
              <a:rPr lang="th-TH" sz="2000" b="1">
                <a:solidFill>
                  <a:schemeClr val="accent3">
                    <a:lumMod val="75000"/>
                  </a:schemeClr>
                </a:solidFill>
                <a:effectLst/>
                <a:ea typeface="Calibri" panose="020F0502020204030204" pitchFamily="34" charset="0"/>
                <a:cs typeface="+mj-cs"/>
              </a:rPr>
              <a:t>2/2566  (ตั้งแต่ 1 มกราคม - 31 มีนาคม 2566)</a:t>
            </a:r>
            <a:endParaRPr lang="th-TH" sz="2000" b="1" dirty="0">
              <a:solidFill>
                <a:schemeClr val="accent3">
                  <a:lumMod val="75000"/>
                </a:schemeClr>
              </a:solidFill>
              <a:cs typeface="+mj-cs"/>
            </a:endParaRP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E920D07C-6061-00C3-C4A4-C2ECAFE644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9820"/>
            <a:ext cx="9144000" cy="432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0946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12282</TotalTime>
  <Words>67</Words>
  <Application>Microsoft Office PowerPoint</Application>
  <PresentationFormat>นำเสนอทางหน้าจอ (16:10)</PresentationFormat>
  <Paragraphs>6</Paragraphs>
  <Slides>3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Calibri</vt:lpstr>
      <vt:lpstr>Arial</vt:lpstr>
      <vt:lpstr>Angsana New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ตัวชี้วัด : ร้อยละความสำเร็จของส่วนราชการในสังกัดสำนักงานปลัดกระทรวงสาธารณสุขที่ดำเนินการพัฒนาคุณภาพการบริหารจัดการภาครัฐผ่านเกณฑ์ที่กำหนด</dc:title>
  <dc:creator>Admin</dc:creator>
  <cp:lastModifiedBy>SSJ-Witchuda</cp:lastModifiedBy>
  <cp:revision>1055</cp:revision>
  <cp:lastPrinted>2022-05-02T04:43:34Z</cp:lastPrinted>
  <dcterms:created xsi:type="dcterms:W3CDTF">2020-01-27T08:50:32Z</dcterms:created>
  <dcterms:modified xsi:type="dcterms:W3CDTF">2023-05-30T02:22:01Z</dcterms:modified>
</cp:coreProperties>
</file>